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57" r:id="rId10"/>
    <p:sldId id="259" r:id="rId11"/>
    <p:sldId id="258" r:id="rId12"/>
    <p:sldId id="260" r:id="rId13"/>
    <p:sldId id="261" r:id="rId14"/>
    <p:sldId id="262" r:id="rId15"/>
    <p:sldId id="26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0B81D-9CDC-A348-B2F5-CD39554C296D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B8F509-4E3B-CB4D-AD27-062A1E205C71}">
      <dgm:prSet phldrT="[Text]"/>
      <dgm:spPr/>
      <dgm:t>
        <a:bodyPr/>
        <a:lstStyle/>
        <a:p>
          <a:r>
            <a:rPr lang="en-US" dirty="0" smtClean="0"/>
            <a:t>Steps Forward consistent with Hedgehog Concept</a:t>
          </a:r>
          <a:endParaRPr lang="en-US" dirty="0"/>
        </a:p>
      </dgm:t>
    </dgm:pt>
    <dgm:pt modelId="{DB65A211-F96B-6742-8084-81C3E0220A6A}" type="parTrans" cxnId="{A77185A8-2420-8D43-8EFD-12A31639DFAD}">
      <dgm:prSet/>
      <dgm:spPr/>
      <dgm:t>
        <a:bodyPr/>
        <a:lstStyle/>
        <a:p>
          <a:endParaRPr lang="en-US"/>
        </a:p>
      </dgm:t>
    </dgm:pt>
    <dgm:pt modelId="{B8171A2D-532B-E145-8FD7-A9D20608570D}" type="sibTrans" cxnId="{A77185A8-2420-8D43-8EFD-12A31639DFAD}">
      <dgm:prSet/>
      <dgm:spPr/>
      <dgm:t>
        <a:bodyPr/>
        <a:lstStyle/>
        <a:p>
          <a:endParaRPr lang="en-US"/>
        </a:p>
      </dgm:t>
    </dgm:pt>
    <dgm:pt modelId="{A4726511-CF62-1649-8F7F-8A7F81F7E1A7}">
      <dgm:prSet phldrT="[Text]"/>
      <dgm:spPr/>
      <dgm:t>
        <a:bodyPr/>
        <a:lstStyle/>
        <a:p>
          <a:r>
            <a:rPr lang="en-US" dirty="0" smtClean="0"/>
            <a:t>Accumulation of Visible results</a:t>
          </a:r>
          <a:endParaRPr lang="en-US" dirty="0"/>
        </a:p>
      </dgm:t>
    </dgm:pt>
    <dgm:pt modelId="{251945D0-8DB9-E54E-A503-A3B958E9B4AD}" type="parTrans" cxnId="{560A485C-DA5B-9E47-8377-08B041395D21}">
      <dgm:prSet/>
      <dgm:spPr/>
      <dgm:t>
        <a:bodyPr/>
        <a:lstStyle/>
        <a:p>
          <a:endParaRPr lang="en-US"/>
        </a:p>
      </dgm:t>
    </dgm:pt>
    <dgm:pt modelId="{3E7A0FDD-EBCB-DE4A-AE23-8F5C40B33232}" type="sibTrans" cxnId="{560A485C-DA5B-9E47-8377-08B041395D21}">
      <dgm:prSet/>
      <dgm:spPr/>
      <dgm:t>
        <a:bodyPr/>
        <a:lstStyle/>
        <a:p>
          <a:endParaRPr lang="en-US"/>
        </a:p>
      </dgm:t>
    </dgm:pt>
    <dgm:pt modelId="{113B4B16-17ED-C44B-AA14-567B24B8CEE2}">
      <dgm:prSet phldrT="[Text]"/>
      <dgm:spPr/>
      <dgm:t>
        <a:bodyPr/>
        <a:lstStyle/>
        <a:p>
          <a:r>
            <a:rPr lang="en-US" dirty="0" smtClean="0"/>
            <a:t>People line up, energized by results</a:t>
          </a:r>
          <a:endParaRPr lang="en-US" dirty="0"/>
        </a:p>
      </dgm:t>
    </dgm:pt>
    <dgm:pt modelId="{12BE71DE-4FDF-354D-B15A-8F450FCB6077}" type="parTrans" cxnId="{EB29E9DB-D967-DB48-9D30-69ECAF2B1646}">
      <dgm:prSet/>
      <dgm:spPr/>
      <dgm:t>
        <a:bodyPr/>
        <a:lstStyle/>
        <a:p>
          <a:endParaRPr lang="en-US"/>
        </a:p>
      </dgm:t>
    </dgm:pt>
    <dgm:pt modelId="{8C5FF7EC-9210-C04C-9EF9-06C3FFAC2D5D}" type="sibTrans" cxnId="{EB29E9DB-D967-DB48-9D30-69ECAF2B1646}">
      <dgm:prSet/>
      <dgm:spPr/>
      <dgm:t>
        <a:bodyPr/>
        <a:lstStyle/>
        <a:p>
          <a:endParaRPr lang="en-US"/>
        </a:p>
      </dgm:t>
    </dgm:pt>
    <dgm:pt modelId="{E1036C7E-D833-DF42-8E89-C892E23E81E7}">
      <dgm:prSet phldrT="[Text]"/>
      <dgm:spPr/>
      <dgm:t>
        <a:bodyPr/>
        <a:lstStyle/>
        <a:p>
          <a:r>
            <a:rPr lang="en-US" dirty="0" smtClean="0"/>
            <a:t>Flywheel builds momentum</a:t>
          </a:r>
          <a:endParaRPr lang="en-US" dirty="0"/>
        </a:p>
      </dgm:t>
    </dgm:pt>
    <dgm:pt modelId="{B5E4B636-3DDE-D04A-A804-F2927063D384}" type="parTrans" cxnId="{F2CD84D4-50B7-1A46-A8D5-B0D6B13C811E}">
      <dgm:prSet/>
      <dgm:spPr/>
      <dgm:t>
        <a:bodyPr/>
        <a:lstStyle/>
        <a:p>
          <a:endParaRPr lang="en-US"/>
        </a:p>
      </dgm:t>
    </dgm:pt>
    <dgm:pt modelId="{7B821F62-2A74-F943-A677-5DC41FF63AFA}" type="sibTrans" cxnId="{F2CD84D4-50B7-1A46-A8D5-B0D6B13C811E}">
      <dgm:prSet/>
      <dgm:spPr/>
      <dgm:t>
        <a:bodyPr/>
        <a:lstStyle/>
        <a:p>
          <a:endParaRPr lang="en-US"/>
        </a:p>
      </dgm:t>
    </dgm:pt>
    <dgm:pt modelId="{8577BCC1-9E26-9142-9403-6D45FF9C94EE}" type="pres">
      <dgm:prSet presAssocID="{6C20B81D-9CDC-A348-B2F5-CD39554C29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1E3DED-ECB4-F64F-8740-1BA44118653D}" type="pres">
      <dgm:prSet presAssocID="{6C20B81D-9CDC-A348-B2F5-CD39554C296D}" presName="cycle" presStyleCnt="0"/>
      <dgm:spPr/>
    </dgm:pt>
    <dgm:pt modelId="{F733815D-BCB6-6B48-ABE3-ADE4C54705FB}" type="pres">
      <dgm:prSet presAssocID="{B9B8F509-4E3B-CB4D-AD27-062A1E205C71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D4AB6-ACF9-264F-B18B-4255B4CDE0E0}" type="pres">
      <dgm:prSet presAssocID="{B8171A2D-532B-E145-8FD7-A9D20608570D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F5EEF28-6279-604D-937E-F4D20CADB5FB}" type="pres">
      <dgm:prSet presAssocID="{A4726511-CF62-1649-8F7F-8A7F81F7E1A7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0CD54-0A49-3D46-A7DB-2017FC775205}" type="pres">
      <dgm:prSet presAssocID="{113B4B16-17ED-C44B-AA14-567B24B8CEE2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89CF3-B971-7E4C-AAD4-AD98E777A65D}" type="pres">
      <dgm:prSet presAssocID="{E1036C7E-D833-DF42-8E89-C892E23E81E7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93F431-5A27-4D90-AE72-744B757E3DDA}" type="presOf" srcId="{E1036C7E-D833-DF42-8E89-C892E23E81E7}" destId="{0B989CF3-B971-7E4C-AAD4-AD98E777A65D}" srcOrd="0" destOrd="0" presId="urn:microsoft.com/office/officeart/2005/8/layout/cycle3"/>
    <dgm:cxn modelId="{560A485C-DA5B-9E47-8377-08B041395D21}" srcId="{6C20B81D-9CDC-A348-B2F5-CD39554C296D}" destId="{A4726511-CF62-1649-8F7F-8A7F81F7E1A7}" srcOrd="1" destOrd="0" parTransId="{251945D0-8DB9-E54E-A503-A3B958E9B4AD}" sibTransId="{3E7A0FDD-EBCB-DE4A-AE23-8F5C40B33232}"/>
    <dgm:cxn modelId="{500174FA-F7C3-4D7D-9C44-D13E5275AB4A}" type="presOf" srcId="{B8171A2D-532B-E145-8FD7-A9D20608570D}" destId="{D77D4AB6-ACF9-264F-B18B-4255B4CDE0E0}" srcOrd="0" destOrd="0" presId="urn:microsoft.com/office/officeart/2005/8/layout/cycle3"/>
    <dgm:cxn modelId="{6D30E5E0-E77A-4B3C-BB6B-8C75D9B33FA7}" type="presOf" srcId="{113B4B16-17ED-C44B-AA14-567B24B8CEE2}" destId="{E590CD54-0A49-3D46-A7DB-2017FC775205}" srcOrd="0" destOrd="0" presId="urn:microsoft.com/office/officeart/2005/8/layout/cycle3"/>
    <dgm:cxn modelId="{864D545D-52C4-4F03-A4D8-7A26C2E3341B}" type="presOf" srcId="{A4726511-CF62-1649-8F7F-8A7F81F7E1A7}" destId="{4F5EEF28-6279-604D-937E-F4D20CADB5FB}" srcOrd="0" destOrd="0" presId="urn:microsoft.com/office/officeart/2005/8/layout/cycle3"/>
    <dgm:cxn modelId="{C485CD53-E953-43A8-BA65-FF756FBD3187}" type="presOf" srcId="{6C20B81D-9CDC-A348-B2F5-CD39554C296D}" destId="{8577BCC1-9E26-9142-9403-6D45FF9C94EE}" srcOrd="0" destOrd="0" presId="urn:microsoft.com/office/officeart/2005/8/layout/cycle3"/>
    <dgm:cxn modelId="{EA8E20BD-B2E0-481C-B3FC-FEBEC211E35A}" type="presOf" srcId="{B9B8F509-4E3B-CB4D-AD27-062A1E205C71}" destId="{F733815D-BCB6-6B48-ABE3-ADE4C54705FB}" srcOrd="0" destOrd="0" presId="urn:microsoft.com/office/officeart/2005/8/layout/cycle3"/>
    <dgm:cxn modelId="{F2CD84D4-50B7-1A46-A8D5-B0D6B13C811E}" srcId="{6C20B81D-9CDC-A348-B2F5-CD39554C296D}" destId="{E1036C7E-D833-DF42-8E89-C892E23E81E7}" srcOrd="3" destOrd="0" parTransId="{B5E4B636-3DDE-D04A-A804-F2927063D384}" sibTransId="{7B821F62-2A74-F943-A677-5DC41FF63AFA}"/>
    <dgm:cxn modelId="{EB29E9DB-D967-DB48-9D30-69ECAF2B1646}" srcId="{6C20B81D-9CDC-A348-B2F5-CD39554C296D}" destId="{113B4B16-17ED-C44B-AA14-567B24B8CEE2}" srcOrd="2" destOrd="0" parTransId="{12BE71DE-4FDF-354D-B15A-8F450FCB6077}" sibTransId="{8C5FF7EC-9210-C04C-9EF9-06C3FFAC2D5D}"/>
    <dgm:cxn modelId="{A77185A8-2420-8D43-8EFD-12A31639DFAD}" srcId="{6C20B81D-9CDC-A348-B2F5-CD39554C296D}" destId="{B9B8F509-4E3B-CB4D-AD27-062A1E205C71}" srcOrd="0" destOrd="0" parTransId="{DB65A211-F96B-6742-8084-81C3E0220A6A}" sibTransId="{B8171A2D-532B-E145-8FD7-A9D20608570D}"/>
    <dgm:cxn modelId="{B56C3800-B682-42E8-AB32-9439142C0B22}" type="presParOf" srcId="{8577BCC1-9E26-9142-9403-6D45FF9C94EE}" destId="{321E3DED-ECB4-F64F-8740-1BA44118653D}" srcOrd="0" destOrd="0" presId="urn:microsoft.com/office/officeart/2005/8/layout/cycle3"/>
    <dgm:cxn modelId="{84A74164-5A0B-4877-9158-C96B015FEFB0}" type="presParOf" srcId="{321E3DED-ECB4-F64F-8740-1BA44118653D}" destId="{F733815D-BCB6-6B48-ABE3-ADE4C54705FB}" srcOrd="0" destOrd="0" presId="urn:microsoft.com/office/officeart/2005/8/layout/cycle3"/>
    <dgm:cxn modelId="{2A214A03-6164-40E5-8D6F-9318526B9760}" type="presParOf" srcId="{321E3DED-ECB4-F64F-8740-1BA44118653D}" destId="{D77D4AB6-ACF9-264F-B18B-4255B4CDE0E0}" srcOrd="1" destOrd="0" presId="urn:microsoft.com/office/officeart/2005/8/layout/cycle3"/>
    <dgm:cxn modelId="{070647A9-BBA7-42AF-8A6B-0456548C2BD5}" type="presParOf" srcId="{321E3DED-ECB4-F64F-8740-1BA44118653D}" destId="{4F5EEF28-6279-604D-937E-F4D20CADB5FB}" srcOrd="2" destOrd="0" presId="urn:microsoft.com/office/officeart/2005/8/layout/cycle3"/>
    <dgm:cxn modelId="{AB387A5B-420C-4FB1-9C4D-669ADDC9BF4E}" type="presParOf" srcId="{321E3DED-ECB4-F64F-8740-1BA44118653D}" destId="{E590CD54-0A49-3D46-A7DB-2017FC775205}" srcOrd="3" destOrd="0" presId="urn:microsoft.com/office/officeart/2005/8/layout/cycle3"/>
    <dgm:cxn modelId="{C282F4F9-B77B-4D57-B3B0-5BC41D007208}" type="presParOf" srcId="{321E3DED-ECB4-F64F-8740-1BA44118653D}" destId="{0B989CF3-B971-7E4C-AAD4-AD98E777A65D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7D4AB6-ACF9-264F-B18B-4255B4CDE0E0}">
      <dsp:nvSpPr>
        <dsp:cNvPr id="0" name=""/>
        <dsp:cNvSpPr/>
      </dsp:nvSpPr>
      <dsp:spPr>
        <a:xfrm>
          <a:off x="1699410" y="-102381"/>
          <a:ext cx="4373578" cy="4373578"/>
        </a:xfrm>
        <a:prstGeom prst="circularArrow">
          <a:avLst>
            <a:gd name="adj1" fmla="val 4668"/>
            <a:gd name="adj2" fmla="val 272909"/>
            <a:gd name="adj3" fmla="val 12905070"/>
            <a:gd name="adj4" fmla="val 17980792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33815D-BCB6-6B48-ABE3-ADE4C54705FB}">
      <dsp:nvSpPr>
        <dsp:cNvPr id="0" name=""/>
        <dsp:cNvSpPr/>
      </dsp:nvSpPr>
      <dsp:spPr>
        <a:xfrm>
          <a:off x="2457338" y="1164"/>
          <a:ext cx="2857723" cy="142886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Steps Forward consistent with Hedgehog Concept</a:t>
          </a:r>
          <a:endParaRPr lang="en-US" sz="2700" kern="1200" dirty="0"/>
        </a:p>
      </dsp:txBody>
      <dsp:txXfrm>
        <a:off x="2457338" y="1164"/>
        <a:ext cx="2857723" cy="1428861"/>
      </dsp:txXfrm>
    </dsp:sp>
    <dsp:sp modelId="{4F5EEF28-6279-604D-937E-F4D20CADB5FB}">
      <dsp:nvSpPr>
        <dsp:cNvPr id="0" name=""/>
        <dsp:cNvSpPr/>
      </dsp:nvSpPr>
      <dsp:spPr>
        <a:xfrm>
          <a:off x="4027743" y="1571569"/>
          <a:ext cx="2857723" cy="142886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Accumulation of Visible results</a:t>
          </a:r>
          <a:endParaRPr lang="en-US" sz="2700" kern="1200" dirty="0"/>
        </a:p>
      </dsp:txBody>
      <dsp:txXfrm>
        <a:off x="4027743" y="1571569"/>
        <a:ext cx="2857723" cy="1428861"/>
      </dsp:txXfrm>
    </dsp:sp>
    <dsp:sp modelId="{E590CD54-0A49-3D46-A7DB-2017FC775205}">
      <dsp:nvSpPr>
        <dsp:cNvPr id="0" name=""/>
        <dsp:cNvSpPr/>
      </dsp:nvSpPr>
      <dsp:spPr>
        <a:xfrm>
          <a:off x="2457338" y="3141974"/>
          <a:ext cx="2857723" cy="142886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People line up, energized by results</a:t>
          </a:r>
          <a:endParaRPr lang="en-US" sz="2700" kern="1200" dirty="0"/>
        </a:p>
      </dsp:txBody>
      <dsp:txXfrm>
        <a:off x="2457338" y="3141974"/>
        <a:ext cx="2857723" cy="1428861"/>
      </dsp:txXfrm>
    </dsp:sp>
    <dsp:sp modelId="{0B989CF3-B971-7E4C-AAD4-AD98E777A65D}">
      <dsp:nvSpPr>
        <dsp:cNvPr id="0" name=""/>
        <dsp:cNvSpPr/>
      </dsp:nvSpPr>
      <dsp:spPr>
        <a:xfrm>
          <a:off x="886933" y="1571569"/>
          <a:ext cx="2857723" cy="142886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Flywheel builds momentum</a:t>
          </a:r>
          <a:endParaRPr lang="en-US" sz="2700" kern="1200" dirty="0"/>
        </a:p>
      </dsp:txBody>
      <dsp:txXfrm>
        <a:off x="886933" y="1571569"/>
        <a:ext cx="2857723" cy="1428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E125-2AF1-42FD-836A-73DDCC4DD705}" type="datetimeFigureOut">
              <a:rPr lang="en-US" smtClean="0"/>
              <a:t>6/14/2010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FE406-F5FB-4F36-8D5F-19196D6A87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E761-6019-4BAB-9698-9174761977F4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AEF57DE-0A39-4BF6-8937-F68A311078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E761-6019-4BAB-9698-9174761977F4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57DE-0A39-4BF6-8937-F68A31107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E761-6019-4BAB-9698-9174761977F4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57DE-0A39-4BF6-8937-F68A31107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E761-6019-4BAB-9698-9174761977F4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57DE-0A39-4BF6-8937-F68A311078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E761-6019-4BAB-9698-9174761977F4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AEF57DE-0A39-4BF6-8937-F68A31107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E761-6019-4BAB-9698-9174761977F4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57DE-0A39-4BF6-8937-F68A311078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E761-6019-4BAB-9698-9174761977F4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57DE-0A39-4BF6-8937-F68A311078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E761-6019-4BAB-9698-9174761977F4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57DE-0A39-4BF6-8937-F68A31107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E761-6019-4BAB-9698-9174761977F4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57DE-0A39-4BF6-8937-F68A31107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E761-6019-4BAB-9698-9174761977F4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57DE-0A39-4BF6-8937-F68A311078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E761-6019-4BAB-9698-9174761977F4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AEF57DE-0A39-4BF6-8937-F68A311078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05E761-6019-4BAB-9698-9174761977F4}" type="datetimeFigureOut">
              <a:rPr lang="en-US" smtClean="0"/>
              <a:pPr/>
              <a:t>6/14/2010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AEF57DE-0A39-4BF6-8937-F68A31107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8</a:t>
            </a:r>
          </a:p>
          <a:p>
            <a:r>
              <a:rPr lang="en-US" dirty="0" smtClean="0"/>
              <a:t>Team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to Great</a:t>
            </a:r>
            <a:br>
              <a:rPr lang="en-US" dirty="0" smtClean="0"/>
            </a:br>
            <a:r>
              <a:rPr lang="en-US" dirty="0" smtClean="0"/>
              <a:t>The Flywheel and the Doom Loop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Doom Loop</a:t>
            </a:r>
            <a:endParaRPr lang="en-US" dirty="0"/>
          </a:p>
        </p:txBody>
      </p:sp>
      <p:pic>
        <p:nvPicPr>
          <p:cNvPr id="6" name="Content Placeholder 5" descr="img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241" r="39145" b="47808"/>
          <a:stretch>
            <a:fillRect/>
          </a:stretch>
        </p:blipFill>
        <p:spPr>
          <a:xfrm rot="5400000">
            <a:off x="3023419" y="1472380"/>
            <a:ext cx="3782961" cy="4343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Warner-Lambert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1979, they aimed to be a leading consumer products company.</a:t>
            </a:r>
          </a:p>
          <a:p>
            <a:r>
              <a:rPr lang="en-US" dirty="0" smtClean="0"/>
              <a:t>In 1980, they turned their sights on healthcare</a:t>
            </a:r>
          </a:p>
          <a:p>
            <a:r>
              <a:rPr lang="en-US" dirty="0" smtClean="0"/>
              <a:t>In 1981, they switched again and returned to diversification and consumer goods.</a:t>
            </a:r>
          </a:p>
          <a:p>
            <a:r>
              <a:rPr lang="en-US" dirty="0" smtClean="0"/>
              <a:t>In 1987, they did another U-turn to try once again to be like Merck.</a:t>
            </a:r>
          </a:p>
          <a:p>
            <a:r>
              <a:rPr lang="en-US" dirty="0" smtClean="0"/>
              <a:t>In the early1990’s, they went back to consumer brands.</a:t>
            </a:r>
            <a:endParaRPr lang="en-US" dirty="0"/>
          </a:p>
        </p:txBody>
      </p:sp>
      <p:pic>
        <p:nvPicPr>
          <p:cNvPr id="4" name="Picture 3" descr="warner lamber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953000"/>
            <a:ext cx="16764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comparison company had some version of the doom loop</a:t>
            </a:r>
          </a:p>
          <a:p>
            <a:r>
              <a:rPr lang="en-US" dirty="0" smtClean="0"/>
              <a:t>The 2 prevalent patterns shown in all the companies were</a:t>
            </a:r>
          </a:p>
          <a:p>
            <a:pPr lvl="1"/>
            <a:r>
              <a:rPr lang="en-US" dirty="0" smtClean="0"/>
              <a:t>Misguided use of acquisitions</a:t>
            </a:r>
          </a:p>
          <a:p>
            <a:pPr lvl="1"/>
            <a:r>
              <a:rPr lang="en-US" dirty="0" smtClean="0"/>
              <a:t>Selection of leaders who undid the work of previous generations.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Misguided Use of Acquisitions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drive for mergers and acquisitions comes less from sound reasoning and more form the fact that doing deals is much more exciting way to spend your day.	</a:t>
            </a:r>
          </a:p>
          <a:p>
            <a:pPr lvl="8"/>
            <a:r>
              <a:rPr lang="en-US" dirty="0" smtClean="0"/>
              <a:t>Peter </a:t>
            </a:r>
            <a:r>
              <a:rPr lang="en-US" dirty="0" err="1" smtClean="0"/>
              <a:t>Drucker</a:t>
            </a:r>
            <a:endParaRPr lang="en-US" dirty="0" smtClean="0"/>
          </a:p>
          <a:p>
            <a:r>
              <a:rPr lang="en-US" dirty="0" smtClean="0"/>
              <a:t>The comparison companies followed a bumper sticker from the 80’s</a:t>
            </a:r>
          </a:p>
          <a:p>
            <a:pPr lvl="1"/>
            <a:r>
              <a:rPr lang="en-US" dirty="0" smtClean="0"/>
              <a:t>“When the going gets tough, we go shopping!”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the good-to-great companies their big acquisitions generally took place after the development of the hedgehog concept and after the flywheel had built significant momentum.</a:t>
            </a:r>
          </a:p>
          <a:p>
            <a:pPr lvl="1"/>
            <a:r>
              <a:rPr lang="en-US" dirty="0" smtClean="0"/>
              <a:t>They used acquisitions as an accelerator of flywheel momentum, not a creator.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comparison companies never addressed the most important question</a:t>
            </a:r>
          </a:p>
          <a:p>
            <a:pPr lvl="1"/>
            <a:r>
              <a:rPr lang="en-US" dirty="0" smtClean="0"/>
              <a:t>“What can we do better than any other company in the world, that fits our economic denominator and that we have passion for?”</a:t>
            </a:r>
          </a:p>
          <a:p>
            <a:r>
              <a:rPr lang="en-US" dirty="0" smtClean="0"/>
              <a:t>Two big mediocrities joined together never make one </a:t>
            </a:r>
            <a:r>
              <a:rPr lang="en-US" smtClean="0"/>
              <a:t>great company.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 who Stop the Flywheel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One pattern frequently observed is when new leaders step in, and effectively stop an already spinning flywheel.</a:t>
            </a:r>
          </a:p>
          <a:p>
            <a:pPr lvl="1"/>
            <a:r>
              <a:rPr lang="en-US" dirty="0" smtClean="0"/>
              <a:t>Harris Corporation</a:t>
            </a:r>
          </a:p>
          <a:p>
            <a:r>
              <a:rPr lang="en-US" dirty="0" smtClean="0"/>
              <a:t>By Divesting in the Printing business, the CEO, Joseph Boyd, put a halt to the functioning flywheel and momentum of the company.</a:t>
            </a:r>
          </a:p>
          <a:p>
            <a:r>
              <a:rPr lang="en-US" dirty="0" smtClean="0"/>
              <a:t>He then reinvested the proceeds into a business which Harris Corporation hate little experience in.</a:t>
            </a:r>
          </a:p>
          <a:p>
            <a:r>
              <a:rPr lang="en-US" dirty="0" smtClean="0"/>
              <a:t>It is notable that Harris Corporation today is still a widely successful business in the communications Industry</a:t>
            </a:r>
          </a:p>
          <a:p>
            <a:pPr lvl="1"/>
            <a:r>
              <a:rPr lang="en-US" dirty="0" smtClean="0"/>
              <a:t>Goes to show that despite some failures, it is still possible to get the flywheel going again.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Flywheel as a Wraparound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Consistency </a:t>
            </a:r>
            <a:r>
              <a:rPr lang="en-US" dirty="0" smtClean="0"/>
              <a:t>and </a:t>
            </a:r>
            <a:r>
              <a:rPr lang="en-US" i="1" dirty="0" smtClean="0"/>
              <a:t>coherence</a:t>
            </a:r>
          </a:p>
          <a:p>
            <a:r>
              <a:rPr lang="en-US" dirty="0" smtClean="0"/>
              <a:t>Each piece of the system reinforces other parts of the system to make an integrated whole that is much more powerful than the sum of the parts.</a:t>
            </a:r>
          </a:p>
          <a:p>
            <a:r>
              <a:rPr lang="en-US" dirty="0" smtClean="0"/>
              <a:t>Every Factor works together to create a pattern and each component produces a push on the flywheel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tell if you’re on the Flywheel or Doom Loop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Flywheel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Doom Loop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Pattern of buildup leading to breakthrough.</a:t>
            </a:r>
          </a:p>
          <a:p>
            <a:r>
              <a:rPr lang="en-US" dirty="0" smtClean="0"/>
              <a:t>Reach Breakthrough by an accumulation of steps, one after the other, turn by turn, of the flywheel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Skip buildup and jump right to breakthrough</a:t>
            </a:r>
          </a:p>
          <a:p>
            <a:r>
              <a:rPr lang="en-US" dirty="0" smtClean="0"/>
              <a:t>Implement big programs, radical change efforts, dramatic revolutions; chronic restructuring—Always looking for that miracle moment or new savior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tell if you’re on the Flywheel or Doom Loop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Flywheel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Doom Loop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Confront the Brutal Facts to see what steps </a:t>
            </a:r>
            <a:r>
              <a:rPr lang="en-US" i="1" dirty="0" smtClean="0"/>
              <a:t>must</a:t>
            </a:r>
            <a:r>
              <a:rPr lang="en-US" dirty="0" smtClean="0"/>
              <a:t> be taken</a:t>
            </a:r>
          </a:p>
          <a:p>
            <a:endParaRPr lang="en-US" dirty="0" smtClean="0"/>
          </a:p>
          <a:p>
            <a:r>
              <a:rPr lang="en-US" dirty="0" smtClean="0"/>
              <a:t>Attain consistency with clear hedgehog concept, resolutely staying within the three circles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Embrace fads and engage in management hoopla, rather than confront the brutal facts</a:t>
            </a:r>
          </a:p>
          <a:p>
            <a:r>
              <a:rPr lang="en-US" dirty="0" smtClean="0"/>
              <a:t>Demonstrate inconsistency—lurching back and forth and straying outside the three circles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Flywheel Momentum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turn of the flywheel builds upon work done earlier, compounding your investment of effort</a:t>
            </a:r>
          </a:p>
          <a:p>
            <a:r>
              <a:rPr lang="en-US" dirty="0" smtClean="0"/>
              <a:t>“What was on the big push that caused this thing to go so fast?”</a:t>
            </a:r>
          </a:p>
          <a:p>
            <a:pPr lvl="1"/>
            <a:r>
              <a:rPr lang="en-US" dirty="0" smtClean="0"/>
              <a:t>The first? The fifth? The hundredth?</a:t>
            </a:r>
          </a:p>
          <a:p>
            <a:r>
              <a:rPr lang="en-US" dirty="0" smtClean="0"/>
              <a:t>It was all of them added together in an overall accumulation of effort applied in a consistent direction.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tell if you’re on the Flywheel or Doom Loop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Flywheel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Doom Loop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Follow the pattern of disciplined people, disciplined thought, disciplined action.</a:t>
            </a:r>
          </a:p>
          <a:p>
            <a:endParaRPr lang="en-US" dirty="0" smtClean="0"/>
          </a:p>
          <a:p>
            <a:r>
              <a:rPr lang="en-US" dirty="0" smtClean="0"/>
              <a:t>Harness appropriate technologies to your hedgehog concept to accelerate momentum.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Jump right to action, without disciplined thought and without first getting the right people on the bus.</a:t>
            </a:r>
          </a:p>
          <a:p>
            <a:r>
              <a:rPr lang="en-US" dirty="0" smtClean="0"/>
              <a:t>Run about in reaction to technology change, driven by the fear of being left behind.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tell if you’re on the Flywheel or Doom Loop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Flywheel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Doom Loop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Make major acquisitions </a:t>
            </a:r>
            <a:r>
              <a:rPr lang="en-US" i="1" dirty="0" smtClean="0"/>
              <a:t>after</a:t>
            </a:r>
            <a:r>
              <a:rPr lang="en-US" dirty="0" smtClean="0"/>
              <a:t> breakthrough to </a:t>
            </a:r>
            <a:r>
              <a:rPr lang="en-US" i="1" dirty="0" smtClean="0"/>
              <a:t>accelerate</a:t>
            </a:r>
            <a:r>
              <a:rPr lang="en-US" dirty="0" smtClean="0"/>
              <a:t> momentum</a:t>
            </a:r>
          </a:p>
          <a:p>
            <a:endParaRPr lang="en-US" dirty="0" smtClean="0"/>
          </a:p>
          <a:p>
            <a:r>
              <a:rPr lang="en-US" dirty="0" smtClean="0"/>
              <a:t>Spend little energy trying to motivate or align people; the momentum of the flywheel is infectious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Make major acquisitions </a:t>
            </a:r>
            <a:r>
              <a:rPr lang="en-US" i="1" dirty="0" smtClean="0"/>
              <a:t>before</a:t>
            </a:r>
            <a:r>
              <a:rPr lang="en-US" dirty="0" smtClean="0"/>
              <a:t> breakthrough, in a doomed attempt to </a:t>
            </a:r>
            <a:r>
              <a:rPr lang="en-US" i="1" dirty="0" smtClean="0"/>
              <a:t>create</a:t>
            </a:r>
            <a:r>
              <a:rPr lang="en-US" dirty="0" smtClean="0"/>
              <a:t> momentum</a:t>
            </a:r>
          </a:p>
          <a:p>
            <a:r>
              <a:rPr lang="en-US" dirty="0" smtClean="0"/>
              <a:t>Spend a lot of energy trying to align and motivate people, rallying them around new visions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tell if you’re on the Flywheel or Doom Loop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Flywheel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Doom Loop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Let the results do the talking</a:t>
            </a:r>
          </a:p>
          <a:p>
            <a:endParaRPr lang="en-US" dirty="0" smtClean="0"/>
          </a:p>
          <a:p>
            <a:r>
              <a:rPr lang="en-US" dirty="0" smtClean="0"/>
              <a:t>Maintain consistency over time; each generation builds on the work of previous generations; flywheel gains momentum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Sell the future, to compensate for lack of results</a:t>
            </a:r>
          </a:p>
          <a:p>
            <a:r>
              <a:rPr lang="en-US" dirty="0" smtClean="0"/>
              <a:t>Demonstrates inconsistency over time; each new leader brings a radical new path; the flywheel grinds to a halt, and the doom loop begins anew.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Good-to-Great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Level 5 Leaders</a:t>
            </a:r>
          </a:p>
          <a:p>
            <a:r>
              <a:rPr lang="en-US" dirty="0" smtClean="0"/>
              <a:t>Right people on, wrong people off</a:t>
            </a:r>
          </a:p>
          <a:p>
            <a:r>
              <a:rPr lang="en-US" dirty="0" smtClean="0"/>
              <a:t>Hedgehog concept</a:t>
            </a:r>
          </a:p>
          <a:p>
            <a:r>
              <a:rPr lang="en-US" dirty="0" smtClean="0"/>
              <a:t>Gain momentum and accelerate your flywheel.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Buildup and Breakthrough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good to great transformations never happened in one fell swoop.</a:t>
            </a:r>
          </a:p>
          <a:p>
            <a:r>
              <a:rPr lang="en-US" dirty="0" smtClean="0"/>
              <a:t>Media skew the perception by making it seem as if they jumped right to breakthrough.</a:t>
            </a:r>
          </a:p>
          <a:p>
            <a:r>
              <a:rPr lang="en-US" dirty="0" smtClean="0"/>
              <a:t>Example: Circuit City magazine article seemed like overnight success story</a:t>
            </a:r>
          </a:p>
          <a:p>
            <a:pPr lvl="1"/>
            <a:r>
              <a:rPr lang="en-US" dirty="0" smtClean="0"/>
              <a:t>Decade in the making</a:t>
            </a:r>
          </a:p>
          <a:p>
            <a:r>
              <a:rPr lang="en-US" dirty="0" smtClean="0"/>
              <a:t>Example: Nucor steel company flywheel in 1965</a:t>
            </a:r>
          </a:p>
          <a:p>
            <a:pPr lvl="1"/>
            <a:r>
              <a:rPr lang="en-US" dirty="0" smtClean="0"/>
              <a:t>1975 had breakthrough transition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major article didn’t appear till 1978, 13yrs after start of transition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expect successful companies to get covered when there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We’ve allowed the way transitions look from the outside to drive our perception of what they must feel like to those going through them on the inside. </a:t>
            </a:r>
          </a:p>
          <a:p>
            <a:r>
              <a:rPr lang="en-US" dirty="0" smtClean="0"/>
              <a:t>From the outside they look like dramatic, revolutionary breakthroughs but they feel more like an organic development process on the inside.</a:t>
            </a:r>
          </a:p>
          <a:p>
            <a:r>
              <a:rPr lang="en-US" dirty="0" smtClean="0"/>
              <a:t>Example: egg’s point of view</a:t>
            </a:r>
          </a:p>
          <a:p>
            <a:pPr lvl="1"/>
            <a:r>
              <a:rPr lang="en-US" dirty="0" smtClean="0"/>
              <a:t>Egg cracks open and out jumps a chicken!</a:t>
            </a:r>
          </a:p>
          <a:p>
            <a:pPr lvl="1"/>
            <a:r>
              <a:rPr lang="en-US" dirty="0" smtClean="0"/>
              <a:t>Evolving growing, developing incubating; cracking the egg was simply one more step.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one big thing”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Good to great executives could not pinpoint a single key moment.</a:t>
            </a:r>
          </a:p>
          <a:p>
            <a:r>
              <a:rPr lang="en-US" dirty="0" smtClean="0"/>
              <a:t>“you cant dissect this thing into a series of nice little boxes and factors or identify the moment of ‘Aha!’ or the one big thing. It was a whole bunch of interlocking pieces that built one upon another.”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Luxury of Circumstanc</a:t>
            </a:r>
            <a:r>
              <a:rPr lang="en-US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good to great companies followed through this model no matter how dire the short term circumstances</a:t>
            </a:r>
          </a:p>
          <a:p>
            <a:pPr lvl="1"/>
            <a:r>
              <a:rPr lang="en-US" dirty="0" smtClean="0"/>
              <a:t>Deregulation: Wells </a:t>
            </a:r>
            <a:r>
              <a:rPr lang="en-US" dirty="0"/>
              <a:t>F</a:t>
            </a:r>
            <a:r>
              <a:rPr lang="en-US" dirty="0" smtClean="0"/>
              <a:t>argo</a:t>
            </a:r>
          </a:p>
          <a:p>
            <a:pPr lvl="1"/>
            <a:r>
              <a:rPr lang="en-US" dirty="0" smtClean="0"/>
              <a:t>Potential take over threats: Gillette, Kroger</a:t>
            </a:r>
          </a:p>
          <a:p>
            <a:pPr lvl="1"/>
            <a:r>
              <a:rPr lang="en-US" dirty="0" smtClean="0"/>
              <a:t>Bankruptcy: Nucor, Circuit City</a:t>
            </a:r>
          </a:p>
          <a:p>
            <a:r>
              <a:rPr lang="en-US" dirty="0" smtClean="0"/>
              <a:t>Abbott Laboratories- Blue Plans</a:t>
            </a:r>
          </a:p>
          <a:p>
            <a:pPr lvl="1"/>
            <a:r>
              <a:rPr lang="en-US" dirty="0" smtClean="0"/>
              <a:t>Wall street</a:t>
            </a:r>
          </a:p>
          <a:p>
            <a:pPr lvl="1"/>
            <a:r>
              <a:rPr lang="en-US" dirty="0" smtClean="0"/>
              <a:t>Internal goal</a:t>
            </a:r>
          </a:p>
          <a:p>
            <a:pPr lvl="1"/>
            <a:r>
              <a:rPr lang="en-US" dirty="0" smtClean="0"/>
              <a:t>Managing short term pressures and investing for the future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Flywheel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Flywheel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they managed change?</a:t>
            </a:r>
          </a:p>
          <a:p>
            <a:pPr lvl="1"/>
            <a:r>
              <a:rPr lang="en-US" dirty="0" smtClean="0"/>
              <a:t>How do we get people committed to the new vision?</a:t>
            </a:r>
          </a:p>
          <a:p>
            <a:pPr lvl="1"/>
            <a:r>
              <a:rPr lang="en-US" dirty="0" smtClean="0"/>
              <a:t>How do we motivate people to line up?</a:t>
            </a:r>
          </a:p>
          <a:p>
            <a:r>
              <a:rPr lang="en-US" dirty="0" smtClean="0"/>
              <a:t>You </a:t>
            </a:r>
            <a:r>
              <a:rPr lang="en-US" dirty="0" err="1" smtClean="0"/>
              <a:t>dont</a:t>
            </a:r>
            <a:r>
              <a:rPr lang="en-US" dirty="0" smtClean="0"/>
              <a:t>. Not in one big event or program.</a:t>
            </a:r>
          </a:p>
          <a:p>
            <a:r>
              <a:rPr lang="en-US" dirty="0" smtClean="0"/>
              <a:t>Example: Kroger</a:t>
            </a:r>
          </a:p>
          <a:p>
            <a:pPr lvl="1"/>
            <a:r>
              <a:rPr lang="en-US" dirty="0" smtClean="0"/>
              <a:t>Avoided hoopla and motivation</a:t>
            </a:r>
          </a:p>
          <a:p>
            <a:pPr lvl="1"/>
            <a:r>
              <a:rPr lang="en-US" dirty="0" smtClean="0"/>
              <a:t>Began turning the flywheel creating evidence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Doom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comparison companies frequently launched new programs only to see them fail to produce sustained results.</a:t>
            </a:r>
          </a:p>
          <a:p>
            <a:r>
              <a:rPr lang="en-US" dirty="0" smtClean="0"/>
              <a:t>They would push the flywheel in one direction, stop, change course and throw in a new direction.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516</TotalTime>
  <Words>1212</Words>
  <Application>Microsoft Office PowerPoint</Application>
  <PresentationFormat>On-screen Show (4:3)</PresentationFormat>
  <Paragraphs>126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Good to Great The Flywheel and the Doom Loop</vt:lpstr>
      <vt:lpstr>Flywheel Momentum</vt:lpstr>
      <vt:lpstr>Buildup and Breakthrough</vt:lpstr>
      <vt:lpstr>We expect successful companies to get covered when there successful</vt:lpstr>
      <vt:lpstr>“The one big thing”</vt:lpstr>
      <vt:lpstr>Luxury of Circumstance</vt:lpstr>
      <vt:lpstr>Flywheel process</vt:lpstr>
      <vt:lpstr>The Flywheel Effect</vt:lpstr>
      <vt:lpstr>The Doom Loop</vt:lpstr>
      <vt:lpstr>The Doom Loop</vt:lpstr>
      <vt:lpstr>Warner-Lambert</vt:lpstr>
      <vt:lpstr>Slide 12</vt:lpstr>
      <vt:lpstr>The Misguided Use of Acquisitions</vt:lpstr>
      <vt:lpstr>Slide 14</vt:lpstr>
      <vt:lpstr>Slide 15</vt:lpstr>
      <vt:lpstr>Leaders who Stop the Flywheel</vt:lpstr>
      <vt:lpstr>Flywheel as a Wraparound Idea</vt:lpstr>
      <vt:lpstr>How to tell if you’re on the Flywheel or Doom Loop</vt:lpstr>
      <vt:lpstr>How to tell if you’re on the Flywheel or Doom Loop</vt:lpstr>
      <vt:lpstr>How to tell if you’re on the Flywheel or Doom Loop</vt:lpstr>
      <vt:lpstr>How to tell if you’re on the Flywheel or Doom Loop</vt:lpstr>
      <vt:lpstr>How to tell if you’re on the Flywheel or Doom Loop</vt:lpstr>
      <vt:lpstr>Good-to-Great</vt:lpstr>
    </vt:vector>
  </TitlesOfParts>
  <Company>Texas Tech University Libraries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to Great The Flywheel and the Doom Loop</dc:title>
  <dc:creator>ltms</dc:creator>
  <cp:lastModifiedBy>BA Student</cp:lastModifiedBy>
  <cp:revision>40</cp:revision>
  <dcterms:created xsi:type="dcterms:W3CDTF">2010-06-13T16:28:02Z</dcterms:created>
  <dcterms:modified xsi:type="dcterms:W3CDTF">2010-06-14T21:13:40Z</dcterms:modified>
</cp:coreProperties>
</file>