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3"/>
  </p:notesMasterIdLst>
  <p:sldIdLst>
    <p:sldId id="263" r:id="rId2"/>
    <p:sldId id="264" r:id="rId3"/>
    <p:sldId id="265" r:id="rId4"/>
    <p:sldId id="266" r:id="rId5"/>
    <p:sldId id="267" r:id="rId6"/>
    <p:sldId id="281" r:id="rId7"/>
    <p:sldId id="282" r:id="rId8"/>
    <p:sldId id="283" r:id="rId9"/>
    <p:sldId id="284" r:id="rId10"/>
    <p:sldId id="285" r:id="rId11"/>
    <p:sldId id="291" r:id="rId12"/>
    <p:sldId id="292" r:id="rId13"/>
    <p:sldId id="293" r:id="rId14"/>
    <p:sldId id="256" r:id="rId15"/>
    <p:sldId id="257" r:id="rId16"/>
    <p:sldId id="258" r:id="rId17"/>
    <p:sldId id="259" r:id="rId18"/>
    <p:sldId id="260" r:id="rId19"/>
    <p:sldId id="262" r:id="rId20"/>
    <p:sldId id="270" r:id="rId21"/>
    <p:sldId id="271" r:id="rId22"/>
    <p:sldId id="272" r:id="rId23"/>
    <p:sldId id="298" r:id="rId24"/>
    <p:sldId id="299" r:id="rId25"/>
    <p:sldId id="300" r:id="rId26"/>
    <p:sldId id="276" r:id="rId27"/>
    <p:sldId id="277" r:id="rId28"/>
    <p:sldId id="278" r:id="rId29"/>
    <p:sldId id="279" r:id="rId30"/>
    <p:sldId id="280" r:id="rId31"/>
    <p:sldId id="290" r:id="rId32"/>
    <p:sldId id="286" r:id="rId33"/>
    <p:sldId id="273" r:id="rId34"/>
    <p:sldId id="274" r:id="rId35"/>
    <p:sldId id="275" r:id="rId36"/>
    <p:sldId id="269" r:id="rId37"/>
    <p:sldId id="294" r:id="rId38"/>
    <p:sldId id="295" r:id="rId39"/>
    <p:sldId id="296" r:id="rId40"/>
    <p:sldId id="297" r:id="rId41"/>
    <p:sldId id="268"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E:\Strategic%20management\Chart%20C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lpacatte\Local%20Settings\Temp\Lindsey.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lpacatte\Local%20Settings\Temp\Lindsey.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lpacatte\Local%20Settings\Temp\Lindsey.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lpacatte\Local%20Settings\Temp\Lindsey.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techdrive\users\maygarci\Industry%20Ana.%20Rati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Current</a:t>
            </a:r>
            <a:r>
              <a:rPr lang="en-US" baseline="0" dirty="0"/>
              <a:t> Ratio</a:t>
            </a:r>
            <a:endParaRPr lang="en-US" dirty="0"/>
          </a:p>
        </c:rich>
      </c:tx>
      <c:layout>
        <c:manualLayout>
          <c:xMode val="edge"/>
          <c:yMode val="edge"/>
          <c:x val="0.39781268179174151"/>
          <c:y val="2.7210884353741478E-2"/>
        </c:manualLayout>
      </c:layout>
    </c:title>
    <c:plotArea>
      <c:layout/>
      <c:lineChart>
        <c:grouping val="standard"/>
        <c:ser>
          <c:idx val="0"/>
          <c:order val="0"/>
          <c:tx>
            <c:strRef>
              <c:f>'current ratio'!$A$21</c:f>
              <c:strCache>
                <c:ptCount val="1"/>
                <c:pt idx="0">
                  <c:v>Wendy's</c:v>
                </c:pt>
              </c:strCache>
            </c:strRef>
          </c:tx>
          <c:spPr>
            <a:ln>
              <a:solidFill>
                <a:srgbClr val="FF0000"/>
              </a:solidFill>
            </a:ln>
          </c:spPr>
          <c:marker>
            <c:symbol val="diamond"/>
            <c:size val="7"/>
            <c:spPr>
              <a:solidFill>
                <a:srgbClr val="FF0000"/>
              </a:solidFill>
              <a:ln>
                <a:noFill/>
              </a:ln>
            </c:spPr>
          </c:marker>
          <c:cat>
            <c:numRef>
              <c:f>'current ratio'!$B$20:$F$20</c:f>
              <c:numCache>
                <c:formatCode>General</c:formatCode>
                <c:ptCount val="5"/>
                <c:pt idx="0">
                  <c:v>2003</c:v>
                </c:pt>
                <c:pt idx="1">
                  <c:v>2004</c:v>
                </c:pt>
                <c:pt idx="2">
                  <c:v>2005</c:v>
                </c:pt>
                <c:pt idx="3">
                  <c:v>2006</c:v>
                </c:pt>
                <c:pt idx="4">
                  <c:v>2007</c:v>
                </c:pt>
              </c:numCache>
            </c:numRef>
          </c:cat>
          <c:val>
            <c:numRef>
              <c:f>'current ratio'!$B$21:$F$21</c:f>
              <c:numCache>
                <c:formatCode>0.00</c:formatCode>
                <c:ptCount val="5"/>
                <c:pt idx="0">
                  <c:v>0.88000000000000023</c:v>
                </c:pt>
                <c:pt idx="1">
                  <c:v>0.67000000000000093</c:v>
                </c:pt>
                <c:pt idx="2">
                  <c:v>1.3</c:v>
                </c:pt>
                <c:pt idx="3">
                  <c:v>1.6600000000000001</c:v>
                </c:pt>
                <c:pt idx="4" formatCode="General">
                  <c:v>0.82000000000000062</c:v>
                </c:pt>
              </c:numCache>
            </c:numRef>
          </c:val>
        </c:ser>
        <c:ser>
          <c:idx val="1"/>
          <c:order val="1"/>
          <c:tx>
            <c:strRef>
              <c:f>'current ratio'!$A$22</c:f>
              <c:strCache>
                <c:ptCount val="1"/>
                <c:pt idx="0">
                  <c:v>McDonald</c:v>
                </c:pt>
              </c:strCache>
            </c:strRef>
          </c:tx>
          <c:cat>
            <c:numRef>
              <c:f>'current ratio'!$B$20:$F$20</c:f>
              <c:numCache>
                <c:formatCode>General</c:formatCode>
                <c:ptCount val="5"/>
                <c:pt idx="0">
                  <c:v>2003</c:v>
                </c:pt>
                <c:pt idx="1">
                  <c:v>2004</c:v>
                </c:pt>
                <c:pt idx="2">
                  <c:v>2005</c:v>
                </c:pt>
                <c:pt idx="3">
                  <c:v>2006</c:v>
                </c:pt>
                <c:pt idx="4">
                  <c:v>2007</c:v>
                </c:pt>
              </c:numCache>
            </c:numRef>
          </c:cat>
          <c:val>
            <c:numRef>
              <c:f>'current ratio'!$B$22:$F$22</c:f>
              <c:numCache>
                <c:formatCode>0.00</c:formatCode>
                <c:ptCount val="5"/>
                <c:pt idx="0">
                  <c:v>0.69000000000000061</c:v>
                </c:pt>
                <c:pt idx="1">
                  <c:v>0.70000000000000062</c:v>
                </c:pt>
                <c:pt idx="2">
                  <c:v>1.51</c:v>
                </c:pt>
                <c:pt idx="3">
                  <c:v>1.21</c:v>
                </c:pt>
                <c:pt idx="4" formatCode="General">
                  <c:v>0.79</c:v>
                </c:pt>
              </c:numCache>
            </c:numRef>
          </c:val>
        </c:ser>
        <c:ser>
          <c:idx val="2"/>
          <c:order val="2"/>
          <c:tx>
            <c:strRef>
              <c:f>'current ratio'!$A$23</c:f>
              <c:strCache>
                <c:ptCount val="1"/>
                <c:pt idx="0">
                  <c:v>Jack in the Box</c:v>
                </c:pt>
              </c:strCache>
            </c:strRef>
          </c:tx>
          <c:cat>
            <c:numRef>
              <c:f>'current ratio'!$B$20:$F$20</c:f>
              <c:numCache>
                <c:formatCode>General</c:formatCode>
                <c:ptCount val="5"/>
                <c:pt idx="0">
                  <c:v>2003</c:v>
                </c:pt>
                <c:pt idx="1">
                  <c:v>2004</c:v>
                </c:pt>
                <c:pt idx="2">
                  <c:v>2005</c:v>
                </c:pt>
                <c:pt idx="3">
                  <c:v>2006</c:v>
                </c:pt>
                <c:pt idx="4">
                  <c:v>2007</c:v>
                </c:pt>
              </c:numCache>
            </c:numRef>
          </c:cat>
          <c:val>
            <c:numRef>
              <c:f>'current ratio'!$B$23:$F$23</c:f>
              <c:numCache>
                <c:formatCode>General</c:formatCode>
                <c:ptCount val="5"/>
                <c:pt idx="0">
                  <c:v>0.63000000000000078</c:v>
                </c:pt>
                <c:pt idx="1">
                  <c:v>0.87000000000000066</c:v>
                </c:pt>
                <c:pt idx="2">
                  <c:v>1.03</c:v>
                </c:pt>
                <c:pt idx="3">
                  <c:v>1.1900000000000013</c:v>
                </c:pt>
                <c:pt idx="4">
                  <c:v>0.64000000000000079</c:v>
                </c:pt>
              </c:numCache>
            </c:numRef>
          </c:val>
        </c:ser>
        <c:ser>
          <c:idx val="3"/>
          <c:order val="3"/>
          <c:tx>
            <c:strRef>
              <c:f>'current ratio'!$A$24</c:f>
              <c:strCache>
                <c:ptCount val="1"/>
                <c:pt idx="0">
                  <c:v>Sonic</c:v>
                </c:pt>
              </c:strCache>
            </c:strRef>
          </c:tx>
          <c:cat>
            <c:numRef>
              <c:f>'current ratio'!$B$20:$F$20</c:f>
              <c:numCache>
                <c:formatCode>General</c:formatCode>
                <c:ptCount val="5"/>
                <c:pt idx="0">
                  <c:v>2003</c:v>
                </c:pt>
                <c:pt idx="1">
                  <c:v>2004</c:v>
                </c:pt>
                <c:pt idx="2">
                  <c:v>2005</c:v>
                </c:pt>
                <c:pt idx="3">
                  <c:v>2006</c:v>
                </c:pt>
                <c:pt idx="4">
                  <c:v>2007</c:v>
                </c:pt>
              </c:numCache>
            </c:numRef>
          </c:cat>
          <c:val>
            <c:numRef>
              <c:f>'current ratio'!$B$24:$F$24</c:f>
              <c:numCache>
                <c:formatCode>0.00</c:formatCode>
                <c:ptCount val="5"/>
                <c:pt idx="0">
                  <c:v>0.93</c:v>
                </c:pt>
                <c:pt idx="1">
                  <c:v>0.70000000000000062</c:v>
                </c:pt>
                <c:pt idx="2">
                  <c:v>0.54</c:v>
                </c:pt>
                <c:pt idx="3">
                  <c:v>0.54</c:v>
                </c:pt>
                <c:pt idx="4" formatCode="General">
                  <c:v>0.69000000000000061</c:v>
                </c:pt>
              </c:numCache>
            </c:numRef>
          </c:val>
        </c:ser>
        <c:marker val="1"/>
        <c:axId val="52847360"/>
        <c:axId val="54374400"/>
      </c:lineChart>
      <c:catAx>
        <c:axId val="52847360"/>
        <c:scaling>
          <c:orientation val="minMax"/>
        </c:scaling>
        <c:axPos val="b"/>
        <c:numFmt formatCode="General" sourceLinked="1"/>
        <c:majorTickMark val="none"/>
        <c:tickLblPos val="nextTo"/>
        <c:crossAx val="54374400"/>
        <c:crosses val="autoZero"/>
        <c:auto val="1"/>
        <c:lblAlgn val="ctr"/>
        <c:lblOffset val="100"/>
      </c:catAx>
      <c:valAx>
        <c:axId val="54374400"/>
        <c:scaling>
          <c:orientation val="minMax"/>
        </c:scaling>
        <c:axPos val="l"/>
        <c:majorGridlines/>
        <c:numFmt formatCode="0.00" sourceLinked="1"/>
        <c:majorTickMark val="none"/>
        <c:tickLblPos val="nextTo"/>
        <c:crossAx val="52847360"/>
        <c:crosses val="autoZero"/>
        <c:crossBetween val="between"/>
      </c:valAx>
      <c:dTable>
        <c:showHorzBorder val="1"/>
        <c:showVertBorder val="1"/>
        <c:showOutline val="1"/>
        <c:showKeys val="1"/>
      </c:dTable>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Gross Profit Margin</a:t>
            </a:r>
          </a:p>
        </c:rich>
      </c:tx>
      <c:layout/>
    </c:title>
    <c:plotArea>
      <c:layout/>
      <c:lineChart>
        <c:grouping val="standard"/>
        <c:ser>
          <c:idx val="0"/>
          <c:order val="0"/>
          <c:tx>
            <c:strRef>
              <c:f>Sheet1!$A$2</c:f>
              <c:strCache>
                <c:ptCount val="1"/>
                <c:pt idx="0">
                  <c:v>Wendy's</c:v>
                </c:pt>
              </c:strCache>
            </c:strRef>
          </c:tx>
          <c:cat>
            <c:numRef>
              <c:f>Sheet1!$B$1:$F$1</c:f>
              <c:numCache>
                <c:formatCode>General</c:formatCode>
                <c:ptCount val="5"/>
                <c:pt idx="0">
                  <c:v>2003</c:v>
                </c:pt>
                <c:pt idx="1">
                  <c:v>2004</c:v>
                </c:pt>
                <c:pt idx="2">
                  <c:v>2005</c:v>
                </c:pt>
                <c:pt idx="3">
                  <c:v>2006</c:v>
                </c:pt>
                <c:pt idx="4">
                  <c:v>2007</c:v>
                </c:pt>
              </c:numCache>
            </c:numRef>
          </c:cat>
          <c:val>
            <c:numRef>
              <c:f>Sheet1!$B$2:$F$2</c:f>
              <c:numCache>
                <c:formatCode>0.00%</c:formatCode>
                <c:ptCount val="5"/>
                <c:pt idx="0">
                  <c:v>0.48620000000000002</c:v>
                </c:pt>
                <c:pt idx="1">
                  <c:v>0.45270000000000005</c:v>
                </c:pt>
                <c:pt idx="2">
                  <c:v>0.44510000000000005</c:v>
                </c:pt>
                <c:pt idx="3">
                  <c:v>0.44560000000000005</c:v>
                </c:pt>
                <c:pt idx="4">
                  <c:v>0.33210000000000023</c:v>
                </c:pt>
              </c:numCache>
            </c:numRef>
          </c:val>
        </c:ser>
        <c:ser>
          <c:idx val="1"/>
          <c:order val="1"/>
          <c:tx>
            <c:strRef>
              <c:f>Sheet1!$A$3</c:f>
              <c:strCache>
                <c:ptCount val="1"/>
                <c:pt idx="0">
                  <c:v>McDonald's</c:v>
                </c:pt>
              </c:strCache>
            </c:strRef>
          </c:tx>
          <c:cat>
            <c:numRef>
              <c:f>Sheet1!$B$1:$F$1</c:f>
              <c:numCache>
                <c:formatCode>General</c:formatCode>
                <c:ptCount val="5"/>
                <c:pt idx="0">
                  <c:v>2003</c:v>
                </c:pt>
                <c:pt idx="1">
                  <c:v>2004</c:v>
                </c:pt>
                <c:pt idx="2">
                  <c:v>2005</c:v>
                </c:pt>
                <c:pt idx="3">
                  <c:v>2006</c:v>
                </c:pt>
                <c:pt idx="4">
                  <c:v>2007</c:v>
                </c:pt>
              </c:numCache>
            </c:numRef>
          </c:cat>
          <c:val>
            <c:numRef>
              <c:f>Sheet1!$B$3:$F$3</c:f>
              <c:numCache>
                <c:formatCode>0.00%</c:formatCode>
                <c:ptCount val="5"/>
                <c:pt idx="0">
                  <c:v>0.30320000000000008</c:v>
                </c:pt>
                <c:pt idx="1">
                  <c:v>0.31750000000000023</c:v>
                </c:pt>
                <c:pt idx="2">
                  <c:v>0.31450000000000022</c:v>
                </c:pt>
                <c:pt idx="3">
                  <c:v>0.32360000000000022</c:v>
                </c:pt>
                <c:pt idx="4">
                  <c:v>0.3157000000000002</c:v>
                </c:pt>
              </c:numCache>
            </c:numRef>
          </c:val>
        </c:ser>
        <c:ser>
          <c:idx val="2"/>
          <c:order val="2"/>
          <c:tx>
            <c:strRef>
              <c:f>Sheet1!$A$4</c:f>
              <c:strCache>
                <c:ptCount val="1"/>
                <c:pt idx="0">
                  <c:v>Jack in the Box</c:v>
                </c:pt>
              </c:strCache>
            </c:strRef>
          </c:tx>
          <c:cat>
            <c:numRef>
              <c:f>Sheet1!$B$1:$F$1</c:f>
              <c:numCache>
                <c:formatCode>General</c:formatCode>
                <c:ptCount val="5"/>
                <c:pt idx="0">
                  <c:v>2003</c:v>
                </c:pt>
                <c:pt idx="1">
                  <c:v>2004</c:v>
                </c:pt>
                <c:pt idx="2">
                  <c:v>2005</c:v>
                </c:pt>
                <c:pt idx="3">
                  <c:v>2006</c:v>
                </c:pt>
                <c:pt idx="4">
                  <c:v>2007</c:v>
                </c:pt>
              </c:numCache>
            </c:numRef>
          </c:cat>
          <c:val>
            <c:numRef>
              <c:f>Sheet1!$B$4:$F$4</c:f>
              <c:numCache>
                <c:formatCode>0.00%</c:formatCode>
                <c:ptCount val="5"/>
                <c:pt idx="0">
                  <c:v>0.17620000000000011</c:v>
                </c:pt>
                <c:pt idx="1">
                  <c:v>0.17550000000000004</c:v>
                </c:pt>
                <c:pt idx="2">
                  <c:v>0.16990000000000013</c:v>
                </c:pt>
                <c:pt idx="3">
                  <c:v>0.17450000000000004</c:v>
                </c:pt>
                <c:pt idx="4">
                  <c:v>0.16520000000000004</c:v>
                </c:pt>
              </c:numCache>
            </c:numRef>
          </c:val>
        </c:ser>
        <c:ser>
          <c:idx val="3"/>
          <c:order val="3"/>
          <c:tx>
            <c:strRef>
              <c:f>Sheet1!$A$5</c:f>
              <c:strCache>
                <c:ptCount val="1"/>
                <c:pt idx="0">
                  <c:v>Sonic</c:v>
                </c:pt>
              </c:strCache>
            </c:strRef>
          </c:tx>
          <c:cat>
            <c:numRef>
              <c:f>Sheet1!$B$1:$F$1</c:f>
              <c:numCache>
                <c:formatCode>General</c:formatCode>
                <c:ptCount val="5"/>
                <c:pt idx="0">
                  <c:v>2003</c:v>
                </c:pt>
                <c:pt idx="1">
                  <c:v>2004</c:v>
                </c:pt>
                <c:pt idx="2">
                  <c:v>2005</c:v>
                </c:pt>
                <c:pt idx="3">
                  <c:v>2006</c:v>
                </c:pt>
                <c:pt idx="4">
                  <c:v>2007</c:v>
                </c:pt>
              </c:numCache>
            </c:numRef>
          </c:cat>
          <c:val>
            <c:numRef>
              <c:f>Sheet1!$B$5:$F$5</c:f>
              <c:numCache>
                <c:formatCode>0.00%</c:formatCode>
                <c:ptCount val="5"/>
                <c:pt idx="0">
                  <c:v>0.34680000000000027</c:v>
                </c:pt>
                <c:pt idx="1">
                  <c:v>0.33100000000000035</c:v>
                </c:pt>
                <c:pt idx="2">
                  <c:v>0.32290000000000035</c:v>
                </c:pt>
                <c:pt idx="3">
                  <c:v>0.32400000000000023</c:v>
                </c:pt>
                <c:pt idx="4">
                  <c:v>0.34020000000000006</c:v>
                </c:pt>
              </c:numCache>
            </c:numRef>
          </c:val>
        </c:ser>
        <c:marker val="1"/>
        <c:axId val="100271232"/>
        <c:axId val="100272768"/>
      </c:lineChart>
      <c:catAx>
        <c:axId val="100271232"/>
        <c:scaling>
          <c:orientation val="minMax"/>
        </c:scaling>
        <c:axPos val="b"/>
        <c:numFmt formatCode="General" sourceLinked="1"/>
        <c:majorTickMark val="none"/>
        <c:tickLblPos val="nextTo"/>
        <c:crossAx val="100272768"/>
        <c:crosses val="autoZero"/>
        <c:auto val="1"/>
        <c:lblAlgn val="ctr"/>
        <c:lblOffset val="100"/>
      </c:catAx>
      <c:valAx>
        <c:axId val="100272768"/>
        <c:scaling>
          <c:orientation val="minMax"/>
        </c:scaling>
        <c:axPos val="l"/>
        <c:majorGridlines/>
        <c:numFmt formatCode="0.00%" sourceLinked="1"/>
        <c:majorTickMark val="none"/>
        <c:tickLblPos val="nextTo"/>
        <c:crossAx val="100271232"/>
        <c:crosses val="autoZero"/>
        <c:crossBetween val="between"/>
      </c:valAx>
      <c:dTable>
        <c:showHorzBorder val="1"/>
        <c:showVertBorder val="1"/>
        <c:showOutline val="1"/>
        <c:showKeys val="1"/>
      </c:dTable>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Net Profit Margin</a:t>
            </a:r>
          </a:p>
        </c:rich>
      </c:tx>
      <c:layout>
        <c:manualLayout>
          <c:xMode val="edge"/>
          <c:yMode val="edge"/>
          <c:x val="0.35875000000000001"/>
          <c:y val="0"/>
        </c:manualLayout>
      </c:layout>
    </c:title>
    <c:plotArea>
      <c:layout>
        <c:manualLayout>
          <c:layoutTarget val="inner"/>
          <c:xMode val="edge"/>
          <c:yMode val="edge"/>
          <c:x val="0.15972491909385114"/>
          <c:y val="0.13107196750269975"/>
          <c:w val="0.81438511326860863"/>
          <c:h val="0.51969133286132163"/>
        </c:manualLayout>
      </c:layout>
      <c:lineChart>
        <c:grouping val="standard"/>
        <c:ser>
          <c:idx val="0"/>
          <c:order val="0"/>
          <c:tx>
            <c:strRef>
              <c:f>Sheet1!$A$16</c:f>
              <c:strCache>
                <c:ptCount val="1"/>
                <c:pt idx="0">
                  <c:v>Wendy's</c:v>
                </c:pt>
              </c:strCache>
            </c:strRef>
          </c:tx>
          <c:cat>
            <c:numRef>
              <c:f>Sheet1!$B$15:$F$15</c:f>
              <c:numCache>
                <c:formatCode>General</c:formatCode>
                <c:ptCount val="5"/>
                <c:pt idx="0">
                  <c:v>2003</c:v>
                </c:pt>
                <c:pt idx="1">
                  <c:v>2004</c:v>
                </c:pt>
                <c:pt idx="2">
                  <c:v>2005</c:v>
                </c:pt>
                <c:pt idx="3">
                  <c:v>2006</c:v>
                </c:pt>
                <c:pt idx="4">
                  <c:v>2007</c:v>
                </c:pt>
              </c:numCache>
            </c:numRef>
          </c:cat>
          <c:val>
            <c:numRef>
              <c:f>Sheet1!$B$16:$F$16</c:f>
              <c:numCache>
                <c:formatCode>0.00%</c:formatCode>
                <c:ptCount val="5"/>
                <c:pt idx="0">
                  <c:v>9.3200000000000047E-2</c:v>
                </c:pt>
                <c:pt idx="1">
                  <c:v>1.77E-2</c:v>
                </c:pt>
                <c:pt idx="2">
                  <c:v>0.1048</c:v>
                </c:pt>
                <c:pt idx="3">
                  <c:v>4.3800000000000013E-2</c:v>
                </c:pt>
                <c:pt idx="4">
                  <c:v>0.12570000000000001</c:v>
                </c:pt>
              </c:numCache>
            </c:numRef>
          </c:val>
        </c:ser>
        <c:ser>
          <c:idx val="1"/>
          <c:order val="1"/>
          <c:tx>
            <c:strRef>
              <c:f>Sheet1!$A$17</c:f>
              <c:strCache>
                <c:ptCount val="1"/>
                <c:pt idx="0">
                  <c:v>McDonald's</c:v>
                </c:pt>
              </c:strCache>
            </c:strRef>
          </c:tx>
          <c:cat>
            <c:numRef>
              <c:f>Sheet1!$B$15:$F$15</c:f>
              <c:numCache>
                <c:formatCode>General</c:formatCode>
                <c:ptCount val="5"/>
                <c:pt idx="0">
                  <c:v>2003</c:v>
                </c:pt>
                <c:pt idx="1">
                  <c:v>2004</c:v>
                </c:pt>
                <c:pt idx="2">
                  <c:v>2005</c:v>
                </c:pt>
                <c:pt idx="3">
                  <c:v>2006</c:v>
                </c:pt>
                <c:pt idx="4">
                  <c:v>2007</c:v>
                </c:pt>
              </c:numCache>
            </c:numRef>
          </c:cat>
          <c:val>
            <c:numRef>
              <c:f>Sheet1!$B$17:$F$17</c:f>
              <c:numCache>
                <c:formatCode>0.00%</c:formatCode>
                <c:ptCount val="5"/>
                <c:pt idx="0">
                  <c:v>0.11950000000000002</c:v>
                </c:pt>
                <c:pt idx="1">
                  <c:v>0.12250000000000005</c:v>
                </c:pt>
                <c:pt idx="2">
                  <c:v>0.13120000000000001</c:v>
                </c:pt>
                <c:pt idx="3">
                  <c:v>0.16420000000000001</c:v>
                </c:pt>
                <c:pt idx="4">
                  <c:v>0.18200000000000011</c:v>
                </c:pt>
              </c:numCache>
            </c:numRef>
          </c:val>
        </c:ser>
        <c:ser>
          <c:idx val="2"/>
          <c:order val="2"/>
          <c:tx>
            <c:strRef>
              <c:f>Sheet1!$A$18</c:f>
              <c:strCache>
                <c:ptCount val="1"/>
                <c:pt idx="0">
                  <c:v>Jack in the Box</c:v>
                </c:pt>
              </c:strCache>
            </c:strRef>
          </c:tx>
          <c:cat>
            <c:numRef>
              <c:f>Sheet1!$B$15:$F$15</c:f>
              <c:numCache>
                <c:formatCode>General</c:formatCode>
                <c:ptCount val="5"/>
                <c:pt idx="0">
                  <c:v>2003</c:v>
                </c:pt>
                <c:pt idx="1">
                  <c:v>2004</c:v>
                </c:pt>
                <c:pt idx="2">
                  <c:v>2005</c:v>
                </c:pt>
                <c:pt idx="3">
                  <c:v>2006</c:v>
                </c:pt>
                <c:pt idx="4">
                  <c:v>2007</c:v>
                </c:pt>
              </c:numCache>
            </c:numRef>
          </c:cat>
          <c:val>
            <c:numRef>
              <c:f>Sheet1!$B$18:$F$18</c:f>
              <c:numCache>
                <c:formatCode>0.00%</c:formatCode>
                <c:ptCount val="5"/>
                <c:pt idx="0">
                  <c:v>4.3000000000000003E-2</c:v>
                </c:pt>
                <c:pt idx="1">
                  <c:v>3.2199999999999999E-2</c:v>
                </c:pt>
                <c:pt idx="2">
                  <c:v>3.6600000000000028E-2</c:v>
                </c:pt>
                <c:pt idx="3">
                  <c:v>3.9100000000000003E-2</c:v>
                </c:pt>
                <c:pt idx="4">
                  <c:v>4.02E-2</c:v>
                </c:pt>
              </c:numCache>
            </c:numRef>
          </c:val>
        </c:ser>
        <c:ser>
          <c:idx val="3"/>
          <c:order val="3"/>
          <c:tx>
            <c:strRef>
              <c:f>Sheet1!$A$19</c:f>
              <c:strCache>
                <c:ptCount val="1"/>
                <c:pt idx="0">
                  <c:v>Sonic</c:v>
                </c:pt>
              </c:strCache>
            </c:strRef>
          </c:tx>
          <c:cat>
            <c:numRef>
              <c:f>Sheet1!$B$15:$F$15</c:f>
              <c:numCache>
                <c:formatCode>General</c:formatCode>
                <c:ptCount val="5"/>
                <c:pt idx="0">
                  <c:v>2003</c:v>
                </c:pt>
                <c:pt idx="1">
                  <c:v>2004</c:v>
                </c:pt>
                <c:pt idx="2">
                  <c:v>2005</c:v>
                </c:pt>
                <c:pt idx="3">
                  <c:v>2006</c:v>
                </c:pt>
                <c:pt idx="4">
                  <c:v>2007</c:v>
                </c:pt>
              </c:numCache>
            </c:numRef>
          </c:cat>
          <c:val>
            <c:numRef>
              <c:f>Sheet1!$B$19:$F$19</c:f>
              <c:numCache>
                <c:formatCode>0.00%</c:formatCode>
                <c:ptCount val="5"/>
                <c:pt idx="0">
                  <c:v>0.11700000000000002</c:v>
                </c:pt>
                <c:pt idx="1">
                  <c:v>0.10820000000000007</c:v>
                </c:pt>
                <c:pt idx="2">
                  <c:v>0.11310000000000002</c:v>
                </c:pt>
                <c:pt idx="3">
                  <c:v>0.1135</c:v>
                </c:pt>
                <c:pt idx="4">
                  <c:v>0.10199999999999998</c:v>
                </c:pt>
              </c:numCache>
            </c:numRef>
          </c:val>
        </c:ser>
        <c:marker val="1"/>
        <c:axId val="100321536"/>
        <c:axId val="127643648"/>
      </c:lineChart>
      <c:catAx>
        <c:axId val="100321536"/>
        <c:scaling>
          <c:orientation val="minMax"/>
        </c:scaling>
        <c:axPos val="b"/>
        <c:numFmt formatCode="General" sourceLinked="1"/>
        <c:majorTickMark val="none"/>
        <c:tickLblPos val="nextTo"/>
        <c:crossAx val="127643648"/>
        <c:crosses val="autoZero"/>
        <c:auto val="1"/>
        <c:lblAlgn val="ctr"/>
        <c:lblOffset val="100"/>
      </c:catAx>
      <c:valAx>
        <c:axId val="127643648"/>
        <c:scaling>
          <c:orientation val="minMax"/>
        </c:scaling>
        <c:axPos val="l"/>
        <c:majorGridlines/>
        <c:numFmt formatCode="0.00%" sourceLinked="1"/>
        <c:majorTickMark val="none"/>
        <c:tickLblPos val="nextTo"/>
        <c:crossAx val="100321536"/>
        <c:crosses val="autoZero"/>
        <c:crossBetween val="between"/>
      </c:valAx>
      <c:dTable>
        <c:showHorzBorder val="1"/>
        <c:showVertBorder val="1"/>
        <c:showOutline val="1"/>
        <c:showKeys val="1"/>
      </c:dTable>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Return on Assets</a:t>
            </a:r>
          </a:p>
        </c:rich>
      </c:tx>
      <c:layout/>
    </c:title>
    <c:plotArea>
      <c:layout/>
      <c:lineChart>
        <c:grouping val="standard"/>
        <c:ser>
          <c:idx val="0"/>
          <c:order val="0"/>
          <c:tx>
            <c:strRef>
              <c:f>Sheet1!$A$27</c:f>
              <c:strCache>
                <c:ptCount val="1"/>
                <c:pt idx="0">
                  <c:v>Wendy's</c:v>
                </c:pt>
              </c:strCache>
            </c:strRef>
          </c:tx>
          <c:cat>
            <c:numRef>
              <c:f>Sheet1!$B$26:$F$26</c:f>
              <c:numCache>
                <c:formatCode>General</c:formatCode>
                <c:ptCount val="5"/>
                <c:pt idx="0">
                  <c:v>2003</c:v>
                </c:pt>
                <c:pt idx="1">
                  <c:v>2004</c:v>
                </c:pt>
                <c:pt idx="2">
                  <c:v>2005</c:v>
                </c:pt>
                <c:pt idx="3">
                  <c:v>2006</c:v>
                </c:pt>
                <c:pt idx="4">
                  <c:v>2007</c:v>
                </c:pt>
              </c:numCache>
            </c:numRef>
          </c:cat>
          <c:val>
            <c:numRef>
              <c:f>Sheet1!$B$27:$F$27</c:f>
              <c:numCache>
                <c:formatCode>General</c:formatCode>
                <c:ptCount val="5"/>
                <c:pt idx="0">
                  <c:v>0.9500000000000004</c:v>
                </c:pt>
                <c:pt idx="1">
                  <c:v>0.94000000000000039</c:v>
                </c:pt>
                <c:pt idx="2">
                  <c:v>0.67000000000000071</c:v>
                </c:pt>
                <c:pt idx="3">
                  <c:v>0.63000000000000045</c:v>
                </c:pt>
                <c:pt idx="4">
                  <c:v>0.85000000000000042</c:v>
                </c:pt>
              </c:numCache>
            </c:numRef>
          </c:val>
        </c:ser>
        <c:ser>
          <c:idx val="1"/>
          <c:order val="1"/>
          <c:tx>
            <c:strRef>
              <c:f>Sheet1!$A$28</c:f>
              <c:strCache>
                <c:ptCount val="1"/>
                <c:pt idx="0">
                  <c:v>McDonald's</c:v>
                </c:pt>
              </c:strCache>
            </c:strRef>
          </c:tx>
          <c:cat>
            <c:numRef>
              <c:f>Sheet1!$B$26:$F$26</c:f>
              <c:numCache>
                <c:formatCode>General</c:formatCode>
                <c:ptCount val="5"/>
                <c:pt idx="0">
                  <c:v>2003</c:v>
                </c:pt>
                <c:pt idx="1">
                  <c:v>2004</c:v>
                </c:pt>
                <c:pt idx="2">
                  <c:v>2005</c:v>
                </c:pt>
                <c:pt idx="3">
                  <c:v>2006</c:v>
                </c:pt>
                <c:pt idx="4">
                  <c:v>2007</c:v>
                </c:pt>
              </c:numCache>
            </c:numRef>
          </c:cat>
          <c:val>
            <c:numRef>
              <c:f>Sheet1!$B$28:$F$28</c:f>
              <c:numCache>
                <c:formatCode>General</c:formatCode>
                <c:ptCount val="5"/>
                <c:pt idx="0">
                  <c:v>0.72000000000000042</c:v>
                </c:pt>
                <c:pt idx="1">
                  <c:v>0.72000000000000042</c:v>
                </c:pt>
                <c:pt idx="2">
                  <c:v>0.71000000000000041</c:v>
                </c:pt>
                <c:pt idx="3">
                  <c:v>0.72000000000000042</c:v>
                </c:pt>
                <c:pt idx="4">
                  <c:v>0.73000000000000043</c:v>
                </c:pt>
              </c:numCache>
            </c:numRef>
          </c:val>
        </c:ser>
        <c:ser>
          <c:idx val="2"/>
          <c:order val="2"/>
          <c:tx>
            <c:strRef>
              <c:f>Sheet1!$A$29</c:f>
              <c:strCache>
                <c:ptCount val="1"/>
                <c:pt idx="0">
                  <c:v>Jack in the Box</c:v>
                </c:pt>
              </c:strCache>
            </c:strRef>
          </c:tx>
          <c:cat>
            <c:numRef>
              <c:f>Sheet1!$B$26:$F$26</c:f>
              <c:numCache>
                <c:formatCode>General</c:formatCode>
                <c:ptCount val="5"/>
                <c:pt idx="0">
                  <c:v>2003</c:v>
                </c:pt>
                <c:pt idx="1">
                  <c:v>2004</c:v>
                </c:pt>
                <c:pt idx="2">
                  <c:v>2005</c:v>
                </c:pt>
                <c:pt idx="3">
                  <c:v>2006</c:v>
                </c:pt>
                <c:pt idx="4">
                  <c:v>2007</c:v>
                </c:pt>
              </c:numCache>
            </c:numRef>
          </c:cat>
          <c:val>
            <c:numRef>
              <c:f>Sheet1!$B$29:$F$29</c:f>
              <c:numCache>
                <c:formatCode>General</c:formatCode>
                <c:ptCount val="5"/>
                <c:pt idx="0">
                  <c:v>1.9400000000000008</c:v>
                </c:pt>
                <c:pt idx="1">
                  <c:v>2.0299999999999998</c:v>
                </c:pt>
                <c:pt idx="2">
                  <c:v>1.9500000000000008</c:v>
                </c:pt>
                <c:pt idx="3">
                  <c:v>2.0699999999999998</c:v>
                </c:pt>
                <c:pt idx="4">
                  <c:v>2.0099999999999998</c:v>
                </c:pt>
              </c:numCache>
            </c:numRef>
          </c:val>
        </c:ser>
        <c:ser>
          <c:idx val="3"/>
          <c:order val="3"/>
          <c:tx>
            <c:strRef>
              <c:f>Sheet1!$A$30</c:f>
              <c:strCache>
                <c:ptCount val="1"/>
                <c:pt idx="0">
                  <c:v>Sonic</c:v>
                </c:pt>
              </c:strCache>
            </c:strRef>
          </c:tx>
          <c:cat>
            <c:numRef>
              <c:f>Sheet1!$B$26:$F$26</c:f>
              <c:numCache>
                <c:formatCode>General</c:formatCode>
                <c:ptCount val="5"/>
                <c:pt idx="0">
                  <c:v>2003</c:v>
                </c:pt>
                <c:pt idx="1">
                  <c:v>2004</c:v>
                </c:pt>
                <c:pt idx="2">
                  <c:v>2005</c:v>
                </c:pt>
                <c:pt idx="3">
                  <c:v>2006</c:v>
                </c:pt>
                <c:pt idx="4">
                  <c:v>2007</c:v>
                </c:pt>
              </c:numCache>
            </c:numRef>
          </c:cat>
          <c:val>
            <c:numRef>
              <c:f>Sheet1!$B$30:$F$30</c:f>
              <c:numCache>
                <c:formatCode>General</c:formatCode>
                <c:ptCount val="5"/>
                <c:pt idx="0">
                  <c:v>1.1000000000000001</c:v>
                </c:pt>
                <c:pt idx="1">
                  <c:v>1.1000000000000001</c:v>
                </c:pt>
                <c:pt idx="2">
                  <c:v>1.2</c:v>
                </c:pt>
                <c:pt idx="3">
                  <c:v>1.23</c:v>
                </c:pt>
                <c:pt idx="4">
                  <c:v>1.22</c:v>
                </c:pt>
              </c:numCache>
            </c:numRef>
          </c:val>
        </c:ser>
        <c:marker val="1"/>
        <c:axId val="127655296"/>
        <c:axId val="126162048"/>
      </c:lineChart>
      <c:catAx>
        <c:axId val="127655296"/>
        <c:scaling>
          <c:orientation val="minMax"/>
        </c:scaling>
        <c:axPos val="b"/>
        <c:numFmt formatCode="General" sourceLinked="1"/>
        <c:majorTickMark val="none"/>
        <c:tickLblPos val="nextTo"/>
        <c:crossAx val="126162048"/>
        <c:crosses val="autoZero"/>
        <c:auto val="1"/>
        <c:lblAlgn val="ctr"/>
        <c:lblOffset val="100"/>
      </c:catAx>
      <c:valAx>
        <c:axId val="126162048"/>
        <c:scaling>
          <c:orientation val="minMax"/>
        </c:scaling>
        <c:axPos val="l"/>
        <c:majorGridlines/>
        <c:numFmt formatCode="General" sourceLinked="1"/>
        <c:majorTickMark val="none"/>
        <c:tickLblPos val="nextTo"/>
        <c:crossAx val="127655296"/>
        <c:crosses val="autoZero"/>
        <c:crossBetween val="between"/>
      </c:valAx>
      <c:dTable>
        <c:showHorzBorder val="1"/>
        <c:showVertBorder val="1"/>
        <c:showOutline val="1"/>
        <c:showKeys val="1"/>
      </c:dTable>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Return on</a:t>
            </a:r>
            <a:r>
              <a:rPr lang="en-US" baseline="0"/>
              <a:t> Equity</a:t>
            </a:r>
            <a:endParaRPr lang="en-US"/>
          </a:p>
        </c:rich>
      </c:tx>
      <c:layout/>
    </c:title>
    <c:plotArea>
      <c:layout/>
      <c:lineChart>
        <c:grouping val="standard"/>
        <c:ser>
          <c:idx val="0"/>
          <c:order val="0"/>
          <c:tx>
            <c:strRef>
              <c:f>Sheet1!$A$36</c:f>
              <c:strCache>
                <c:ptCount val="1"/>
                <c:pt idx="0">
                  <c:v>Wendy's</c:v>
                </c:pt>
              </c:strCache>
            </c:strRef>
          </c:tx>
          <c:cat>
            <c:numRef>
              <c:f>Sheet1!$B$35:$F$35</c:f>
              <c:numCache>
                <c:formatCode>General</c:formatCode>
                <c:ptCount val="5"/>
                <c:pt idx="0">
                  <c:v>2003</c:v>
                </c:pt>
                <c:pt idx="1">
                  <c:v>2004</c:v>
                </c:pt>
                <c:pt idx="2">
                  <c:v>2005</c:v>
                </c:pt>
                <c:pt idx="3">
                  <c:v>2006</c:v>
                </c:pt>
                <c:pt idx="4">
                  <c:v>2007</c:v>
                </c:pt>
              </c:numCache>
            </c:numRef>
          </c:cat>
          <c:val>
            <c:numRef>
              <c:f>Sheet1!$B$36:$F$36</c:f>
              <c:numCache>
                <c:formatCode>0.00%</c:formatCode>
                <c:ptCount val="5"/>
                <c:pt idx="0">
                  <c:v>0.16289999999999999</c:v>
                </c:pt>
                <c:pt idx="1">
                  <c:v>2.9500000000000002E-2</c:v>
                </c:pt>
                <c:pt idx="2">
                  <c:v>0.13059999999999999</c:v>
                </c:pt>
                <c:pt idx="3">
                  <c:v>4.5800000000000014E-2</c:v>
                </c:pt>
                <c:pt idx="4">
                  <c:v>3.4700000000000002E-2</c:v>
                </c:pt>
              </c:numCache>
            </c:numRef>
          </c:val>
        </c:ser>
        <c:ser>
          <c:idx val="1"/>
          <c:order val="1"/>
          <c:tx>
            <c:strRef>
              <c:f>Sheet1!$A$37</c:f>
              <c:strCache>
                <c:ptCount val="1"/>
                <c:pt idx="0">
                  <c:v>McDonald's</c:v>
                </c:pt>
              </c:strCache>
            </c:strRef>
          </c:tx>
          <c:cat>
            <c:numRef>
              <c:f>Sheet1!$B$35:$F$35</c:f>
              <c:numCache>
                <c:formatCode>General</c:formatCode>
                <c:ptCount val="5"/>
                <c:pt idx="0">
                  <c:v>2003</c:v>
                </c:pt>
                <c:pt idx="1">
                  <c:v>2004</c:v>
                </c:pt>
                <c:pt idx="2">
                  <c:v>2005</c:v>
                </c:pt>
                <c:pt idx="3">
                  <c:v>2006</c:v>
                </c:pt>
                <c:pt idx="4">
                  <c:v>2007</c:v>
                </c:pt>
              </c:numCache>
            </c:numRef>
          </c:cat>
          <c:val>
            <c:numRef>
              <c:f>Sheet1!$B$37:$F$37</c:f>
              <c:numCache>
                <c:formatCode>0.00%</c:formatCode>
                <c:ptCount val="5"/>
                <c:pt idx="0">
                  <c:v>0.1431</c:v>
                </c:pt>
                <c:pt idx="1">
                  <c:v>0.19020000000000001</c:v>
                </c:pt>
                <c:pt idx="2">
                  <c:v>0.18320000000000011</c:v>
                </c:pt>
                <c:pt idx="3">
                  <c:v>0.23400000000000001</c:v>
                </c:pt>
                <c:pt idx="4">
                  <c:v>0.18950000000000011</c:v>
                </c:pt>
              </c:numCache>
            </c:numRef>
          </c:val>
        </c:ser>
        <c:ser>
          <c:idx val="2"/>
          <c:order val="2"/>
          <c:tx>
            <c:strRef>
              <c:f>Sheet1!$A$38</c:f>
              <c:strCache>
                <c:ptCount val="1"/>
                <c:pt idx="0">
                  <c:v>Jack in the Box</c:v>
                </c:pt>
              </c:strCache>
            </c:strRef>
          </c:tx>
          <c:cat>
            <c:numRef>
              <c:f>Sheet1!$B$35:$F$35</c:f>
              <c:numCache>
                <c:formatCode>General</c:formatCode>
                <c:ptCount val="5"/>
                <c:pt idx="0">
                  <c:v>2003</c:v>
                </c:pt>
                <c:pt idx="1">
                  <c:v>2004</c:v>
                </c:pt>
                <c:pt idx="2">
                  <c:v>2005</c:v>
                </c:pt>
                <c:pt idx="3">
                  <c:v>2006</c:v>
                </c:pt>
                <c:pt idx="4">
                  <c:v>2007</c:v>
                </c:pt>
              </c:numCache>
            </c:numRef>
          </c:cat>
          <c:val>
            <c:numRef>
              <c:f>Sheet1!$B$38:$F$38</c:f>
              <c:numCache>
                <c:formatCode>0.00%</c:formatCode>
                <c:ptCount val="5"/>
                <c:pt idx="0">
                  <c:v>0.15100000000000011</c:v>
                </c:pt>
                <c:pt idx="1">
                  <c:v>0.1658</c:v>
                </c:pt>
                <c:pt idx="2">
                  <c:v>0.16539999999999999</c:v>
                </c:pt>
                <c:pt idx="3">
                  <c:v>0.19109999999999999</c:v>
                </c:pt>
                <c:pt idx="4">
                  <c:v>0.18250000000000011</c:v>
                </c:pt>
              </c:numCache>
            </c:numRef>
          </c:val>
        </c:ser>
        <c:ser>
          <c:idx val="3"/>
          <c:order val="3"/>
          <c:tx>
            <c:strRef>
              <c:f>Sheet1!$A$39</c:f>
              <c:strCache>
                <c:ptCount val="1"/>
                <c:pt idx="0">
                  <c:v>Sonic</c:v>
                </c:pt>
              </c:strCache>
            </c:strRef>
          </c:tx>
          <c:cat>
            <c:numRef>
              <c:f>Sheet1!$B$35:$F$35</c:f>
              <c:numCache>
                <c:formatCode>General</c:formatCode>
                <c:ptCount val="5"/>
                <c:pt idx="0">
                  <c:v>2003</c:v>
                </c:pt>
                <c:pt idx="1">
                  <c:v>2004</c:v>
                </c:pt>
                <c:pt idx="2">
                  <c:v>2005</c:v>
                </c:pt>
                <c:pt idx="3">
                  <c:v>2006</c:v>
                </c:pt>
                <c:pt idx="4">
                  <c:v>2007</c:v>
                </c:pt>
              </c:numCache>
            </c:numRef>
          </c:cat>
          <c:val>
            <c:numRef>
              <c:f>Sheet1!$B$39:$F$39</c:f>
              <c:numCache>
                <c:formatCode>0.00%</c:formatCode>
                <c:ptCount val="5"/>
                <c:pt idx="0">
                  <c:v>0.2266</c:v>
                </c:pt>
                <c:pt idx="1">
                  <c:v>0.21870000000000012</c:v>
                </c:pt>
                <c:pt idx="2">
                  <c:v>0.21040000000000011</c:v>
                </c:pt>
                <c:pt idx="3">
                  <c:v>0.20290000000000011</c:v>
                </c:pt>
                <c:pt idx="4">
                  <c:v>0.22040000000000001</c:v>
                </c:pt>
              </c:numCache>
            </c:numRef>
          </c:val>
        </c:ser>
        <c:marker val="1"/>
        <c:axId val="126182144"/>
        <c:axId val="126183680"/>
      </c:lineChart>
      <c:catAx>
        <c:axId val="126182144"/>
        <c:scaling>
          <c:orientation val="minMax"/>
        </c:scaling>
        <c:axPos val="b"/>
        <c:numFmt formatCode="General" sourceLinked="1"/>
        <c:majorTickMark val="none"/>
        <c:tickLblPos val="nextTo"/>
        <c:crossAx val="126183680"/>
        <c:crosses val="autoZero"/>
        <c:auto val="1"/>
        <c:lblAlgn val="ctr"/>
        <c:lblOffset val="100"/>
      </c:catAx>
      <c:valAx>
        <c:axId val="126183680"/>
        <c:scaling>
          <c:orientation val="minMax"/>
        </c:scaling>
        <c:axPos val="l"/>
        <c:majorGridlines/>
        <c:numFmt formatCode="0.00%" sourceLinked="1"/>
        <c:majorTickMark val="none"/>
        <c:tickLblPos val="nextTo"/>
        <c:crossAx val="126182144"/>
        <c:crosses val="autoZero"/>
        <c:crossBetween val="between"/>
      </c:valAx>
      <c:dTable>
        <c:showHorzBorder val="1"/>
        <c:showVertBorder val="1"/>
        <c:showOutline val="1"/>
        <c:showKeys val="1"/>
      </c:dTable>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Debt/Asset</a:t>
            </a:r>
          </a:p>
        </c:rich>
      </c:tx>
      <c:layout/>
    </c:title>
    <c:plotArea>
      <c:layout/>
      <c:lineChart>
        <c:grouping val="standard"/>
        <c:ser>
          <c:idx val="3"/>
          <c:order val="0"/>
          <c:tx>
            <c:v>Wendy's</c:v>
          </c:tx>
          <c:cat>
            <c:numRef>
              <c:f>Sheet1!$B$3:$F$3</c:f>
              <c:numCache>
                <c:formatCode>General</c:formatCode>
                <c:ptCount val="5"/>
                <c:pt idx="0">
                  <c:v>2003</c:v>
                </c:pt>
                <c:pt idx="1">
                  <c:v>2004</c:v>
                </c:pt>
                <c:pt idx="2">
                  <c:v>2005</c:v>
                </c:pt>
                <c:pt idx="3">
                  <c:v>2006</c:v>
                </c:pt>
                <c:pt idx="4">
                  <c:v>2007</c:v>
                </c:pt>
              </c:numCache>
            </c:numRef>
          </c:cat>
          <c:val>
            <c:numRef>
              <c:f>Sheet1!$B$7:$F$7</c:f>
              <c:numCache>
                <c:formatCode>0.00</c:formatCode>
                <c:ptCount val="5"/>
                <c:pt idx="0" formatCode="General">
                  <c:v>0.56999999999999995</c:v>
                </c:pt>
                <c:pt idx="1">
                  <c:v>0.71588890000000005</c:v>
                </c:pt>
                <c:pt idx="2" formatCode="General">
                  <c:v>0.86000000000000065</c:v>
                </c:pt>
                <c:pt idx="3" formatCode="General">
                  <c:v>0.69000000000000061</c:v>
                </c:pt>
                <c:pt idx="4" formatCode="General">
                  <c:v>0.69000000000000061</c:v>
                </c:pt>
              </c:numCache>
            </c:numRef>
          </c:val>
        </c:ser>
        <c:ser>
          <c:idx val="1"/>
          <c:order val="1"/>
          <c:tx>
            <c:v>McDonald's</c:v>
          </c:tx>
          <c:cat>
            <c:numRef>
              <c:f>Sheet1!$B$3:$F$3</c:f>
              <c:numCache>
                <c:formatCode>General</c:formatCode>
                <c:ptCount val="5"/>
                <c:pt idx="0">
                  <c:v>2003</c:v>
                </c:pt>
                <c:pt idx="1">
                  <c:v>2004</c:v>
                </c:pt>
                <c:pt idx="2">
                  <c:v>2005</c:v>
                </c:pt>
                <c:pt idx="3">
                  <c:v>2006</c:v>
                </c:pt>
                <c:pt idx="4">
                  <c:v>2007</c:v>
                </c:pt>
              </c:numCache>
            </c:numRef>
          </c:cat>
          <c:val>
            <c:numRef>
              <c:f>Sheet1!$B$4:$F$4</c:f>
              <c:numCache>
                <c:formatCode>General</c:formatCode>
                <c:ptCount val="5"/>
                <c:pt idx="0">
                  <c:v>0.53</c:v>
                </c:pt>
                <c:pt idx="1">
                  <c:v>0.49000000000000032</c:v>
                </c:pt>
                <c:pt idx="2">
                  <c:v>0.49000000000000032</c:v>
                </c:pt>
                <c:pt idx="3">
                  <c:v>0.47000000000000008</c:v>
                </c:pt>
                <c:pt idx="4">
                  <c:v>0.48000000000000032</c:v>
                </c:pt>
              </c:numCache>
            </c:numRef>
          </c:val>
        </c:ser>
        <c:ser>
          <c:idx val="0"/>
          <c:order val="2"/>
          <c:tx>
            <c:v>Sonic</c:v>
          </c:tx>
          <c:cat>
            <c:numRef>
              <c:f>Sheet1!$B$3:$F$3</c:f>
              <c:numCache>
                <c:formatCode>General</c:formatCode>
                <c:ptCount val="5"/>
                <c:pt idx="0">
                  <c:v>2003</c:v>
                </c:pt>
                <c:pt idx="1">
                  <c:v>2004</c:v>
                </c:pt>
                <c:pt idx="2">
                  <c:v>2005</c:v>
                </c:pt>
                <c:pt idx="3">
                  <c:v>2006</c:v>
                </c:pt>
                <c:pt idx="4">
                  <c:v>2007</c:v>
                </c:pt>
              </c:numCache>
            </c:numRef>
          </c:cat>
          <c:val>
            <c:numRef>
              <c:f>Sheet1!$B$5:$F$5</c:f>
              <c:numCache>
                <c:formatCode>General</c:formatCode>
                <c:ptCount val="5"/>
                <c:pt idx="0">
                  <c:v>0.45</c:v>
                </c:pt>
                <c:pt idx="1">
                  <c:v>0.35000000000000031</c:v>
                </c:pt>
                <c:pt idx="2">
                  <c:v>0.32000000000000045</c:v>
                </c:pt>
                <c:pt idx="3">
                  <c:v>0.39000000000000046</c:v>
                </c:pt>
                <c:pt idx="4">
                  <c:v>1.1399999999999983</c:v>
                </c:pt>
              </c:numCache>
            </c:numRef>
          </c:val>
        </c:ser>
        <c:ser>
          <c:idx val="2"/>
          <c:order val="3"/>
          <c:tx>
            <c:v>Jack in the Box</c:v>
          </c:tx>
          <c:cat>
            <c:numRef>
              <c:f>Sheet1!$B$3:$F$3</c:f>
              <c:numCache>
                <c:formatCode>General</c:formatCode>
                <c:ptCount val="5"/>
                <c:pt idx="0">
                  <c:v>2003</c:v>
                </c:pt>
                <c:pt idx="1">
                  <c:v>2004</c:v>
                </c:pt>
                <c:pt idx="2">
                  <c:v>2005</c:v>
                </c:pt>
                <c:pt idx="3">
                  <c:v>2006</c:v>
                </c:pt>
                <c:pt idx="4">
                  <c:v>2007</c:v>
                </c:pt>
              </c:numCache>
            </c:numRef>
          </c:cat>
          <c:val>
            <c:numRef>
              <c:f>Sheet1!$B$6:$F$6</c:f>
              <c:numCache>
                <c:formatCode>General</c:formatCode>
                <c:ptCount val="5"/>
                <c:pt idx="0">
                  <c:v>0.72000000000000064</c:v>
                </c:pt>
                <c:pt idx="1">
                  <c:v>0.56999999999999995</c:v>
                </c:pt>
                <c:pt idx="2">
                  <c:v>0.58000000000000007</c:v>
                </c:pt>
                <c:pt idx="3">
                  <c:v>0.53</c:v>
                </c:pt>
                <c:pt idx="4">
                  <c:v>0.70000000000000062</c:v>
                </c:pt>
              </c:numCache>
            </c:numRef>
          </c:val>
        </c:ser>
        <c:marker val="1"/>
        <c:axId val="74746112"/>
        <c:axId val="75026816"/>
      </c:lineChart>
      <c:catAx>
        <c:axId val="74746112"/>
        <c:scaling>
          <c:orientation val="minMax"/>
        </c:scaling>
        <c:axPos val="b"/>
        <c:numFmt formatCode="General" sourceLinked="1"/>
        <c:majorTickMark val="none"/>
        <c:tickLblPos val="nextTo"/>
        <c:crossAx val="75026816"/>
        <c:crosses val="autoZero"/>
        <c:auto val="1"/>
        <c:lblAlgn val="ctr"/>
        <c:lblOffset val="100"/>
      </c:catAx>
      <c:valAx>
        <c:axId val="75026816"/>
        <c:scaling>
          <c:orientation val="minMax"/>
        </c:scaling>
        <c:axPos val="l"/>
        <c:majorGridlines/>
        <c:numFmt formatCode="General" sourceLinked="1"/>
        <c:majorTickMark val="none"/>
        <c:tickLblPos val="nextTo"/>
        <c:crossAx val="74746112"/>
        <c:crosses val="autoZero"/>
        <c:crossBetween val="between"/>
      </c:valAx>
      <c:dTable>
        <c:showHorzBorder val="1"/>
        <c:showVertBorder val="1"/>
        <c:showOutline val="1"/>
        <c:showKeys val="1"/>
      </c:dTable>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6E3DB1-8845-4AE3-9A38-374BA0783A46}" type="datetimeFigureOut">
              <a:rPr lang="en-US" smtClean="0"/>
              <a:pPr/>
              <a:t>2/25/2009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C2B3DC-AC02-4E48-9139-FC4072171CC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C2B3DC-AC02-4E48-9139-FC4072171CC7}"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E4DA75-3A5C-467F-A62F-B475257D1913}" type="slidenum">
              <a:rPr lang="en-US"/>
              <a:pPr/>
              <a:t>31</a:t>
            </a:fld>
            <a:endParaRPr lang="en-US"/>
          </a:p>
        </p:txBody>
      </p:sp>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A10F20C-320C-424B-9107-EC2EB0DC3FE6}" type="datetimeFigureOut">
              <a:rPr lang="en-US" smtClean="0"/>
              <a:pPr/>
              <a:t>2/25/2009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4E7EE598-F624-430F-973B-A7B58B9546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10F20C-320C-424B-9107-EC2EB0DC3FE6}" type="datetimeFigureOut">
              <a:rPr lang="en-US" smtClean="0"/>
              <a:pPr/>
              <a:t>2/25/2009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EE598-F624-430F-973B-A7B58B9546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10F20C-320C-424B-9107-EC2EB0DC3FE6}" type="datetimeFigureOut">
              <a:rPr lang="en-US" smtClean="0"/>
              <a:pPr/>
              <a:t>2/25/2009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EE598-F624-430F-973B-A7B58B9546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A10F20C-320C-424B-9107-EC2EB0DC3FE6}" type="datetimeFigureOut">
              <a:rPr lang="en-US" smtClean="0"/>
              <a:pPr/>
              <a:t>2/25/2009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4E7EE598-F624-430F-973B-A7B58B9546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A10F20C-320C-424B-9107-EC2EB0DC3FE6}" type="datetimeFigureOut">
              <a:rPr lang="en-US" smtClean="0"/>
              <a:pPr/>
              <a:t>2/25/2009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4E7EE598-F624-430F-973B-A7B58B954674}"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A10F20C-320C-424B-9107-EC2EB0DC3FE6}" type="datetimeFigureOut">
              <a:rPr lang="en-US" smtClean="0"/>
              <a:pPr/>
              <a:t>2/25/2009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E7EE598-F624-430F-973B-A7B58B9546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A10F20C-320C-424B-9107-EC2EB0DC3FE6}" type="datetimeFigureOut">
              <a:rPr lang="en-US" smtClean="0"/>
              <a:pPr/>
              <a:t>2/25/2009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4E7EE598-F624-430F-973B-A7B58B954674}"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A10F20C-320C-424B-9107-EC2EB0DC3FE6}" type="datetimeFigureOut">
              <a:rPr lang="en-US" smtClean="0"/>
              <a:pPr/>
              <a:t>2/25/2009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EE598-F624-430F-973B-A7B58B9546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A10F20C-320C-424B-9107-EC2EB0DC3FE6}" type="datetimeFigureOut">
              <a:rPr lang="en-US" smtClean="0"/>
              <a:pPr/>
              <a:t>2/25/2009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EE598-F624-430F-973B-A7B58B9546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A10F20C-320C-424B-9107-EC2EB0DC3FE6}" type="datetimeFigureOut">
              <a:rPr lang="en-US" smtClean="0"/>
              <a:pPr/>
              <a:t>2/25/2009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EE598-F624-430F-973B-A7B58B9546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A10F20C-320C-424B-9107-EC2EB0DC3FE6}" type="datetimeFigureOut">
              <a:rPr lang="en-US" smtClean="0"/>
              <a:pPr/>
              <a:t>2/25/2009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E7EE598-F624-430F-973B-A7B58B954674}"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A10F20C-320C-424B-9107-EC2EB0DC3FE6}" type="datetimeFigureOut">
              <a:rPr lang="en-US" smtClean="0"/>
              <a:pPr/>
              <a:t>2/25/2009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E7EE598-F624-430F-973B-A7B58B954674}"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en.wikipedia.org/wiki/File:JackInTheBoxLogo.svg" TargetMode="External"/><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hyperlink" Target="http://en.wikipedia.org/wiki/File:Wendy's_logo.svg" TargetMode="External"/><Relationship Id="rId1" Type="http://schemas.openxmlformats.org/officeDocument/2006/relationships/slideLayout" Target="../slideLayouts/slideLayout1.xml"/><Relationship Id="rId6" Type="http://schemas.openxmlformats.org/officeDocument/2006/relationships/hyperlink" Target="http://en.wikipedia.org/wiki/File:McDonald's_Corporate_Logo.svg" TargetMode="External"/><Relationship Id="rId5" Type="http://schemas.openxmlformats.org/officeDocument/2006/relationships/image" Target="../media/image4.jpeg"/><Relationship Id="rId4" Type="http://schemas.openxmlformats.org/officeDocument/2006/relationships/hyperlink" Target="http://en.wikipedia.org/wiki/File:Sonic-logo.jpg" TargetMode="External"/><Relationship Id="rId9"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wendys.com/food/Product.jsp?family=1&amp;product=3" TargetMode="Externa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hyperlink" Target="http://en.wikipedia.org/wiki/File:McDonalds_drive_thru.jpg" TargetMode="External"/><Relationship Id="rId4" Type="http://schemas.openxmlformats.org/officeDocument/2006/relationships/image" Target="../media/image11.jpeg"/></Relationships>
</file>

<file path=ppt/slides/_rels/slide4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File:Wendy's_logo.svg" TargetMode="Externa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hyperlink" Target="http://en.wikipedia.org/wiki/File:Arby's_logo.sv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295399"/>
          </a:xfrm>
        </p:spPr>
        <p:txBody>
          <a:bodyPr/>
          <a:lstStyle/>
          <a:p>
            <a:r>
              <a:rPr lang="en-US" dirty="0" smtClean="0"/>
              <a:t>Industry Analysis</a:t>
            </a:r>
            <a:endParaRPr lang="en-US" dirty="0"/>
          </a:p>
        </p:txBody>
      </p:sp>
      <p:sp>
        <p:nvSpPr>
          <p:cNvPr id="3" name="Subtitle 2"/>
          <p:cNvSpPr>
            <a:spLocks noGrp="1"/>
          </p:cNvSpPr>
          <p:nvPr>
            <p:ph type="subTitle" idx="1"/>
          </p:nvPr>
        </p:nvSpPr>
        <p:spPr>
          <a:xfrm>
            <a:off x="381000" y="4953000"/>
            <a:ext cx="8458200" cy="914400"/>
          </a:xfrm>
        </p:spPr>
        <p:txBody>
          <a:bodyPr>
            <a:noAutofit/>
          </a:bodyPr>
          <a:lstStyle/>
          <a:p>
            <a:r>
              <a:rPr lang="en-US" sz="1400" dirty="0" smtClean="0"/>
              <a:t>Group </a:t>
            </a:r>
            <a:r>
              <a:rPr lang="en-US" sz="1400" dirty="0" smtClean="0"/>
              <a:t>3</a:t>
            </a:r>
          </a:p>
          <a:p>
            <a:r>
              <a:rPr lang="en-US" sz="1400" dirty="0" smtClean="0"/>
              <a:t>Mayra Garcia</a:t>
            </a:r>
          </a:p>
          <a:p>
            <a:r>
              <a:rPr lang="en-US" sz="1400" dirty="0" smtClean="0"/>
              <a:t>Garrett Matthews</a:t>
            </a:r>
          </a:p>
          <a:p>
            <a:r>
              <a:rPr lang="en-US" sz="1400" dirty="0" smtClean="0"/>
              <a:t>Nick Watkins</a:t>
            </a:r>
          </a:p>
          <a:p>
            <a:r>
              <a:rPr lang="en-US" sz="1400" dirty="0" smtClean="0"/>
              <a:t>Lindsey </a:t>
            </a:r>
            <a:r>
              <a:rPr lang="en-US" sz="1400" dirty="0" err="1" smtClean="0"/>
              <a:t>Pacatte</a:t>
            </a:r>
            <a:endParaRPr lang="en-US" sz="1400" dirty="0" smtClean="0"/>
          </a:p>
          <a:p>
            <a:r>
              <a:rPr lang="en-US" sz="1400" dirty="0" smtClean="0"/>
              <a:t>Cory Logan</a:t>
            </a:r>
          </a:p>
          <a:p>
            <a:r>
              <a:rPr lang="en-US" sz="1400" dirty="0" smtClean="0"/>
              <a:t>David Hayward</a:t>
            </a:r>
          </a:p>
          <a:p>
            <a:r>
              <a:rPr lang="en-US" sz="1400" dirty="0" smtClean="0"/>
              <a:t>Gary Taylor</a:t>
            </a:r>
            <a:endParaRPr lang="en-US" sz="1400" dirty="0" smtClean="0"/>
          </a:p>
        </p:txBody>
      </p:sp>
      <p:pic>
        <p:nvPicPr>
          <p:cNvPr id="12290" name="Picture 2" descr="http://upload.wikimedia.org/wikipedia/en/thumb/5/56/Wendy%27s_logo.svg/180px-Wendy%27s_logo.svg.png">
            <a:hlinkClick r:id="rId2" tooltip="Wendy's logo.svg"/>
          </p:cNvPr>
          <p:cNvPicPr>
            <a:picLocks noChangeAspect="1" noChangeArrowheads="1"/>
          </p:cNvPicPr>
          <p:nvPr/>
        </p:nvPicPr>
        <p:blipFill>
          <a:blip r:embed="rId3"/>
          <a:srcRect/>
          <a:stretch>
            <a:fillRect/>
          </a:stretch>
        </p:blipFill>
        <p:spPr bwMode="auto">
          <a:xfrm>
            <a:off x="2514600" y="1371600"/>
            <a:ext cx="1943100" cy="2159000"/>
          </a:xfrm>
          <a:prstGeom prst="rect">
            <a:avLst/>
          </a:prstGeom>
          <a:noFill/>
        </p:spPr>
      </p:pic>
      <p:pic>
        <p:nvPicPr>
          <p:cNvPr id="6146" name="Picture 2" descr="Image:Sonic-logo.jpg">
            <a:hlinkClick r:id="rId4" tooltip="Image:Sonic-logo.jpg"/>
          </p:cNvPr>
          <p:cNvPicPr>
            <a:picLocks noChangeAspect="1" noChangeArrowheads="1"/>
          </p:cNvPicPr>
          <p:nvPr/>
        </p:nvPicPr>
        <p:blipFill>
          <a:blip r:embed="rId5"/>
          <a:srcRect/>
          <a:stretch>
            <a:fillRect/>
          </a:stretch>
        </p:blipFill>
        <p:spPr bwMode="auto">
          <a:xfrm>
            <a:off x="7086600" y="2057400"/>
            <a:ext cx="1905000" cy="1085850"/>
          </a:xfrm>
          <a:prstGeom prst="rect">
            <a:avLst/>
          </a:prstGeom>
          <a:noFill/>
        </p:spPr>
      </p:pic>
      <p:pic>
        <p:nvPicPr>
          <p:cNvPr id="6148" name="Picture 4" descr="http://upload.wikimedia.org/wikipedia/en/thumb/6/6c/McDonald%27s_Corporate_Logo.svg/200px-McDonald%27s_Corporate_Logo.svg.png">
            <a:hlinkClick r:id="rId6" tooltip="McDonald's Corporate Logo.svg"/>
          </p:cNvPr>
          <p:cNvPicPr>
            <a:picLocks noChangeAspect="1" noChangeArrowheads="1"/>
          </p:cNvPicPr>
          <p:nvPr/>
        </p:nvPicPr>
        <p:blipFill>
          <a:blip r:embed="rId7"/>
          <a:srcRect/>
          <a:stretch>
            <a:fillRect/>
          </a:stretch>
        </p:blipFill>
        <p:spPr bwMode="auto">
          <a:xfrm>
            <a:off x="4876800" y="1905000"/>
            <a:ext cx="1905000" cy="1447801"/>
          </a:xfrm>
          <a:prstGeom prst="rect">
            <a:avLst/>
          </a:prstGeom>
          <a:noFill/>
        </p:spPr>
      </p:pic>
      <p:pic>
        <p:nvPicPr>
          <p:cNvPr id="6150" name="Picture 6" descr="http://upload.wikimedia.org/wikipedia/en/thumb/7/71/JackInTheBoxLogo.svg/200px-JackInTheBoxLogo.svg.png">
            <a:hlinkClick r:id="rId8" tooltip="JackInTheBoxLogo.svg"/>
          </p:cNvPr>
          <p:cNvPicPr>
            <a:picLocks noChangeAspect="1" noChangeArrowheads="1"/>
          </p:cNvPicPr>
          <p:nvPr/>
        </p:nvPicPr>
        <p:blipFill>
          <a:blip r:embed="rId9"/>
          <a:srcRect/>
          <a:stretch>
            <a:fillRect/>
          </a:stretch>
        </p:blipFill>
        <p:spPr bwMode="auto">
          <a:xfrm>
            <a:off x="0" y="1676400"/>
            <a:ext cx="1905000" cy="1905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Diversifying Workforce</a:t>
            </a:r>
          </a:p>
        </p:txBody>
      </p:sp>
      <p:sp>
        <p:nvSpPr>
          <p:cNvPr id="3" name="Content Placeholder 2"/>
          <p:cNvSpPr>
            <a:spLocks noGrp="1"/>
          </p:cNvSpPr>
          <p:nvPr>
            <p:ph idx="1"/>
          </p:nvPr>
        </p:nvSpPr>
        <p:spPr/>
        <p:txBody>
          <a:bodyPr rtlCol="0">
            <a:normAutofit fontScale="85000" lnSpcReduction="10000"/>
          </a:bodyPr>
          <a:lstStyle/>
          <a:p>
            <a:pPr fontAlgn="auto">
              <a:lnSpc>
                <a:spcPct val="120000"/>
              </a:lnSpc>
              <a:spcAft>
                <a:spcPts val="0"/>
              </a:spcAft>
              <a:buFont typeface="Arial" pitchFamily="34" charset="0"/>
              <a:buChar char="•"/>
              <a:defRPr/>
            </a:pPr>
            <a:r>
              <a:rPr lang="en-US" dirty="0" smtClean="0"/>
              <a:t>Increasing</a:t>
            </a:r>
            <a:r>
              <a:rPr lang="en-US" b="1" dirty="0" smtClean="0"/>
              <a:t> </a:t>
            </a:r>
            <a:r>
              <a:rPr lang="en-US" dirty="0" smtClean="0"/>
              <a:t>number of foreign-born workers in the</a:t>
            </a:r>
            <a:r>
              <a:rPr lang="en-US" b="1" dirty="0" smtClean="0"/>
              <a:t> </a:t>
            </a:r>
            <a:r>
              <a:rPr lang="en-US" dirty="0" smtClean="0"/>
              <a:t>United States</a:t>
            </a:r>
          </a:p>
          <a:p>
            <a:pPr fontAlgn="auto">
              <a:lnSpc>
                <a:spcPct val="120000"/>
              </a:lnSpc>
              <a:spcAft>
                <a:spcPts val="0"/>
              </a:spcAft>
              <a:buFont typeface="Arial" pitchFamily="34" charset="0"/>
              <a:buChar char="•"/>
              <a:defRPr/>
            </a:pPr>
            <a:r>
              <a:rPr lang="en-US" dirty="0" smtClean="0"/>
              <a:t>According to the U.S.</a:t>
            </a:r>
            <a:r>
              <a:rPr lang="en-US" b="1" dirty="0" smtClean="0"/>
              <a:t> </a:t>
            </a:r>
            <a:r>
              <a:rPr lang="en-US" dirty="0" smtClean="0"/>
              <a:t>Census Bureau there are 33.5 million</a:t>
            </a:r>
            <a:r>
              <a:rPr lang="en-US" b="1" dirty="0" smtClean="0"/>
              <a:t> </a:t>
            </a:r>
            <a:r>
              <a:rPr lang="en-US" dirty="0" smtClean="0"/>
              <a:t>foreign-born individuals in the United</a:t>
            </a:r>
            <a:r>
              <a:rPr lang="en-US" b="1" dirty="0" smtClean="0"/>
              <a:t> </a:t>
            </a:r>
            <a:r>
              <a:rPr lang="en-US" dirty="0" smtClean="0"/>
              <a:t>States who make up 11.7 percent of the</a:t>
            </a:r>
            <a:r>
              <a:rPr lang="en-US" b="1" dirty="0" smtClean="0"/>
              <a:t> </a:t>
            </a:r>
            <a:r>
              <a:rPr lang="en-US" dirty="0" smtClean="0"/>
              <a:t>total population. </a:t>
            </a:r>
          </a:p>
          <a:p>
            <a:pPr fontAlgn="auto">
              <a:lnSpc>
                <a:spcPct val="120000"/>
              </a:lnSpc>
              <a:spcAft>
                <a:spcPts val="0"/>
              </a:spcAft>
              <a:buFont typeface="Arial" pitchFamily="34" charset="0"/>
              <a:buChar char="•"/>
              <a:defRPr/>
            </a:pPr>
            <a:r>
              <a:rPr lang="en-US" dirty="0" smtClean="0"/>
              <a:t>Presence of</a:t>
            </a:r>
            <a:r>
              <a:rPr lang="en-US" b="1" dirty="0" smtClean="0"/>
              <a:t> </a:t>
            </a:r>
            <a:r>
              <a:rPr lang="en-US" dirty="0" smtClean="0"/>
              <a:t>foreign-born workers in the restaurant</a:t>
            </a:r>
            <a:r>
              <a:rPr lang="en-US" b="1" dirty="0" smtClean="0"/>
              <a:t> </a:t>
            </a:r>
            <a:r>
              <a:rPr lang="en-US" dirty="0" smtClean="0"/>
              <a:t>workforce is anticipated to swell in the</a:t>
            </a:r>
            <a:r>
              <a:rPr lang="en-US" b="1" dirty="0" smtClean="0"/>
              <a:t> </a:t>
            </a:r>
            <a:r>
              <a:rPr lang="en-US" dirty="0" smtClean="0"/>
              <a:t>coming years.</a:t>
            </a:r>
          </a:p>
          <a:p>
            <a:pPr fontAlgn="auto">
              <a:lnSpc>
                <a:spcPct val="120000"/>
              </a:lnSpc>
              <a:spcAft>
                <a:spcPts val="0"/>
              </a:spcAft>
              <a:buFont typeface="Arial" pitchFamily="34" charset="0"/>
              <a:buChar char="•"/>
              <a:defRPr/>
            </a:pPr>
            <a:r>
              <a:rPr lang="en-US" dirty="0" smtClean="0"/>
              <a:t>The supply of workers age 16 to 24 has been declining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Porter’s Five Forces Model</a:t>
            </a:r>
            <a:endParaRPr lang="en-US" sz="4800" dirty="0"/>
          </a:p>
        </p:txBody>
      </p:sp>
      <p:sp>
        <p:nvSpPr>
          <p:cNvPr id="3" name="Subtitle 2"/>
          <p:cNvSpPr>
            <a:spLocks noGrp="1"/>
          </p:cNvSpPr>
          <p:nvPr>
            <p:ph idx="1"/>
          </p:nvPr>
        </p:nvSpPr>
        <p:spPr/>
        <p:txBody>
          <a:bodyPr/>
          <a:lstStyle/>
          <a:p>
            <a:pPr algn="l">
              <a:buFont typeface="Arial" pitchFamily="34" charset="0"/>
              <a:buChar char="•"/>
            </a:pPr>
            <a:r>
              <a:rPr lang="en-US" dirty="0" smtClean="0">
                <a:solidFill>
                  <a:schemeClr val="tx1"/>
                </a:solidFill>
              </a:rPr>
              <a:t> Rivalry Among Existing Firms</a:t>
            </a:r>
          </a:p>
          <a:p>
            <a:pPr algn="l">
              <a:buFont typeface="Arial" pitchFamily="34" charset="0"/>
              <a:buChar char="•"/>
            </a:pPr>
            <a:r>
              <a:rPr lang="en-US" dirty="0" smtClean="0">
                <a:solidFill>
                  <a:schemeClr val="tx1"/>
                </a:solidFill>
              </a:rPr>
              <a:t> Threats of New Entrants</a:t>
            </a:r>
          </a:p>
          <a:p>
            <a:pPr algn="l">
              <a:buFont typeface="Arial" pitchFamily="34" charset="0"/>
              <a:buChar char="•"/>
            </a:pPr>
            <a:r>
              <a:rPr lang="en-US" dirty="0" smtClean="0">
                <a:solidFill>
                  <a:schemeClr val="tx1"/>
                </a:solidFill>
              </a:rPr>
              <a:t> Threat of Substitutes</a:t>
            </a:r>
          </a:p>
          <a:p>
            <a:pPr algn="l">
              <a:buFont typeface="Arial" pitchFamily="34" charset="0"/>
              <a:buChar char="•"/>
            </a:pPr>
            <a:r>
              <a:rPr lang="en-US" dirty="0">
                <a:solidFill>
                  <a:schemeClr val="tx1"/>
                </a:solidFill>
              </a:rPr>
              <a:t> </a:t>
            </a:r>
            <a:r>
              <a:rPr lang="en-US" dirty="0" smtClean="0">
                <a:solidFill>
                  <a:schemeClr val="tx1"/>
                </a:solidFill>
              </a:rPr>
              <a:t>Bargaining Power of the Customer</a:t>
            </a:r>
          </a:p>
          <a:p>
            <a:pPr algn="l">
              <a:buFont typeface="Arial" pitchFamily="34" charset="0"/>
              <a:buChar char="•"/>
            </a:pPr>
            <a:r>
              <a:rPr lang="en-US" dirty="0" smtClean="0">
                <a:solidFill>
                  <a:schemeClr val="tx1"/>
                </a:solidFill>
              </a:rPr>
              <a:t> Bargaining Power of Suppliers</a:t>
            </a:r>
          </a:p>
          <a:p>
            <a:pPr algn="l"/>
            <a:endParaRPr lang="en-US" dirty="0" smtClean="0"/>
          </a:p>
          <a:p>
            <a:pPr algn="l">
              <a:buFont typeface="Arial" pitchFamily="34" charset="0"/>
              <a:buChar cha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Rivalry among Existing Firms</a:t>
            </a:r>
            <a:endParaRPr lang="en-US" dirty="0"/>
          </a:p>
        </p:txBody>
      </p:sp>
      <p:sp>
        <p:nvSpPr>
          <p:cNvPr id="3" name="Content Placeholder 2"/>
          <p:cNvSpPr>
            <a:spLocks noGrp="1"/>
          </p:cNvSpPr>
          <p:nvPr>
            <p:ph idx="1"/>
          </p:nvPr>
        </p:nvSpPr>
        <p:spPr/>
        <p:txBody>
          <a:bodyPr/>
          <a:lstStyle/>
          <a:p>
            <a:r>
              <a:rPr lang="en-US" dirty="0" smtClean="0"/>
              <a:t>Help measure the level of profitability</a:t>
            </a:r>
          </a:p>
          <a:p>
            <a:r>
              <a:rPr lang="en-US" dirty="0"/>
              <a:t> </a:t>
            </a:r>
            <a:r>
              <a:rPr lang="en-US" dirty="0" smtClean="0"/>
              <a:t>QSR has intense competition for growth in the market</a:t>
            </a:r>
          </a:p>
          <a:p>
            <a:r>
              <a:rPr lang="en-US" dirty="0" smtClean="0"/>
              <a:t>Customers face low switching costs</a:t>
            </a:r>
          </a:p>
          <a:p>
            <a:r>
              <a:rPr lang="en-US" dirty="0" smtClean="0"/>
              <a:t>QSR is labor intensive with low knowledge required</a:t>
            </a:r>
          </a:p>
          <a:p>
            <a:r>
              <a:rPr lang="en-US" dirty="0" smtClean="0"/>
              <a:t>Low level of growth increases the rivalry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Rivals Continued</a:t>
            </a:r>
            <a:endParaRPr lang="en-US" dirty="0"/>
          </a:p>
        </p:txBody>
      </p:sp>
      <p:sp>
        <p:nvSpPr>
          <p:cNvPr id="3" name="Content Placeholder 2"/>
          <p:cNvSpPr>
            <a:spLocks noGrp="1"/>
          </p:cNvSpPr>
          <p:nvPr>
            <p:ph idx="1"/>
          </p:nvPr>
        </p:nvSpPr>
        <p:spPr>
          <a:xfrm>
            <a:off x="457200" y="1447800"/>
            <a:ext cx="8229600" cy="4830763"/>
          </a:xfrm>
        </p:spPr>
        <p:txBody>
          <a:bodyPr>
            <a:normAutofit/>
          </a:bodyPr>
          <a:lstStyle/>
          <a:p>
            <a:r>
              <a:rPr lang="en-US" dirty="0" smtClean="0"/>
              <a:t>QSR does not face many exit barriers</a:t>
            </a:r>
          </a:p>
          <a:p>
            <a:pPr>
              <a:buNone/>
            </a:pPr>
            <a:endParaRPr lang="en-US" dirty="0" smtClean="0"/>
          </a:p>
          <a:p>
            <a:r>
              <a:rPr lang="en-US" dirty="0" smtClean="0"/>
              <a:t>The industry is risky to enter</a:t>
            </a:r>
          </a:p>
          <a:p>
            <a:pPr>
              <a:buNone/>
            </a:pPr>
            <a:endParaRPr lang="en-US" dirty="0" smtClean="0"/>
          </a:p>
          <a:p>
            <a:r>
              <a:rPr lang="en-US" dirty="0" smtClean="0"/>
              <a:t>All firms offer same basic items</a:t>
            </a:r>
          </a:p>
          <a:p>
            <a:pPr>
              <a:buNone/>
            </a:pPr>
            <a:endParaRPr lang="en-US" dirty="0" smtClean="0"/>
          </a:p>
          <a:p>
            <a:r>
              <a:rPr lang="en-US" dirty="0" smtClean="0"/>
              <a:t>Differentiate through design, variety, quality, and speed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Threat of New Entrants</a:t>
            </a:r>
            <a:endParaRPr lang="en-US" dirty="0"/>
          </a:p>
        </p:txBody>
      </p:sp>
      <p:sp>
        <p:nvSpPr>
          <p:cNvPr id="6" name="Content Placeholder 5"/>
          <p:cNvSpPr>
            <a:spLocks noGrp="1"/>
          </p:cNvSpPr>
          <p:nvPr>
            <p:ph idx="1"/>
          </p:nvPr>
        </p:nvSpPr>
        <p:spPr/>
        <p:txBody>
          <a:bodyPr/>
          <a:lstStyle/>
          <a:p>
            <a:r>
              <a:rPr lang="en-US" dirty="0" smtClean="0"/>
              <a:t>Economies of Scale</a:t>
            </a:r>
          </a:p>
          <a:p>
            <a:r>
              <a:rPr lang="en-US" dirty="0" smtClean="0"/>
              <a:t>Capital Investment Requirements</a:t>
            </a:r>
          </a:p>
          <a:p>
            <a:r>
              <a:rPr lang="en-US" dirty="0" smtClean="0"/>
              <a:t>Access to Distribution Channels</a:t>
            </a:r>
          </a:p>
          <a:p>
            <a:r>
              <a:rPr lang="en-US" dirty="0" smtClean="0"/>
              <a:t>Reaction of Other Industry Players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of New Entrants	</a:t>
            </a:r>
            <a:endParaRPr lang="en-US" dirty="0"/>
          </a:p>
        </p:txBody>
      </p:sp>
      <p:sp>
        <p:nvSpPr>
          <p:cNvPr id="3" name="Content Placeholder 2"/>
          <p:cNvSpPr>
            <a:spLocks noGrp="1"/>
          </p:cNvSpPr>
          <p:nvPr>
            <p:ph idx="1"/>
          </p:nvPr>
        </p:nvSpPr>
        <p:spPr/>
        <p:txBody>
          <a:bodyPr/>
          <a:lstStyle/>
          <a:p>
            <a:r>
              <a:rPr lang="en-US" dirty="0" smtClean="0"/>
              <a:t>Economies of Scale	</a:t>
            </a:r>
          </a:p>
          <a:p>
            <a:pPr lvl="1"/>
            <a:r>
              <a:rPr lang="en-US" dirty="0" smtClean="0"/>
              <a:t>In mass production, as production efficiency increases; cost decreases</a:t>
            </a:r>
          </a:p>
          <a:p>
            <a:pPr lvl="1"/>
            <a:r>
              <a:rPr lang="en-US" dirty="0" smtClean="0"/>
              <a:t>Total assets: cash, inventories, property and equipment, and trademarks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of New Entrants</a:t>
            </a:r>
            <a:endParaRPr lang="en-US" dirty="0"/>
          </a:p>
        </p:txBody>
      </p:sp>
      <p:graphicFrame>
        <p:nvGraphicFramePr>
          <p:cNvPr id="4" name="Table 3"/>
          <p:cNvGraphicFramePr>
            <a:graphicFrameLocks noGrp="1"/>
          </p:cNvGraphicFramePr>
          <p:nvPr/>
        </p:nvGraphicFramePr>
        <p:xfrm>
          <a:off x="1066800" y="1676400"/>
          <a:ext cx="7010402" cy="2881538"/>
        </p:xfrm>
        <a:graphic>
          <a:graphicData uri="http://schemas.openxmlformats.org/drawingml/2006/table">
            <a:tbl>
              <a:tblPr/>
              <a:tblGrid>
                <a:gridCol w="1690980"/>
                <a:gridCol w="962998"/>
                <a:gridCol w="1089106"/>
                <a:gridCol w="1089106"/>
                <a:gridCol w="1089106"/>
                <a:gridCol w="1089106"/>
              </a:tblGrid>
              <a:tr h="526044">
                <a:tc gridSpan="2">
                  <a:txBody>
                    <a:bodyPr/>
                    <a:lstStyle/>
                    <a:p>
                      <a:pPr marL="0" marR="0" algn="l">
                        <a:spcBef>
                          <a:spcPts val="0"/>
                        </a:spcBef>
                        <a:spcAft>
                          <a:spcPts val="0"/>
                        </a:spcAft>
                      </a:pPr>
                      <a:r>
                        <a:rPr lang="en-US" sz="1800" dirty="0">
                          <a:solidFill>
                            <a:srgbClr val="000000"/>
                          </a:solidFill>
                          <a:latin typeface="Calibri"/>
                          <a:ea typeface="Times New Roman"/>
                          <a:cs typeface="Times New Roman"/>
                        </a:rPr>
                        <a:t>TOTAL ASSET</a:t>
                      </a:r>
                      <a:endParaRPr lang="en-US" sz="1200" dirty="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2DDDC"/>
                    </a:solidFill>
                  </a:tcPr>
                </a:tc>
                <a:tc hMerge="1">
                  <a:txBody>
                    <a:bodyPr/>
                    <a:lstStyle/>
                    <a:p>
                      <a:endParaRPr lang="en-US"/>
                    </a:p>
                  </a:txBody>
                  <a:tcPr/>
                </a:tc>
                <a:tc gridSpan="4">
                  <a:txBody>
                    <a:bodyPr/>
                    <a:lstStyle/>
                    <a:p>
                      <a:pPr marL="0" marR="0" algn="l">
                        <a:spcBef>
                          <a:spcPts val="0"/>
                        </a:spcBef>
                        <a:spcAft>
                          <a:spcPts val="0"/>
                        </a:spcAft>
                      </a:pPr>
                      <a:r>
                        <a:rPr lang="en-US" sz="900">
                          <a:solidFill>
                            <a:srgbClr val="000000"/>
                          </a:solidFill>
                          <a:latin typeface="Calibri"/>
                          <a:ea typeface="Times New Roman"/>
                          <a:cs typeface="Times New Roman"/>
                        </a:rPr>
                        <a:t>Data (in millions) obtained from companies 10k</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2DDD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39385">
                <a:tc>
                  <a:txBody>
                    <a:bodyPr/>
                    <a:lstStyle/>
                    <a:p>
                      <a:pPr algn="l"/>
                      <a:endParaRPr lang="en-US" sz="1100" dirty="0">
                        <a:latin typeface="Calibri"/>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l">
                        <a:spcBef>
                          <a:spcPts val="0"/>
                        </a:spcBef>
                        <a:spcAft>
                          <a:spcPts val="0"/>
                        </a:spcAft>
                      </a:pPr>
                      <a:r>
                        <a:rPr lang="en-US" sz="1200" b="1">
                          <a:latin typeface="Calibri"/>
                          <a:ea typeface="Times New Roman"/>
                          <a:cs typeface="Times New Roman"/>
                        </a:rPr>
                        <a:t>2003</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l">
                        <a:spcBef>
                          <a:spcPts val="0"/>
                        </a:spcBef>
                        <a:spcAft>
                          <a:spcPts val="0"/>
                        </a:spcAft>
                      </a:pPr>
                      <a:r>
                        <a:rPr lang="en-US" sz="1200" b="1">
                          <a:latin typeface="Calibri"/>
                          <a:ea typeface="Times New Roman"/>
                          <a:cs typeface="Times New Roman"/>
                        </a:rPr>
                        <a:t>2004</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l">
                        <a:spcBef>
                          <a:spcPts val="0"/>
                        </a:spcBef>
                        <a:spcAft>
                          <a:spcPts val="0"/>
                        </a:spcAft>
                      </a:pPr>
                      <a:r>
                        <a:rPr lang="en-US" sz="1200" b="1">
                          <a:latin typeface="Calibri"/>
                          <a:ea typeface="Times New Roman"/>
                          <a:cs typeface="Times New Roman"/>
                        </a:rPr>
                        <a:t>2005</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l">
                        <a:spcBef>
                          <a:spcPts val="0"/>
                        </a:spcBef>
                        <a:spcAft>
                          <a:spcPts val="0"/>
                        </a:spcAft>
                      </a:pPr>
                      <a:r>
                        <a:rPr lang="en-US" sz="1200" b="1">
                          <a:latin typeface="Calibri"/>
                          <a:ea typeface="Times New Roman"/>
                          <a:cs typeface="Times New Roman"/>
                        </a:rPr>
                        <a:t>2006</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l">
                        <a:spcBef>
                          <a:spcPts val="0"/>
                        </a:spcBef>
                        <a:spcAft>
                          <a:spcPts val="0"/>
                        </a:spcAft>
                      </a:pPr>
                      <a:r>
                        <a:rPr lang="en-US" sz="1200" b="1">
                          <a:latin typeface="Calibri"/>
                          <a:ea typeface="Times New Roman"/>
                          <a:cs typeface="Times New Roman"/>
                        </a:rPr>
                        <a:t>2007</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325809">
                <a:tc>
                  <a:txBody>
                    <a:bodyPr/>
                    <a:lstStyle/>
                    <a:p>
                      <a:pPr marL="0" marR="0" algn="l">
                        <a:spcBef>
                          <a:spcPts val="0"/>
                        </a:spcBef>
                        <a:spcAft>
                          <a:spcPts val="0"/>
                        </a:spcAft>
                      </a:pPr>
                      <a:r>
                        <a:rPr lang="en-US" sz="1200" b="1">
                          <a:latin typeface="Calibri"/>
                          <a:ea typeface="Times New Roman"/>
                          <a:cs typeface="Times New Roman"/>
                        </a:rPr>
                        <a:t>Wendy's</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2DDDC"/>
                    </a:solidFill>
                  </a:tcPr>
                </a:tc>
                <a:tc>
                  <a:txBody>
                    <a:bodyPr/>
                    <a:lstStyle/>
                    <a:p>
                      <a:pPr marL="0" marR="0" algn="l">
                        <a:spcBef>
                          <a:spcPts val="0"/>
                        </a:spcBef>
                        <a:spcAft>
                          <a:spcPts val="0"/>
                        </a:spcAft>
                      </a:pPr>
                      <a:r>
                        <a:rPr lang="en-US" sz="1200" b="1">
                          <a:latin typeface="Calibri"/>
                          <a:ea typeface="Times New Roman"/>
                          <a:cs typeface="Times New Roman"/>
                        </a:rPr>
                        <a:t>$1,333</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2DDDC"/>
                    </a:solidFill>
                  </a:tcPr>
                </a:tc>
                <a:tc>
                  <a:txBody>
                    <a:bodyPr/>
                    <a:lstStyle/>
                    <a:p>
                      <a:pPr marL="0" marR="0" algn="l">
                        <a:spcBef>
                          <a:spcPts val="0"/>
                        </a:spcBef>
                        <a:spcAft>
                          <a:spcPts val="0"/>
                        </a:spcAft>
                      </a:pPr>
                      <a:r>
                        <a:rPr lang="en-US" sz="1200" b="1">
                          <a:latin typeface="Calibri"/>
                          <a:ea typeface="Times New Roman"/>
                          <a:cs typeface="Times New Roman"/>
                        </a:rPr>
                        <a:t>$3,198</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2DDDC"/>
                    </a:solidFill>
                  </a:tcPr>
                </a:tc>
                <a:tc>
                  <a:txBody>
                    <a:bodyPr/>
                    <a:lstStyle/>
                    <a:p>
                      <a:pPr marL="0" marR="0" algn="l">
                        <a:spcBef>
                          <a:spcPts val="0"/>
                        </a:spcBef>
                        <a:spcAft>
                          <a:spcPts val="0"/>
                        </a:spcAft>
                      </a:pPr>
                      <a:r>
                        <a:rPr lang="en-US" sz="1200" b="1">
                          <a:latin typeface="Calibri"/>
                          <a:ea typeface="Times New Roman"/>
                          <a:cs typeface="Times New Roman"/>
                        </a:rPr>
                        <a:t>$6,440</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2DDDC"/>
                    </a:solidFill>
                  </a:tcPr>
                </a:tc>
                <a:tc>
                  <a:txBody>
                    <a:bodyPr/>
                    <a:lstStyle/>
                    <a:p>
                      <a:pPr marL="0" marR="0" algn="l">
                        <a:spcBef>
                          <a:spcPts val="0"/>
                        </a:spcBef>
                        <a:spcAft>
                          <a:spcPts val="0"/>
                        </a:spcAft>
                      </a:pPr>
                      <a:r>
                        <a:rPr lang="en-US" sz="1200" b="1">
                          <a:latin typeface="Calibri"/>
                          <a:ea typeface="Times New Roman"/>
                          <a:cs typeface="Times New Roman"/>
                        </a:rPr>
                        <a:t>$2,060</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2DDDC"/>
                    </a:solidFill>
                  </a:tcPr>
                </a:tc>
                <a:tc>
                  <a:txBody>
                    <a:bodyPr/>
                    <a:lstStyle/>
                    <a:p>
                      <a:pPr marL="0" marR="0" algn="l">
                        <a:spcBef>
                          <a:spcPts val="0"/>
                        </a:spcBef>
                        <a:spcAft>
                          <a:spcPts val="0"/>
                        </a:spcAft>
                      </a:pPr>
                      <a:r>
                        <a:rPr lang="en-US" sz="1200" b="1">
                          <a:latin typeface="Calibri"/>
                          <a:ea typeface="Times New Roman"/>
                          <a:cs typeface="Times New Roman"/>
                        </a:rPr>
                        <a:t>$1,455</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2DDDC"/>
                    </a:solidFill>
                  </a:tcPr>
                </a:tc>
              </a:tr>
              <a:tr h="332760">
                <a:tc>
                  <a:txBody>
                    <a:bodyPr/>
                    <a:lstStyle/>
                    <a:p>
                      <a:pPr marL="0" marR="0" algn="l">
                        <a:spcBef>
                          <a:spcPts val="0"/>
                        </a:spcBef>
                        <a:spcAft>
                          <a:spcPts val="0"/>
                        </a:spcAft>
                      </a:pPr>
                      <a:r>
                        <a:rPr lang="en-US" sz="1200" b="1">
                          <a:latin typeface="Calibri"/>
                          <a:ea typeface="Times New Roman"/>
                          <a:cs typeface="Times New Roman"/>
                        </a:rPr>
                        <a:t>McDonalds</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l">
                        <a:spcBef>
                          <a:spcPts val="0"/>
                        </a:spcBef>
                        <a:spcAft>
                          <a:spcPts val="0"/>
                        </a:spcAft>
                      </a:pPr>
                      <a:r>
                        <a:rPr lang="en-US" sz="1200" b="1">
                          <a:latin typeface="Calibri"/>
                          <a:ea typeface="Times New Roman"/>
                          <a:cs typeface="Times New Roman"/>
                        </a:rPr>
                        <a:t>$25,838</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l">
                        <a:spcBef>
                          <a:spcPts val="0"/>
                        </a:spcBef>
                        <a:spcAft>
                          <a:spcPts val="0"/>
                        </a:spcAft>
                      </a:pPr>
                      <a:r>
                        <a:rPr lang="en-US" sz="1200" b="1">
                          <a:latin typeface="Calibri"/>
                          <a:ea typeface="Times New Roman"/>
                          <a:cs typeface="Times New Roman"/>
                        </a:rPr>
                        <a:t>$27,838</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l">
                        <a:spcBef>
                          <a:spcPts val="0"/>
                        </a:spcBef>
                        <a:spcAft>
                          <a:spcPts val="0"/>
                        </a:spcAft>
                      </a:pPr>
                      <a:r>
                        <a:rPr lang="en-US" sz="1200" b="1">
                          <a:latin typeface="Calibri"/>
                          <a:ea typeface="Times New Roman"/>
                          <a:cs typeface="Times New Roman"/>
                        </a:rPr>
                        <a:t>$29,989</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l">
                        <a:spcBef>
                          <a:spcPts val="0"/>
                        </a:spcBef>
                        <a:spcAft>
                          <a:spcPts val="0"/>
                        </a:spcAft>
                      </a:pPr>
                      <a:r>
                        <a:rPr lang="en-US" sz="1200" b="1">
                          <a:latin typeface="Calibri"/>
                          <a:ea typeface="Times New Roman"/>
                          <a:cs typeface="Times New Roman"/>
                        </a:rPr>
                        <a:t>$29,024</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l">
                        <a:spcBef>
                          <a:spcPts val="0"/>
                        </a:spcBef>
                        <a:spcAft>
                          <a:spcPts val="0"/>
                        </a:spcAft>
                      </a:pPr>
                      <a:r>
                        <a:rPr lang="en-US" sz="1200" b="1">
                          <a:latin typeface="Calibri"/>
                          <a:ea typeface="Times New Roman"/>
                          <a:cs typeface="Times New Roman"/>
                        </a:rPr>
                        <a:t>$29,392</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339385">
                <a:tc>
                  <a:txBody>
                    <a:bodyPr/>
                    <a:lstStyle/>
                    <a:p>
                      <a:pPr marL="0" marR="0" algn="l">
                        <a:spcBef>
                          <a:spcPts val="0"/>
                        </a:spcBef>
                        <a:spcAft>
                          <a:spcPts val="0"/>
                        </a:spcAft>
                      </a:pPr>
                      <a:r>
                        <a:rPr lang="en-US" sz="1200" b="1">
                          <a:latin typeface="Calibri"/>
                          <a:ea typeface="Times New Roman"/>
                          <a:cs typeface="Times New Roman"/>
                        </a:rPr>
                        <a:t>Jack in the Box</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2DDDC"/>
                    </a:solidFill>
                  </a:tcPr>
                </a:tc>
                <a:tc>
                  <a:txBody>
                    <a:bodyPr/>
                    <a:lstStyle/>
                    <a:p>
                      <a:pPr marL="0" marR="0" algn="l">
                        <a:spcBef>
                          <a:spcPts val="0"/>
                        </a:spcBef>
                        <a:spcAft>
                          <a:spcPts val="0"/>
                        </a:spcAft>
                      </a:pPr>
                      <a:r>
                        <a:rPr lang="en-US" sz="1200" b="1">
                          <a:latin typeface="Calibri"/>
                          <a:ea typeface="Times New Roman"/>
                          <a:cs typeface="Times New Roman"/>
                        </a:rPr>
                        <a:t>$1,142</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2DDDC"/>
                    </a:solidFill>
                  </a:tcPr>
                </a:tc>
                <a:tc>
                  <a:txBody>
                    <a:bodyPr/>
                    <a:lstStyle/>
                    <a:p>
                      <a:pPr marL="0" marR="0" algn="l">
                        <a:spcBef>
                          <a:spcPts val="0"/>
                        </a:spcBef>
                        <a:spcAft>
                          <a:spcPts val="0"/>
                        </a:spcAft>
                      </a:pPr>
                      <a:r>
                        <a:rPr lang="en-US" sz="1200" b="1">
                          <a:latin typeface="Calibri"/>
                          <a:ea typeface="Times New Roman"/>
                          <a:cs typeface="Times New Roman"/>
                        </a:rPr>
                        <a:t>$1,325</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2DDDC"/>
                    </a:solidFill>
                  </a:tcPr>
                </a:tc>
                <a:tc>
                  <a:txBody>
                    <a:bodyPr/>
                    <a:lstStyle/>
                    <a:p>
                      <a:pPr marL="0" marR="0" algn="l">
                        <a:spcBef>
                          <a:spcPts val="0"/>
                        </a:spcBef>
                        <a:spcAft>
                          <a:spcPts val="0"/>
                        </a:spcAft>
                      </a:pPr>
                      <a:r>
                        <a:rPr lang="en-US" sz="1200" b="1">
                          <a:latin typeface="Calibri"/>
                          <a:ea typeface="Times New Roman"/>
                          <a:cs typeface="Times New Roman"/>
                        </a:rPr>
                        <a:t>$1,338</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2DDDC"/>
                    </a:solidFill>
                  </a:tcPr>
                </a:tc>
                <a:tc>
                  <a:txBody>
                    <a:bodyPr/>
                    <a:lstStyle/>
                    <a:p>
                      <a:pPr marL="0" marR="0" algn="l">
                        <a:spcBef>
                          <a:spcPts val="0"/>
                        </a:spcBef>
                        <a:spcAft>
                          <a:spcPts val="0"/>
                        </a:spcAft>
                      </a:pPr>
                      <a:r>
                        <a:rPr lang="en-US" sz="1200" b="1">
                          <a:latin typeface="Calibri"/>
                          <a:ea typeface="Times New Roman"/>
                          <a:cs typeface="Times New Roman"/>
                        </a:rPr>
                        <a:t>$1,520</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2DDDC"/>
                    </a:solidFill>
                  </a:tcPr>
                </a:tc>
                <a:tc>
                  <a:txBody>
                    <a:bodyPr/>
                    <a:lstStyle/>
                    <a:p>
                      <a:pPr marL="0" marR="0" algn="l">
                        <a:spcBef>
                          <a:spcPts val="0"/>
                        </a:spcBef>
                        <a:spcAft>
                          <a:spcPts val="0"/>
                        </a:spcAft>
                      </a:pPr>
                      <a:r>
                        <a:rPr lang="en-US" sz="1200" b="1">
                          <a:latin typeface="Calibri"/>
                          <a:ea typeface="Times New Roman"/>
                          <a:cs typeface="Times New Roman"/>
                        </a:rPr>
                        <a:t>$1,375</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2DDDC"/>
                    </a:solidFill>
                  </a:tcPr>
                </a:tc>
              </a:tr>
              <a:tr h="339385">
                <a:tc>
                  <a:txBody>
                    <a:bodyPr/>
                    <a:lstStyle/>
                    <a:p>
                      <a:pPr marL="0" marR="0" algn="l">
                        <a:spcBef>
                          <a:spcPts val="0"/>
                        </a:spcBef>
                        <a:spcAft>
                          <a:spcPts val="0"/>
                        </a:spcAft>
                      </a:pPr>
                      <a:r>
                        <a:rPr lang="en-US" sz="1200" b="1">
                          <a:latin typeface="Calibri"/>
                          <a:ea typeface="Times New Roman"/>
                          <a:cs typeface="Times New Roman"/>
                        </a:rPr>
                        <a:t>Sonic</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l">
                        <a:spcBef>
                          <a:spcPts val="0"/>
                        </a:spcBef>
                        <a:spcAft>
                          <a:spcPts val="0"/>
                        </a:spcAft>
                      </a:pPr>
                      <a:r>
                        <a:rPr lang="en-US" sz="1200" b="1">
                          <a:latin typeface="Calibri"/>
                          <a:ea typeface="Times New Roman"/>
                          <a:cs typeface="Times New Roman"/>
                        </a:rPr>
                        <a:t>$486</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l">
                        <a:spcBef>
                          <a:spcPts val="0"/>
                        </a:spcBef>
                        <a:spcAft>
                          <a:spcPts val="0"/>
                        </a:spcAft>
                      </a:pPr>
                      <a:r>
                        <a:rPr lang="en-US" sz="1200" b="1">
                          <a:latin typeface="Calibri"/>
                          <a:ea typeface="Times New Roman"/>
                          <a:cs typeface="Times New Roman"/>
                        </a:rPr>
                        <a:t>$518</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l">
                        <a:spcBef>
                          <a:spcPts val="0"/>
                        </a:spcBef>
                        <a:spcAft>
                          <a:spcPts val="0"/>
                        </a:spcAft>
                      </a:pPr>
                      <a:r>
                        <a:rPr lang="en-US" sz="1200" b="1">
                          <a:latin typeface="Calibri"/>
                          <a:ea typeface="Times New Roman"/>
                          <a:cs typeface="Times New Roman"/>
                        </a:rPr>
                        <a:t>$563</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l">
                        <a:spcBef>
                          <a:spcPts val="0"/>
                        </a:spcBef>
                        <a:spcAft>
                          <a:spcPts val="0"/>
                        </a:spcAft>
                      </a:pPr>
                      <a:r>
                        <a:rPr lang="en-US" sz="1200" b="1">
                          <a:latin typeface="Calibri"/>
                          <a:ea typeface="Times New Roman"/>
                          <a:cs typeface="Times New Roman"/>
                        </a:rPr>
                        <a:t>$638</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l">
                        <a:spcBef>
                          <a:spcPts val="0"/>
                        </a:spcBef>
                        <a:spcAft>
                          <a:spcPts val="0"/>
                        </a:spcAft>
                      </a:pPr>
                      <a:r>
                        <a:rPr lang="en-US" sz="1200" b="1">
                          <a:latin typeface="Calibri"/>
                          <a:ea typeface="Times New Roman"/>
                          <a:cs typeface="Times New Roman"/>
                        </a:rPr>
                        <a:t>$759</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339385">
                <a:tc>
                  <a:txBody>
                    <a:bodyPr/>
                    <a:lstStyle/>
                    <a:p>
                      <a:pPr algn="l"/>
                      <a:endParaRPr lang="en-US" sz="1100">
                        <a:latin typeface="Calibri"/>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2DDDC"/>
                    </a:solidFill>
                  </a:tcPr>
                </a:tc>
                <a:tc>
                  <a:txBody>
                    <a:bodyPr/>
                    <a:lstStyle/>
                    <a:p>
                      <a:pPr algn="l"/>
                      <a:endParaRPr lang="en-US" sz="1100">
                        <a:latin typeface="Calibri"/>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2DDDC"/>
                    </a:solidFill>
                  </a:tcPr>
                </a:tc>
                <a:tc>
                  <a:txBody>
                    <a:bodyPr/>
                    <a:lstStyle/>
                    <a:p>
                      <a:pPr algn="l"/>
                      <a:endParaRPr lang="en-US" sz="1100">
                        <a:latin typeface="Calibri"/>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2DDDC"/>
                    </a:solidFill>
                  </a:tcPr>
                </a:tc>
                <a:tc>
                  <a:txBody>
                    <a:bodyPr/>
                    <a:lstStyle/>
                    <a:p>
                      <a:pPr algn="l"/>
                      <a:endParaRPr lang="en-US" sz="1100">
                        <a:latin typeface="Calibri"/>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2DDDC"/>
                    </a:solidFill>
                  </a:tcPr>
                </a:tc>
                <a:tc>
                  <a:txBody>
                    <a:bodyPr/>
                    <a:lstStyle/>
                    <a:p>
                      <a:pPr algn="l"/>
                      <a:endParaRPr lang="en-US" sz="1100">
                        <a:latin typeface="Calibri"/>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2DDDC"/>
                    </a:solidFill>
                  </a:tcPr>
                </a:tc>
                <a:tc>
                  <a:txBody>
                    <a:bodyPr/>
                    <a:lstStyle/>
                    <a:p>
                      <a:pPr algn="l"/>
                      <a:endParaRPr lang="en-US" sz="1100">
                        <a:latin typeface="Calibri"/>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2DDDC"/>
                    </a:solidFill>
                  </a:tcPr>
                </a:tc>
              </a:tr>
              <a:tr h="339385">
                <a:tc>
                  <a:txBody>
                    <a:bodyPr/>
                    <a:lstStyle/>
                    <a:p>
                      <a:pPr marL="0" marR="0" algn="l">
                        <a:spcBef>
                          <a:spcPts val="0"/>
                        </a:spcBef>
                        <a:spcAft>
                          <a:spcPts val="0"/>
                        </a:spcAft>
                      </a:pPr>
                      <a:r>
                        <a:rPr lang="en-US" sz="1200" b="1">
                          <a:latin typeface="Calibri"/>
                          <a:ea typeface="Times New Roman"/>
                          <a:cs typeface="Times New Roman"/>
                        </a:rPr>
                        <a:t>AVERAGE</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l">
                        <a:spcBef>
                          <a:spcPts val="0"/>
                        </a:spcBef>
                        <a:spcAft>
                          <a:spcPts val="0"/>
                        </a:spcAft>
                      </a:pPr>
                      <a:r>
                        <a:rPr lang="en-US" sz="1200" b="1">
                          <a:latin typeface="Calibri"/>
                          <a:ea typeface="Times New Roman"/>
                          <a:cs typeface="Times New Roman"/>
                        </a:rPr>
                        <a:t>$7,200</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l">
                        <a:spcBef>
                          <a:spcPts val="0"/>
                        </a:spcBef>
                        <a:spcAft>
                          <a:spcPts val="0"/>
                        </a:spcAft>
                      </a:pPr>
                      <a:r>
                        <a:rPr lang="en-US" sz="1200" b="1">
                          <a:latin typeface="Calibri"/>
                          <a:ea typeface="Times New Roman"/>
                          <a:cs typeface="Times New Roman"/>
                        </a:rPr>
                        <a:t>$8,220</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l">
                        <a:spcBef>
                          <a:spcPts val="0"/>
                        </a:spcBef>
                        <a:spcAft>
                          <a:spcPts val="0"/>
                        </a:spcAft>
                      </a:pPr>
                      <a:r>
                        <a:rPr lang="en-US" sz="1200" b="1">
                          <a:latin typeface="Calibri"/>
                          <a:ea typeface="Times New Roman"/>
                          <a:cs typeface="Times New Roman"/>
                        </a:rPr>
                        <a:t>$9,583</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l">
                        <a:spcBef>
                          <a:spcPts val="0"/>
                        </a:spcBef>
                        <a:spcAft>
                          <a:spcPts val="0"/>
                        </a:spcAft>
                      </a:pPr>
                      <a:r>
                        <a:rPr lang="en-US" sz="1200" b="1">
                          <a:latin typeface="Calibri"/>
                          <a:ea typeface="Times New Roman"/>
                          <a:cs typeface="Times New Roman"/>
                        </a:rPr>
                        <a:t>$8,311</a:t>
                      </a:r>
                      <a:endParaRPr lang="en-US" sz="120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l">
                        <a:spcBef>
                          <a:spcPts val="0"/>
                        </a:spcBef>
                        <a:spcAft>
                          <a:spcPts val="0"/>
                        </a:spcAft>
                      </a:pPr>
                      <a:r>
                        <a:rPr lang="en-US" sz="1200" b="1" dirty="0">
                          <a:latin typeface="Calibri"/>
                          <a:ea typeface="Times New Roman"/>
                          <a:cs typeface="Times New Roman"/>
                        </a:rPr>
                        <a:t>$8,245</a:t>
                      </a:r>
                      <a:endParaRPr lang="en-US" sz="1200" dirty="0">
                        <a:latin typeface="Times New Roman"/>
                        <a:ea typeface="Times New Roman"/>
                        <a:cs typeface="Times New Roman"/>
                      </a:endParaRPr>
                    </a:p>
                  </a:txBody>
                  <a:tcPr marL="68580" marR="68580" marT="0"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 of New Entrants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Capital Investment Requirement/Legal Barriers</a:t>
            </a:r>
          </a:p>
          <a:p>
            <a:pPr lvl="1"/>
            <a:r>
              <a:rPr lang="en-US" dirty="0" smtClean="0"/>
              <a:t>Stay up with location </a:t>
            </a:r>
            <a:r>
              <a:rPr lang="en-US" dirty="0"/>
              <a:t>of units, quality and speed of service, attractiveness of facilities, effectiveness of marketing and new product </a:t>
            </a:r>
            <a:r>
              <a:rPr lang="en-US" dirty="0" smtClean="0"/>
              <a:t>development</a:t>
            </a:r>
          </a:p>
          <a:p>
            <a:pPr lvl="1"/>
            <a:r>
              <a:rPr lang="en-US" dirty="0" smtClean="0"/>
              <a:t>High overhead cost: rent, labor, rates and bank interest charge </a:t>
            </a:r>
          </a:p>
          <a:p>
            <a:pPr lvl="1">
              <a:buNone/>
            </a:pPr>
            <a:endParaRPr lang="en-US" dirty="0" smtClean="0"/>
          </a:p>
          <a:p>
            <a:pPr lvl="1"/>
            <a:r>
              <a:rPr lang="en-US" dirty="0" smtClean="0"/>
              <a:t>Franchise ($250,000 to $1M)</a:t>
            </a:r>
          </a:p>
          <a:p>
            <a:pPr lvl="2"/>
            <a:r>
              <a:rPr lang="en-US" dirty="0" smtClean="0"/>
              <a:t>High start-up and ongoing capital </a:t>
            </a:r>
            <a:r>
              <a:rPr lang="en-US" dirty="0" smtClean="0"/>
              <a:t>requirements</a:t>
            </a:r>
            <a:endParaRPr lang="en-US" dirty="0" smtClean="0"/>
          </a:p>
          <a:p>
            <a:pPr lvl="1">
              <a:buNone/>
            </a:pPr>
            <a:endParaRPr lang="en-US" dirty="0" smtClean="0"/>
          </a:p>
          <a:p>
            <a:pPr lvl="1"/>
            <a:r>
              <a:rPr lang="en-US" dirty="0" smtClean="0"/>
              <a:t>State/Federal regulation </a:t>
            </a:r>
          </a:p>
          <a:p>
            <a:pPr lvl="2"/>
            <a:r>
              <a:rPr lang="en-US" dirty="0" smtClean="0"/>
              <a:t>Federal Trade Commission</a:t>
            </a:r>
          </a:p>
          <a:p>
            <a:pPr lvl="2"/>
            <a:r>
              <a:rPr lang="en-US" dirty="0" smtClean="0"/>
              <a:t>Americans Disabilities Act</a:t>
            </a:r>
          </a:p>
          <a:p>
            <a:pPr lvl="2">
              <a:buNone/>
            </a:pPr>
            <a:endParaRPr lang="en-US" dirty="0" smtClean="0"/>
          </a:p>
          <a:p>
            <a:pPr lvl="1"/>
            <a:r>
              <a:rPr lang="en-US" dirty="0" smtClean="0"/>
              <a:t>Trademarks and patents</a:t>
            </a:r>
          </a:p>
          <a:p>
            <a:pPr lvl="2"/>
            <a:r>
              <a:rPr lang="en-US" dirty="0" smtClean="0"/>
              <a:t>Brand awareness </a:t>
            </a:r>
          </a:p>
          <a:p>
            <a:pPr lvl="1">
              <a:buNone/>
            </a:pPr>
            <a:endParaRPr lang="en-US" dirty="0" smtClean="0"/>
          </a:p>
          <a:p>
            <a:pPr lvl="1">
              <a:buNone/>
            </a:pPr>
            <a:r>
              <a:rPr lang="en-US" dirty="0" smtClean="0"/>
              <a:t>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Threats of New Entrants</a:t>
            </a:r>
            <a:endParaRPr lang="en-US" dirty="0"/>
          </a:p>
        </p:txBody>
      </p:sp>
      <p:sp>
        <p:nvSpPr>
          <p:cNvPr id="3" name="Content Placeholder 2"/>
          <p:cNvSpPr>
            <a:spLocks noGrp="1"/>
          </p:cNvSpPr>
          <p:nvPr>
            <p:ph idx="1"/>
          </p:nvPr>
        </p:nvSpPr>
        <p:spPr/>
        <p:txBody>
          <a:bodyPr/>
          <a:lstStyle/>
          <a:p>
            <a:r>
              <a:rPr lang="en-US" dirty="0" smtClean="0"/>
              <a:t>Access of Distribution Channels	</a:t>
            </a:r>
          </a:p>
          <a:p>
            <a:pPr lvl="1"/>
            <a:r>
              <a:rPr lang="en-US" dirty="0" smtClean="0"/>
              <a:t>Acquiring subsidiaries</a:t>
            </a:r>
          </a:p>
          <a:p>
            <a:pPr lvl="2"/>
            <a:r>
              <a:rPr lang="en-US" dirty="0" smtClean="0"/>
              <a:t>Wendy’s Bakery Co.</a:t>
            </a:r>
          </a:p>
          <a:p>
            <a:pPr lvl="2"/>
            <a:endParaRPr lang="en-US" dirty="0" smtClean="0"/>
          </a:p>
          <a:p>
            <a:pPr lvl="1"/>
            <a:r>
              <a:rPr lang="en-US" dirty="0" smtClean="0"/>
              <a:t>Established relationships with suppliers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of New Entrants</a:t>
            </a:r>
            <a:endParaRPr lang="en-US" dirty="0"/>
          </a:p>
        </p:txBody>
      </p:sp>
      <p:sp>
        <p:nvSpPr>
          <p:cNvPr id="3" name="Content Placeholder 2"/>
          <p:cNvSpPr>
            <a:spLocks noGrp="1"/>
          </p:cNvSpPr>
          <p:nvPr>
            <p:ph idx="1"/>
          </p:nvPr>
        </p:nvSpPr>
        <p:spPr/>
        <p:txBody>
          <a:bodyPr>
            <a:normAutofit lnSpcReduction="10000"/>
          </a:bodyPr>
          <a:lstStyle/>
          <a:p>
            <a:r>
              <a:rPr lang="en-US" dirty="0" smtClean="0"/>
              <a:t>Reaction of other industry players</a:t>
            </a:r>
          </a:p>
          <a:p>
            <a:pPr lvl="1"/>
            <a:r>
              <a:rPr lang="en-US" dirty="0" smtClean="0"/>
              <a:t>Starbuck coffee vs. McDonalds premium coffee</a:t>
            </a:r>
          </a:p>
          <a:p>
            <a:pPr lvl="1"/>
            <a:r>
              <a:rPr lang="en-US" dirty="0" smtClean="0"/>
              <a:t>Dollar </a:t>
            </a:r>
            <a:r>
              <a:rPr lang="en-US" dirty="0" smtClean="0"/>
              <a:t>Menu</a:t>
            </a:r>
          </a:p>
          <a:p>
            <a:pPr lvl="2"/>
            <a:r>
              <a:rPr lang="en-US" dirty="0" smtClean="0"/>
              <a:t>Who was the first to use the dollar menu? </a:t>
            </a:r>
          </a:p>
          <a:p>
            <a:pPr lvl="2"/>
            <a:endParaRPr lang="en-US" dirty="0" smtClean="0"/>
          </a:p>
          <a:p>
            <a:pPr lvl="1"/>
            <a:r>
              <a:rPr lang="en-US" dirty="0" smtClean="0"/>
              <a:t>Healthy fast food</a:t>
            </a:r>
          </a:p>
          <a:p>
            <a:pPr lvl="2"/>
            <a:r>
              <a:rPr lang="en-US" dirty="0" smtClean="0"/>
              <a:t>Baked potatoes</a:t>
            </a:r>
          </a:p>
          <a:p>
            <a:pPr lvl="2"/>
            <a:r>
              <a:rPr lang="en-US" dirty="0" smtClean="0"/>
              <a:t>salads</a:t>
            </a:r>
          </a:p>
          <a:p>
            <a:pPr lvl="2"/>
            <a:r>
              <a:rPr lang="en-US" dirty="0" smtClean="0"/>
              <a:t>Yogurt</a:t>
            </a:r>
          </a:p>
          <a:p>
            <a:pPr lvl="2"/>
            <a:r>
              <a:rPr lang="en-US" dirty="0" smtClean="0"/>
              <a:t>Bananas </a:t>
            </a:r>
          </a:p>
          <a:p>
            <a:pPr lvl="2">
              <a:buNone/>
            </a:pPr>
            <a:endParaRPr lang="en-US" dirty="0" smtClean="0"/>
          </a:p>
          <a:p>
            <a:pPr lvl="2">
              <a:buNone/>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Wendy’s Organization</a:t>
            </a:r>
            <a:endParaRPr lang="en-US" dirty="0"/>
          </a:p>
        </p:txBody>
      </p:sp>
      <p:sp>
        <p:nvSpPr>
          <p:cNvPr id="3" name="Content Placeholder 2"/>
          <p:cNvSpPr>
            <a:spLocks noGrp="1"/>
          </p:cNvSpPr>
          <p:nvPr>
            <p:ph idx="1"/>
          </p:nvPr>
        </p:nvSpPr>
        <p:spPr>
          <a:xfrm>
            <a:off x="838200" y="1600200"/>
            <a:ext cx="8153400" cy="5105400"/>
          </a:xfrm>
        </p:spPr>
        <p:txBody>
          <a:bodyPr>
            <a:normAutofit/>
          </a:bodyPr>
          <a:lstStyle/>
          <a:p>
            <a:pPr>
              <a:spcAft>
                <a:spcPts val="1200"/>
              </a:spcAft>
            </a:pPr>
            <a:r>
              <a:rPr lang="en-US" dirty="0" smtClean="0"/>
              <a:t>Wendy’s founded by Dave Thomas</a:t>
            </a:r>
          </a:p>
          <a:p>
            <a:pPr>
              <a:spcAft>
                <a:spcPts val="1200"/>
              </a:spcAft>
            </a:pPr>
            <a:r>
              <a:rPr lang="en-US" dirty="0" smtClean="0"/>
              <a:t>Went to work for Hobby House</a:t>
            </a:r>
          </a:p>
          <a:p>
            <a:pPr>
              <a:spcAft>
                <a:spcPts val="1200"/>
              </a:spcAft>
            </a:pPr>
            <a:r>
              <a:rPr lang="en-US" dirty="0" smtClean="0"/>
              <a:t>Turned the three restaurants </a:t>
            </a:r>
          </a:p>
          <a:p>
            <a:pPr>
              <a:spcAft>
                <a:spcPts val="1200"/>
              </a:spcAft>
              <a:buNone/>
            </a:pPr>
            <a:r>
              <a:rPr lang="en-US" dirty="0" smtClean="0"/>
              <a:t>     around became a millionaire</a:t>
            </a:r>
            <a:br>
              <a:rPr lang="en-US" dirty="0" smtClean="0"/>
            </a:br>
            <a:endParaRPr lang="en-US" dirty="0"/>
          </a:p>
        </p:txBody>
      </p:sp>
      <p:pic>
        <p:nvPicPr>
          <p:cNvPr id="10247" name="Picture 7" descr="http://msnbcmedia4.msn.com/j/msnbc/Components/Photos/060730/060730_eating_vmed_2p.widec.jpg"/>
          <p:cNvPicPr>
            <a:picLocks noChangeAspect="1" noChangeArrowheads="1"/>
          </p:cNvPicPr>
          <p:nvPr/>
        </p:nvPicPr>
        <p:blipFill>
          <a:blip r:embed="rId2"/>
          <a:srcRect/>
          <a:stretch>
            <a:fillRect/>
          </a:stretch>
        </p:blipFill>
        <p:spPr bwMode="auto">
          <a:xfrm>
            <a:off x="6477000" y="3063137"/>
            <a:ext cx="2263103" cy="3490063"/>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fontScale="90000"/>
          </a:bodyPr>
          <a:lstStyle/>
          <a:p>
            <a:pPr fontAlgn="auto">
              <a:spcAft>
                <a:spcPts val="0"/>
              </a:spcAft>
              <a:defRPr/>
            </a:pPr>
            <a:r>
              <a:rPr lang="en-US" dirty="0" smtClean="0"/>
              <a:t>Threat of Substitutes and the Quick Service Restaurant Industry</a:t>
            </a:r>
          </a:p>
        </p:txBody>
      </p:sp>
      <p:sp>
        <p:nvSpPr>
          <p:cNvPr id="2051" name="Content Placeholder 4"/>
          <p:cNvSpPr>
            <a:spLocks noGrp="1"/>
          </p:cNvSpPr>
          <p:nvPr>
            <p:ph idx="1"/>
          </p:nvPr>
        </p:nvSpPr>
        <p:spPr/>
        <p:txBody>
          <a:bodyPr/>
          <a:lstStyle/>
          <a:p>
            <a:r>
              <a:rPr lang="en-US" smtClean="0"/>
              <a:t>The threat of substitutes in the industry is very high</a:t>
            </a:r>
          </a:p>
          <a:p>
            <a:pPr lvl="1"/>
            <a:r>
              <a:rPr lang="en-US" smtClean="0"/>
              <a:t>Many store locations and companies </a:t>
            </a:r>
          </a:p>
          <a:p>
            <a:pPr lvl="1"/>
            <a:r>
              <a:rPr lang="en-US" smtClean="0"/>
              <a:t>A choice in the type of quick-service restaurant </a:t>
            </a:r>
          </a:p>
          <a:p>
            <a:r>
              <a:rPr lang="en-US" smtClean="0"/>
              <a:t>One industry competitor of the QSR is the Full-Service Restaurant Industry</a:t>
            </a:r>
          </a:p>
          <a:p>
            <a:pPr lvl="1"/>
            <a:r>
              <a:rPr lang="en-US" smtClean="0"/>
              <a:t>Offers higher levels of service at higher prices</a:t>
            </a:r>
          </a:p>
          <a:p>
            <a:pPr lvl="1"/>
            <a:r>
              <a:rPr lang="en-US" smtClean="0"/>
              <a:t>More focus on food quality</a:t>
            </a:r>
          </a:p>
          <a:p>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Threat of Substitutes based on Environmental factors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The general state of the economy</a:t>
            </a:r>
          </a:p>
          <a:p>
            <a:pPr lvl="1" fontAlgn="auto">
              <a:spcAft>
                <a:spcPts val="0"/>
              </a:spcAft>
              <a:buFont typeface="Arial" pitchFamily="34" charset="0"/>
              <a:buChar char="–"/>
              <a:defRPr/>
            </a:pPr>
            <a:r>
              <a:rPr lang="en-US" dirty="0" smtClean="0"/>
              <a:t>When consumers have more disposable income they will often choose higher quality food</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Societal </a:t>
            </a:r>
            <a:r>
              <a:rPr lang="en-US" dirty="0" smtClean="0"/>
              <a:t>views and perceptions</a:t>
            </a:r>
          </a:p>
          <a:p>
            <a:pPr lvl="1" fontAlgn="auto">
              <a:spcAft>
                <a:spcPts val="0"/>
              </a:spcAft>
              <a:buFont typeface="Arial" pitchFamily="34" charset="0"/>
              <a:buChar char="–"/>
              <a:defRPr/>
            </a:pPr>
            <a:r>
              <a:rPr lang="en-US" dirty="0" smtClean="0"/>
              <a:t>Consumers are becoming more health conscious; this leads them to avoid many firms within the QSR industry</a:t>
            </a:r>
          </a:p>
          <a:p>
            <a:pPr lvl="1" fontAlgn="auto">
              <a:spcAft>
                <a:spcPts val="0"/>
              </a:spcAft>
              <a:buFont typeface="Arial" pitchFamily="34" charset="0"/>
              <a:buNone/>
              <a:defRPr/>
            </a:pPr>
            <a:r>
              <a:rPr lang="en-US" dirty="0" smtClean="0"/>
              <a:t>  </a:t>
            </a: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Substitutes based on Environmental Factors continued…</a:t>
            </a:r>
          </a:p>
        </p:txBody>
      </p:sp>
      <p:sp>
        <p:nvSpPr>
          <p:cNvPr id="4099" name="Content Placeholder 2"/>
          <p:cNvSpPr>
            <a:spLocks noGrp="1"/>
          </p:cNvSpPr>
          <p:nvPr>
            <p:ph idx="1"/>
          </p:nvPr>
        </p:nvSpPr>
        <p:spPr>
          <a:xfrm>
            <a:off x="152400" y="1600200"/>
            <a:ext cx="8839200" cy="4953000"/>
          </a:xfrm>
        </p:spPr>
        <p:txBody>
          <a:bodyPr/>
          <a:lstStyle/>
          <a:p>
            <a:r>
              <a:rPr lang="en-US" dirty="0" smtClean="0"/>
              <a:t>The age of the consumer</a:t>
            </a:r>
          </a:p>
          <a:p>
            <a:pPr lvl="1"/>
            <a:r>
              <a:rPr lang="en-US" dirty="0" smtClean="0"/>
              <a:t>Older customers prefer higher service and food </a:t>
            </a:r>
            <a:r>
              <a:rPr lang="en-US" dirty="0" smtClean="0"/>
              <a:t>quality</a:t>
            </a:r>
          </a:p>
          <a:p>
            <a:pPr lvl="1">
              <a:buNone/>
            </a:pPr>
            <a:endParaRPr lang="en-US" dirty="0" smtClean="0"/>
          </a:p>
          <a:p>
            <a:pPr lvl="1">
              <a:buNone/>
            </a:pPr>
            <a:endParaRPr lang="en-US" dirty="0" smtClean="0"/>
          </a:p>
          <a:p>
            <a:r>
              <a:rPr lang="en-US" dirty="0" smtClean="0"/>
              <a:t>Mood </a:t>
            </a:r>
            <a:r>
              <a:rPr lang="en-US" dirty="0" smtClean="0"/>
              <a:t>of the customer</a:t>
            </a:r>
          </a:p>
          <a:p>
            <a:pPr lvl="1"/>
            <a:r>
              <a:rPr lang="en-US" dirty="0" smtClean="0"/>
              <a:t>Families or couples who desire to eat and relax will see firms in the FSR industry as the obvious choice</a:t>
            </a:r>
          </a:p>
          <a:p>
            <a:pPr lvl="1">
              <a:buNone/>
            </a:pPr>
            <a:endParaRPr lang="en-US" dirty="0" smtClean="0"/>
          </a:p>
          <a:p>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Bargaining Power of Suppliers</a:t>
            </a:r>
            <a:endParaRPr lang="en-US" dirty="0"/>
          </a:p>
        </p:txBody>
      </p:sp>
      <p:sp>
        <p:nvSpPr>
          <p:cNvPr id="3" name="Content Placeholder 2"/>
          <p:cNvSpPr>
            <a:spLocks noGrp="1"/>
          </p:cNvSpPr>
          <p:nvPr>
            <p:ph idx="1"/>
          </p:nvPr>
        </p:nvSpPr>
        <p:spPr/>
        <p:txBody>
          <a:bodyPr/>
          <a:lstStyle/>
          <a:p>
            <a:pPr algn="ctr">
              <a:buNone/>
            </a:pPr>
            <a:r>
              <a:rPr lang="en-US" dirty="0" smtClean="0"/>
              <a:t>“Definition”</a:t>
            </a:r>
          </a:p>
          <a:p>
            <a:r>
              <a:rPr lang="en-US" dirty="0" smtClean="0"/>
              <a:t>Their ability to set their prices for their </a:t>
            </a:r>
            <a:r>
              <a:rPr lang="en-US" dirty="0" smtClean="0"/>
              <a:t>customers</a:t>
            </a:r>
          </a:p>
          <a:p>
            <a:endParaRPr lang="en-US" dirty="0" smtClean="0"/>
          </a:p>
          <a:p>
            <a:r>
              <a:rPr lang="en-US" dirty="0" smtClean="0"/>
              <a:t>Truly competitive </a:t>
            </a:r>
            <a:r>
              <a:rPr lang="en-US" dirty="0" smtClean="0"/>
              <a:t>market</a:t>
            </a:r>
          </a:p>
          <a:p>
            <a:endParaRPr lang="en-US" dirty="0" smtClean="0"/>
          </a:p>
          <a:p>
            <a:r>
              <a:rPr lang="en-US" dirty="0" smtClean="0"/>
              <a:t>Best Deals = Long working </a:t>
            </a:r>
            <a:r>
              <a:rPr lang="en-US" dirty="0" smtClean="0"/>
              <a:t>relationships</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Bargaining Power of Suppliers</a:t>
            </a:r>
            <a:endParaRPr lang="en-US" dirty="0"/>
          </a:p>
        </p:txBody>
      </p:sp>
      <p:sp>
        <p:nvSpPr>
          <p:cNvPr id="3" name="Content Placeholder 2"/>
          <p:cNvSpPr>
            <a:spLocks noGrp="1"/>
          </p:cNvSpPr>
          <p:nvPr>
            <p:ph idx="1"/>
          </p:nvPr>
        </p:nvSpPr>
        <p:spPr/>
        <p:txBody>
          <a:bodyPr>
            <a:normAutofit/>
          </a:bodyPr>
          <a:lstStyle/>
          <a:p>
            <a:pPr algn="ctr">
              <a:buNone/>
            </a:pPr>
            <a:r>
              <a:rPr lang="en-US" dirty="0" smtClean="0"/>
              <a:t>“Factors”</a:t>
            </a:r>
          </a:p>
          <a:p>
            <a:r>
              <a:rPr lang="en-US" dirty="0" smtClean="0"/>
              <a:t>Differentiation of Inputs</a:t>
            </a:r>
          </a:p>
          <a:p>
            <a:r>
              <a:rPr lang="en-US" dirty="0" smtClean="0"/>
              <a:t>Switching Cost</a:t>
            </a:r>
          </a:p>
          <a:p>
            <a:r>
              <a:rPr lang="en-US" dirty="0" smtClean="0"/>
              <a:t>Substitute of Products</a:t>
            </a:r>
          </a:p>
          <a:p>
            <a:r>
              <a:rPr lang="en-US" dirty="0" smtClean="0"/>
              <a:t>Importance of Volume to the Supplier</a:t>
            </a:r>
          </a:p>
          <a:p>
            <a:r>
              <a:rPr lang="en-US" dirty="0" smtClean="0"/>
              <a:t>Cost Relative to the Total Purchase of Industry</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Bargaining Power of Suppliers</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i="1" dirty="0" smtClean="0"/>
              <a:t>Bargaining Power is Highest When:</a:t>
            </a:r>
          </a:p>
          <a:p>
            <a:r>
              <a:rPr lang="en-US" i="1" dirty="0" smtClean="0"/>
              <a:t>Sellers product has few substitutes and is important to buyer</a:t>
            </a:r>
          </a:p>
          <a:p>
            <a:r>
              <a:rPr lang="en-US" i="1" dirty="0" smtClean="0"/>
              <a:t>When differentiation makes it costly to switch suppliers </a:t>
            </a:r>
          </a:p>
          <a:p>
            <a:r>
              <a:rPr lang="en-US" i="1" dirty="0" smtClean="0"/>
              <a:t>When suppliers can vertically integrate and compete with buyer</a:t>
            </a:r>
          </a:p>
          <a:p>
            <a:r>
              <a:rPr lang="en-US" i="1" dirty="0" smtClean="0"/>
              <a:t>When buyers can’t vertically integrate backward and supply their own needs</a:t>
            </a:r>
            <a:endParaRPr lang="en-US" i="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Bargaining power of Customers</a:t>
            </a:r>
            <a:endParaRPr lang="en-US" dirty="0"/>
          </a:p>
        </p:txBody>
      </p:sp>
      <p:sp>
        <p:nvSpPr>
          <p:cNvPr id="3" name="Content Placeholder 2"/>
          <p:cNvSpPr>
            <a:spLocks noGrp="1"/>
          </p:cNvSpPr>
          <p:nvPr>
            <p:ph idx="1"/>
          </p:nvPr>
        </p:nvSpPr>
        <p:spPr/>
        <p:txBody>
          <a:bodyPr>
            <a:normAutofit/>
          </a:bodyPr>
          <a:lstStyle/>
          <a:p>
            <a:r>
              <a:rPr lang="en-US" sz="2800" dirty="0" smtClean="0"/>
              <a:t>The QSR products are undifferentiated</a:t>
            </a:r>
          </a:p>
          <a:p>
            <a:r>
              <a:rPr lang="en-US" sz="2800" dirty="0" smtClean="0"/>
              <a:t>Companies must compete on price to attract customers</a:t>
            </a:r>
          </a:p>
          <a:p>
            <a:r>
              <a:rPr lang="en-US" sz="2800" dirty="0" smtClean="0"/>
              <a:t>This gives the customers a high amount of bargaining power</a:t>
            </a:r>
          </a:p>
          <a:p>
            <a:r>
              <a:rPr lang="en-US" sz="2800" dirty="0" smtClean="0"/>
              <a:t>Customers determine what products are offered </a:t>
            </a:r>
          </a:p>
          <a:p>
            <a:r>
              <a:rPr lang="en-US" sz="2800" dirty="0" smtClean="0"/>
              <a:t>Customers determine what the price the products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Economic factors in the environment</a:t>
            </a:r>
            <a:endParaRPr lang="en-US" dirty="0"/>
          </a:p>
        </p:txBody>
      </p:sp>
      <p:sp>
        <p:nvSpPr>
          <p:cNvPr id="3" name="Content Placeholder 2"/>
          <p:cNvSpPr>
            <a:spLocks noGrp="1"/>
          </p:cNvSpPr>
          <p:nvPr>
            <p:ph idx="1"/>
          </p:nvPr>
        </p:nvSpPr>
        <p:spPr/>
        <p:txBody>
          <a:bodyPr/>
          <a:lstStyle/>
          <a:p>
            <a:pPr>
              <a:buNone/>
            </a:pPr>
            <a:r>
              <a:rPr lang="en-US" dirty="0" smtClean="0"/>
              <a:t>Even though the economy is in a downturn</a:t>
            </a:r>
          </a:p>
          <a:p>
            <a:r>
              <a:rPr lang="en-US" sz="2800" dirty="0" smtClean="0"/>
              <a:t>QSR companies sell a product that is ideal for the current economic environment</a:t>
            </a:r>
          </a:p>
          <a:p>
            <a:r>
              <a:rPr lang="en-US" sz="2800" dirty="0" smtClean="0"/>
              <a:t>QSR companies are still posting growths in sales and revenues</a:t>
            </a:r>
          </a:p>
          <a:p>
            <a:r>
              <a:rPr lang="en-US" sz="2800" dirty="0" smtClean="0"/>
              <a:t>QSR companies are still expanding their operations</a:t>
            </a:r>
            <a:endParaRPr 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Economic factors in the environment</a:t>
            </a:r>
            <a:endParaRPr lang="en-US" dirty="0"/>
          </a:p>
        </p:txBody>
      </p:sp>
      <p:sp>
        <p:nvSpPr>
          <p:cNvPr id="3" name="Content Placeholder 2"/>
          <p:cNvSpPr>
            <a:spLocks noGrp="1"/>
          </p:cNvSpPr>
          <p:nvPr>
            <p:ph idx="1"/>
          </p:nvPr>
        </p:nvSpPr>
        <p:spPr/>
        <p:txBody>
          <a:bodyPr/>
          <a:lstStyle/>
          <a:p>
            <a:pPr>
              <a:buNone/>
            </a:pPr>
            <a:r>
              <a:rPr lang="en-US" dirty="0" smtClean="0"/>
              <a:t>Economic factor implications for the QSR</a:t>
            </a:r>
          </a:p>
          <a:p>
            <a:r>
              <a:rPr lang="en-US" sz="2800" dirty="0" smtClean="0"/>
              <a:t>The current recession gives QSR companies the ability to weather the storm</a:t>
            </a:r>
          </a:p>
          <a:p>
            <a:r>
              <a:rPr lang="en-US" sz="2800" dirty="0" smtClean="0"/>
              <a:t>Could use the opportunity to take market share away from full-service restaurants</a:t>
            </a:r>
          </a:p>
          <a:p>
            <a:r>
              <a:rPr lang="en-US" sz="2800" dirty="0" smtClean="0"/>
              <a:t>Low borrowing costs can allow them to expand into new markets</a:t>
            </a:r>
            <a:endParaRPr 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Competitive factors in the environment</a:t>
            </a:r>
            <a:endParaRPr lang="en-US" dirty="0"/>
          </a:p>
        </p:txBody>
      </p:sp>
      <p:sp>
        <p:nvSpPr>
          <p:cNvPr id="3" name="Content Placeholder 2"/>
          <p:cNvSpPr>
            <a:spLocks noGrp="1"/>
          </p:cNvSpPr>
          <p:nvPr>
            <p:ph idx="1"/>
          </p:nvPr>
        </p:nvSpPr>
        <p:spPr/>
        <p:txBody>
          <a:bodyPr/>
          <a:lstStyle/>
          <a:p>
            <a:pPr>
              <a:buNone/>
            </a:pPr>
            <a:r>
              <a:rPr lang="en-US" dirty="0" smtClean="0"/>
              <a:t>The firms in the QSR compete on</a:t>
            </a:r>
          </a:p>
          <a:p>
            <a:r>
              <a:rPr lang="en-US" sz="2800" dirty="0" smtClean="0"/>
              <a:t>Low price so they must continuously strive to cut costs</a:t>
            </a:r>
          </a:p>
          <a:p>
            <a:r>
              <a:rPr lang="en-US" sz="2800" dirty="0" smtClean="0"/>
              <a:t>Competing on price forces QSR companies to take small margins on products</a:t>
            </a:r>
          </a:p>
          <a:p>
            <a:r>
              <a:rPr lang="en-US" sz="2800" dirty="0" smtClean="0"/>
              <a:t>Successful competition depends selling a large volume of products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Wendy’s</a:t>
            </a:r>
            <a:endParaRPr lang="en-US" dirty="0"/>
          </a:p>
        </p:txBody>
      </p:sp>
      <p:sp>
        <p:nvSpPr>
          <p:cNvPr id="3" name="Content Placeholder 2"/>
          <p:cNvSpPr>
            <a:spLocks noGrp="1"/>
          </p:cNvSpPr>
          <p:nvPr>
            <p:ph idx="1"/>
          </p:nvPr>
        </p:nvSpPr>
        <p:spPr>
          <a:xfrm>
            <a:off x="914400" y="1600201"/>
            <a:ext cx="7772400" cy="3200400"/>
          </a:xfrm>
        </p:spPr>
        <p:txBody>
          <a:bodyPr/>
          <a:lstStyle/>
          <a:p>
            <a:r>
              <a:rPr lang="en-US" dirty="0" smtClean="0"/>
              <a:t>First Wendy’s November 15, 1969 Columbus Ohio</a:t>
            </a:r>
          </a:p>
          <a:p>
            <a:r>
              <a:rPr lang="en-US" dirty="0" smtClean="0"/>
              <a:t>Offered a homey place and fast food</a:t>
            </a:r>
          </a:p>
          <a:p>
            <a:r>
              <a:rPr lang="en-US" dirty="0" smtClean="0"/>
              <a:t>Made to order hamburgers</a:t>
            </a:r>
            <a:endParaRPr lang="en-US" dirty="0"/>
          </a:p>
        </p:txBody>
      </p:sp>
      <p:pic>
        <p:nvPicPr>
          <p:cNvPr id="15362" name="Picture 2" descr="Wendy's Restaurant #1 exterior."/>
          <p:cNvPicPr>
            <a:picLocks noChangeAspect="1" noChangeArrowheads="1"/>
          </p:cNvPicPr>
          <p:nvPr/>
        </p:nvPicPr>
        <p:blipFill>
          <a:blip r:embed="rId2"/>
          <a:srcRect/>
          <a:stretch>
            <a:fillRect/>
          </a:stretch>
        </p:blipFill>
        <p:spPr bwMode="auto">
          <a:xfrm>
            <a:off x="7239000" y="4038600"/>
            <a:ext cx="1638300" cy="2667000"/>
          </a:xfrm>
          <a:prstGeom prst="rect">
            <a:avLst/>
          </a:prstGeom>
          <a:noFill/>
        </p:spPr>
      </p:pic>
      <p:pic>
        <p:nvPicPr>
          <p:cNvPr id="15364" name="Picture 4" descr="It's Wendy!"/>
          <p:cNvPicPr>
            <a:picLocks noChangeAspect="1" noChangeArrowheads="1"/>
          </p:cNvPicPr>
          <p:nvPr/>
        </p:nvPicPr>
        <p:blipFill>
          <a:blip r:embed="rId3"/>
          <a:srcRect/>
          <a:stretch>
            <a:fillRect/>
          </a:stretch>
        </p:blipFill>
        <p:spPr bwMode="auto">
          <a:xfrm>
            <a:off x="990600" y="4038600"/>
            <a:ext cx="1571625" cy="26670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Competitive factors in the environment</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The competitive implications for the QSR</a:t>
            </a:r>
          </a:p>
          <a:p>
            <a:r>
              <a:rPr lang="en-US" sz="3000" dirty="0" smtClean="0"/>
              <a:t>To survive in the QSR a company must have a large number of restaurants</a:t>
            </a:r>
          </a:p>
          <a:p>
            <a:r>
              <a:rPr lang="en-US" sz="3000" dirty="0" smtClean="0"/>
              <a:t>Only a few companies are able to compete on a global scale</a:t>
            </a:r>
          </a:p>
          <a:p>
            <a:r>
              <a:rPr lang="en-US" sz="3000" dirty="0" smtClean="0"/>
              <a:t>However regional and hometown offerings can compete on a small scale</a:t>
            </a:r>
          </a:p>
          <a:p>
            <a:r>
              <a:rPr lang="en-US" sz="3000" dirty="0" smtClean="0"/>
              <a:t>To compete with the smaller firms QSR companies must improve customer service </a:t>
            </a:r>
            <a:endParaRPr lang="en-US" sz="3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Technological</a:t>
            </a:r>
          </a:p>
        </p:txBody>
      </p:sp>
      <p:sp>
        <p:nvSpPr>
          <p:cNvPr id="17411" name="Rectangle 3"/>
          <p:cNvSpPr>
            <a:spLocks noGrp="1" noChangeArrowheads="1"/>
          </p:cNvSpPr>
          <p:nvPr>
            <p:ph idx="1"/>
          </p:nvPr>
        </p:nvSpPr>
        <p:spPr/>
        <p:txBody>
          <a:bodyPr/>
          <a:lstStyle/>
          <a:p>
            <a:pPr>
              <a:lnSpc>
                <a:spcPct val="90000"/>
              </a:lnSpc>
            </a:pPr>
            <a:r>
              <a:rPr lang="en-US"/>
              <a:t>Technology within the QSR has helped firms gain market share from other suppliers</a:t>
            </a:r>
          </a:p>
          <a:p>
            <a:pPr>
              <a:lnSpc>
                <a:spcPct val="90000"/>
              </a:lnSpc>
            </a:pPr>
            <a:r>
              <a:rPr lang="en-US"/>
              <a:t>Point of Sale (POS)</a:t>
            </a:r>
          </a:p>
          <a:p>
            <a:pPr lvl="1">
              <a:lnSpc>
                <a:spcPct val="90000"/>
              </a:lnSpc>
            </a:pPr>
            <a:r>
              <a:rPr lang="en-US"/>
              <a:t>Order taking</a:t>
            </a:r>
          </a:p>
          <a:p>
            <a:pPr lvl="1">
              <a:lnSpc>
                <a:spcPct val="90000"/>
              </a:lnSpc>
            </a:pPr>
            <a:endParaRPr lang="en-US"/>
          </a:p>
          <a:p>
            <a:pPr lvl="1">
              <a:lnSpc>
                <a:spcPct val="90000"/>
              </a:lnSpc>
            </a:pPr>
            <a:r>
              <a:rPr lang="en-US"/>
              <a:t>Speed of service</a:t>
            </a:r>
          </a:p>
          <a:p>
            <a:pPr lvl="1">
              <a:lnSpc>
                <a:spcPct val="90000"/>
              </a:lnSpc>
            </a:pPr>
            <a:endParaRPr lang="en-US"/>
          </a:p>
          <a:p>
            <a:pPr lvl="1">
              <a:lnSpc>
                <a:spcPct val="90000"/>
              </a:lnSpc>
            </a:pPr>
            <a:r>
              <a:rPr lang="en-US"/>
              <a:t>Computer capabilities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LEAN Act </a:t>
            </a:r>
          </a:p>
        </p:txBody>
      </p:sp>
      <p:sp>
        <p:nvSpPr>
          <p:cNvPr id="3075" name="Content Placeholder 2"/>
          <p:cNvSpPr>
            <a:spLocks noGrp="1"/>
          </p:cNvSpPr>
          <p:nvPr>
            <p:ph idx="1"/>
          </p:nvPr>
        </p:nvSpPr>
        <p:spPr/>
        <p:txBody>
          <a:bodyPr/>
          <a:lstStyle/>
          <a:p>
            <a:r>
              <a:rPr lang="en-US" smtClean="0"/>
              <a:t>The Labeling Education and Nutrition Act (LEAN Act) legislation is the first of its kind affecting prepared foods which would require chains with more than 20 units to post calorie counts for all menu items</a:t>
            </a:r>
          </a:p>
          <a:p>
            <a:r>
              <a:rPr lang="en-US" smtClean="0"/>
              <a:t>Requires packaged foods to include nutrition information.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Geographical Features </a:t>
            </a:r>
          </a:p>
        </p:txBody>
      </p:sp>
      <p:sp>
        <p:nvSpPr>
          <p:cNvPr id="5123" name="Content Placeholder 2"/>
          <p:cNvSpPr>
            <a:spLocks noGrp="1"/>
          </p:cNvSpPr>
          <p:nvPr>
            <p:ph idx="1"/>
          </p:nvPr>
        </p:nvSpPr>
        <p:spPr/>
        <p:txBody>
          <a:bodyPr/>
          <a:lstStyle/>
          <a:p>
            <a:r>
              <a:rPr lang="en-US" dirty="0" smtClean="0"/>
              <a:t>Wendy’s alone has over 6,600 stores in 20 countries</a:t>
            </a:r>
          </a:p>
          <a:p>
            <a:endParaRPr lang="en-US" dirty="0" smtClean="0"/>
          </a:p>
          <a:p>
            <a:r>
              <a:rPr lang="en-US" dirty="0" smtClean="0"/>
              <a:t>Though </a:t>
            </a:r>
            <a:r>
              <a:rPr lang="en-US" dirty="0" smtClean="0"/>
              <a:t>Wendy’s has merged with </a:t>
            </a:r>
            <a:r>
              <a:rPr lang="en-US" dirty="0" err="1" smtClean="0"/>
              <a:t>Triarc</a:t>
            </a:r>
            <a:r>
              <a:rPr lang="en-US" dirty="0" smtClean="0"/>
              <a:t>, both entities have decided to continue running independently of one another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a:bodyPr>
          <a:lstStyle/>
          <a:p>
            <a:r>
              <a:rPr lang="en-US" smtClean="0"/>
              <a:t>Geographical Features continued…</a:t>
            </a:r>
          </a:p>
        </p:txBody>
      </p:sp>
      <p:sp>
        <p:nvSpPr>
          <p:cNvPr id="6147" name="Content Placeholder 2"/>
          <p:cNvSpPr>
            <a:spLocks noGrp="1"/>
          </p:cNvSpPr>
          <p:nvPr>
            <p:ph idx="1"/>
          </p:nvPr>
        </p:nvSpPr>
        <p:spPr/>
        <p:txBody>
          <a:bodyPr/>
          <a:lstStyle/>
          <a:p>
            <a:r>
              <a:rPr lang="en-US" smtClean="0"/>
              <a:t>In the four highest populated states, Wendy’s operates over 1,400 stores</a:t>
            </a:r>
          </a:p>
          <a:p>
            <a:endParaRPr lang="en-US" smtClean="0"/>
          </a:p>
          <a:p>
            <a:pPr>
              <a:buFont typeface="Arial" charset="0"/>
              <a:buNone/>
            </a:pPr>
            <a:endParaRPr lang="en-US" smtClean="0"/>
          </a:p>
          <a:p>
            <a:r>
              <a:rPr lang="en-US" smtClean="0"/>
              <a:t>The majority of Wendy’s locations are in the Central and Eastern regions of the United States</a:t>
            </a:r>
          </a:p>
          <a:p>
            <a:pPr>
              <a:buFont typeface="Arial" charset="0"/>
              <a:buNone/>
            </a:pPr>
            <a:endParaRPr lang="en-US"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Social Factors influencing the Industry</a:t>
            </a:r>
          </a:p>
        </p:txBody>
      </p:sp>
      <p:sp>
        <p:nvSpPr>
          <p:cNvPr id="7171" name="Content Placeholder 2"/>
          <p:cNvSpPr>
            <a:spLocks noGrp="1"/>
          </p:cNvSpPr>
          <p:nvPr>
            <p:ph idx="1"/>
          </p:nvPr>
        </p:nvSpPr>
        <p:spPr>
          <a:xfrm>
            <a:off x="152400" y="1143000"/>
            <a:ext cx="8839200" cy="5410200"/>
          </a:xfrm>
        </p:spPr>
        <p:txBody>
          <a:bodyPr/>
          <a:lstStyle/>
          <a:p>
            <a:r>
              <a:rPr lang="en-US" dirty="0" smtClean="0"/>
              <a:t>Disposable Income</a:t>
            </a:r>
          </a:p>
          <a:p>
            <a:pPr lvl="1"/>
            <a:r>
              <a:rPr lang="en-US" dirty="0" smtClean="0"/>
              <a:t>Teens in the US have large amounts of disposable </a:t>
            </a:r>
            <a:r>
              <a:rPr lang="en-US" dirty="0" smtClean="0"/>
              <a:t>income</a:t>
            </a:r>
            <a:endParaRPr lang="en-US" dirty="0" smtClean="0"/>
          </a:p>
          <a:p>
            <a:r>
              <a:rPr lang="en-US" dirty="0" smtClean="0"/>
              <a:t>The </a:t>
            </a:r>
            <a:r>
              <a:rPr lang="en-US" dirty="0" smtClean="0"/>
              <a:t>United States’ middle class </a:t>
            </a:r>
          </a:p>
          <a:p>
            <a:pPr lvl="1"/>
            <a:r>
              <a:rPr lang="en-US" dirty="0" smtClean="0"/>
              <a:t>Working adults spend </a:t>
            </a:r>
            <a:r>
              <a:rPr lang="en-US" dirty="0" smtClean="0"/>
              <a:t>1/3 </a:t>
            </a:r>
            <a:r>
              <a:rPr lang="en-US" dirty="0" smtClean="0"/>
              <a:t>of the day working, QSR </a:t>
            </a:r>
            <a:r>
              <a:rPr lang="en-US" dirty="0" smtClean="0"/>
              <a:t>firms rely </a:t>
            </a:r>
            <a:r>
              <a:rPr lang="en-US" dirty="0" smtClean="0"/>
              <a:t>on these individuals picking up food on their commute </a:t>
            </a:r>
            <a:r>
              <a:rPr lang="en-US" dirty="0" smtClean="0"/>
              <a:t>home</a:t>
            </a:r>
          </a:p>
          <a:p>
            <a:r>
              <a:rPr lang="en-US" dirty="0" smtClean="0"/>
              <a:t>Religious and Cultural challenges</a:t>
            </a:r>
          </a:p>
          <a:p>
            <a:pPr lvl="1"/>
            <a:r>
              <a:rPr lang="en-US" dirty="0" smtClean="0"/>
              <a:t>McDonalds and the non-beef patty in India</a:t>
            </a:r>
          </a:p>
          <a:p>
            <a:pPr lvl="1"/>
            <a:r>
              <a:rPr lang="en-US" dirty="0" smtClean="0"/>
              <a:t>Social Hierarchies aren’t present in parent country</a:t>
            </a:r>
          </a:p>
          <a:p>
            <a:pPr lvl="1"/>
            <a:endParaRPr lang="en-US" dirty="0" smtClean="0"/>
          </a:p>
          <a:p>
            <a:pPr lvl="1"/>
            <a:endParaRPr lang="en-US" dirty="0" smtClean="0"/>
          </a:p>
          <a:p>
            <a:pPr lvl="1"/>
            <a:endParaRPr lang="en-US" dirty="0" smtClean="0"/>
          </a:p>
          <a:p>
            <a:pPr lvl="1"/>
            <a:endParaRPr lang="en-US" dirty="0" smtClean="0"/>
          </a:p>
          <a:p>
            <a:endParaRPr 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Ratio</a:t>
            </a:r>
            <a:endParaRPr lang="en-US" dirty="0"/>
          </a:p>
        </p:txBody>
      </p:sp>
      <p:sp>
        <p:nvSpPr>
          <p:cNvPr id="3" name="Content Placeholder 2"/>
          <p:cNvSpPr>
            <a:spLocks noGrp="1"/>
          </p:cNvSpPr>
          <p:nvPr>
            <p:ph idx="1"/>
          </p:nvPr>
        </p:nvSpPr>
        <p:spPr>
          <a:xfrm>
            <a:off x="0" y="1600200"/>
            <a:ext cx="9144000" cy="5257800"/>
          </a:xfrm>
        </p:spPr>
        <p:txBody>
          <a:bodyPr/>
          <a:lstStyle/>
          <a:p>
            <a:endParaRPr lang="en-US" dirty="0" smtClean="0"/>
          </a:p>
          <a:p>
            <a:endParaRPr lang="en-US" dirty="0" smtClean="0"/>
          </a:p>
          <a:p>
            <a:endParaRPr lang="en-US" dirty="0" smtClean="0"/>
          </a:p>
          <a:p>
            <a:endParaRPr lang="en-US" dirty="0" smtClean="0"/>
          </a:p>
          <a:p>
            <a:r>
              <a:rPr lang="en-US" sz="2400" dirty="0" smtClean="0"/>
              <a:t>Ability to pay back short-term debts with current assets</a:t>
            </a:r>
          </a:p>
          <a:p>
            <a:r>
              <a:rPr lang="en-US" sz="2400" dirty="0" smtClean="0"/>
              <a:t>Industry as a whole seems normal</a:t>
            </a:r>
          </a:p>
          <a:p>
            <a:r>
              <a:rPr lang="en-US" sz="2400" dirty="0" smtClean="0"/>
              <a:t>Inventories can be converted to cash quickly</a:t>
            </a:r>
          </a:p>
          <a:p>
            <a:endParaRPr lang="en-US" dirty="0" smtClean="0"/>
          </a:p>
        </p:txBody>
      </p:sp>
      <p:graphicFrame>
        <p:nvGraphicFramePr>
          <p:cNvPr id="4" name="Chart 3"/>
          <p:cNvGraphicFramePr/>
          <p:nvPr/>
        </p:nvGraphicFramePr>
        <p:xfrm>
          <a:off x="1447800" y="1219200"/>
          <a:ext cx="5629275" cy="27813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1219200" y="1219200"/>
          <a:ext cx="6400800" cy="29813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295400" y="4114800"/>
            <a:ext cx="6705600" cy="1938992"/>
          </a:xfrm>
          <a:prstGeom prst="rect">
            <a:avLst/>
          </a:prstGeom>
          <a:noFill/>
        </p:spPr>
        <p:txBody>
          <a:bodyPr wrap="square" rtlCol="0">
            <a:spAutoFit/>
          </a:bodyPr>
          <a:lstStyle/>
          <a:p>
            <a:pPr>
              <a:buFont typeface="Arial" pitchFamily="34" charset="0"/>
              <a:buChar char="•"/>
            </a:pPr>
            <a:r>
              <a:rPr lang="en-US" sz="2400" dirty="0" smtClean="0"/>
              <a:t> Measures the ability to generate earnings compared to expenses</a:t>
            </a:r>
          </a:p>
          <a:p>
            <a:endParaRPr lang="en-US" sz="2400" dirty="0" smtClean="0"/>
          </a:p>
          <a:p>
            <a:pPr>
              <a:buFont typeface="Arial" pitchFamily="34" charset="0"/>
              <a:buChar char="•"/>
            </a:pPr>
            <a:r>
              <a:rPr lang="en-US" sz="2400" dirty="0"/>
              <a:t> </a:t>
            </a:r>
            <a:r>
              <a:rPr lang="en-US" sz="2400" dirty="0" smtClean="0"/>
              <a:t>Ratio gives proportion of money left over for revenue after cost of 	goods sold </a:t>
            </a:r>
            <a:endParaRPr lang="en-US" sz="2400" dirty="0"/>
          </a:p>
        </p:txBody>
      </p:sp>
      <p:sp>
        <p:nvSpPr>
          <p:cNvPr id="6" name="Title 5"/>
          <p:cNvSpPr>
            <a:spLocks noGrp="1"/>
          </p:cNvSpPr>
          <p:nvPr>
            <p:ph type="title"/>
          </p:nvPr>
        </p:nvSpPr>
        <p:spPr/>
        <p:txBody>
          <a:bodyPr/>
          <a:lstStyle/>
          <a:p>
            <a:r>
              <a:rPr lang="en-US" dirty="0" smtClean="0"/>
              <a:t>Gross profit margin</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1219200" y="1295400"/>
          <a:ext cx="640080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990600" y="4572000"/>
            <a:ext cx="7162800" cy="1200329"/>
          </a:xfrm>
          <a:prstGeom prst="rect">
            <a:avLst/>
          </a:prstGeom>
          <a:noFill/>
        </p:spPr>
        <p:txBody>
          <a:bodyPr wrap="square" rtlCol="0">
            <a:spAutoFit/>
          </a:bodyPr>
          <a:lstStyle/>
          <a:p>
            <a:pPr>
              <a:buFont typeface="Arial" pitchFamily="34" charset="0"/>
              <a:buChar char="•"/>
            </a:pPr>
            <a:r>
              <a:rPr lang="en-US" dirty="0" smtClean="0"/>
              <a:t> </a:t>
            </a:r>
            <a:r>
              <a:rPr lang="en-US" sz="2400" dirty="0" smtClean="0"/>
              <a:t>Tells the company if it is effective at controlling costs</a:t>
            </a:r>
          </a:p>
          <a:p>
            <a:endParaRPr lang="en-US" sz="2400" dirty="0" smtClean="0"/>
          </a:p>
          <a:p>
            <a:pPr>
              <a:buFont typeface="Arial" pitchFamily="34" charset="0"/>
              <a:buChar char="•"/>
            </a:pPr>
            <a:r>
              <a:rPr lang="en-US" sz="2400" dirty="0"/>
              <a:t> </a:t>
            </a:r>
            <a:r>
              <a:rPr lang="en-US" sz="2400" dirty="0" smtClean="0"/>
              <a:t>Net Profit Margin is the return on sales</a:t>
            </a:r>
            <a:endParaRPr lang="en-US" sz="2400" dirty="0"/>
          </a:p>
        </p:txBody>
      </p:sp>
      <p:sp>
        <p:nvSpPr>
          <p:cNvPr id="6" name="Title 5"/>
          <p:cNvSpPr>
            <a:spLocks noGrp="1"/>
          </p:cNvSpPr>
          <p:nvPr>
            <p:ph type="title"/>
          </p:nvPr>
        </p:nvSpPr>
        <p:spPr/>
        <p:txBody>
          <a:bodyPr/>
          <a:lstStyle/>
          <a:p>
            <a:r>
              <a:rPr lang="en-US" dirty="0" smtClean="0"/>
              <a:t>Net Profit margin</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1219200" y="1524000"/>
          <a:ext cx="6400800" cy="28670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762000" y="4572000"/>
            <a:ext cx="7772400" cy="1569660"/>
          </a:xfrm>
          <a:prstGeom prst="rect">
            <a:avLst/>
          </a:prstGeom>
          <a:noFill/>
        </p:spPr>
        <p:txBody>
          <a:bodyPr wrap="square" rtlCol="0">
            <a:spAutoFit/>
          </a:bodyPr>
          <a:lstStyle/>
          <a:p>
            <a:pPr>
              <a:buFont typeface="Arial" pitchFamily="34" charset="0"/>
              <a:buChar char="•"/>
            </a:pPr>
            <a:r>
              <a:rPr lang="en-US" sz="2400" dirty="0" smtClean="0"/>
              <a:t> Return on investment from stockholders and creditors</a:t>
            </a:r>
          </a:p>
          <a:p>
            <a:endParaRPr lang="en-US" sz="2400" dirty="0" smtClean="0"/>
          </a:p>
          <a:p>
            <a:pPr>
              <a:buFont typeface="Arial" pitchFamily="34" charset="0"/>
              <a:buChar char="•"/>
            </a:pPr>
            <a:r>
              <a:rPr lang="en-US" sz="2400" dirty="0"/>
              <a:t> </a:t>
            </a:r>
            <a:r>
              <a:rPr lang="en-US" sz="2400" dirty="0" smtClean="0"/>
              <a:t>Helps company see how efficient the company is at generating revenues compared to use of assets</a:t>
            </a:r>
            <a:endParaRPr lang="en-US" sz="2400" dirty="0"/>
          </a:p>
        </p:txBody>
      </p:sp>
      <p:sp>
        <p:nvSpPr>
          <p:cNvPr id="6" name="Title 5"/>
          <p:cNvSpPr>
            <a:spLocks noGrp="1"/>
          </p:cNvSpPr>
          <p:nvPr>
            <p:ph type="title"/>
          </p:nvPr>
        </p:nvSpPr>
        <p:spPr/>
        <p:txBody>
          <a:bodyPr/>
          <a:lstStyle/>
          <a:p>
            <a:r>
              <a:rPr lang="en-US" dirty="0" smtClean="0"/>
              <a:t>Return on assets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Dave’s Innovation</a:t>
            </a:r>
            <a:endParaRPr lang="en-US" dirty="0"/>
          </a:p>
        </p:txBody>
      </p:sp>
      <p:sp>
        <p:nvSpPr>
          <p:cNvPr id="3" name="Content Placeholder 2"/>
          <p:cNvSpPr>
            <a:spLocks noGrp="1"/>
          </p:cNvSpPr>
          <p:nvPr>
            <p:ph idx="1"/>
          </p:nvPr>
        </p:nvSpPr>
        <p:spPr>
          <a:xfrm>
            <a:off x="1524000" y="1600201"/>
            <a:ext cx="7162800" cy="3124200"/>
          </a:xfrm>
        </p:spPr>
        <p:txBody>
          <a:bodyPr>
            <a:normAutofit/>
          </a:bodyPr>
          <a:lstStyle/>
          <a:p>
            <a:pPr>
              <a:spcAft>
                <a:spcPts val="1200"/>
              </a:spcAft>
            </a:pPr>
            <a:r>
              <a:rPr lang="en-US" dirty="0" smtClean="0"/>
              <a:t>1</a:t>
            </a:r>
            <a:r>
              <a:rPr lang="en-US" baseline="30000" dirty="0" smtClean="0"/>
              <a:t>st</a:t>
            </a:r>
            <a:r>
              <a:rPr lang="en-US" dirty="0" smtClean="0"/>
              <a:t> to offer never frozen and fresh beef</a:t>
            </a:r>
          </a:p>
          <a:p>
            <a:pPr>
              <a:spcAft>
                <a:spcPts val="1200"/>
              </a:spcAft>
            </a:pPr>
            <a:r>
              <a:rPr lang="en-US" dirty="0" smtClean="0"/>
              <a:t>1</a:t>
            </a:r>
            <a:r>
              <a:rPr lang="en-US" baseline="30000" dirty="0" smtClean="0"/>
              <a:t>st</a:t>
            </a:r>
            <a:r>
              <a:rPr lang="en-US" dirty="0" smtClean="0"/>
              <a:t> to offer salad bar and baked potato</a:t>
            </a:r>
          </a:p>
          <a:p>
            <a:pPr>
              <a:spcAft>
                <a:spcPts val="1200"/>
              </a:spcAft>
            </a:pPr>
            <a:r>
              <a:rPr lang="en-US" dirty="0" smtClean="0"/>
              <a:t>Creation of modern day pick-up window</a:t>
            </a:r>
          </a:p>
          <a:p>
            <a:pPr>
              <a:buNone/>
            </a:pPr>
            <a:endParaRPr lang="en-US" dirty="0"/>
          </a:p>
        </p:txBody>
      </p:sp>
      <p:pic>
        <p:nvPicPr>
          <p:cNvPr id="16386" name="Picture 2" descr="http://www.wendys.com/images/spacer.png">
            <a:hlinkClick r:id="rId2"/>
          </p:cNvPr>
          <p:cNvPicPr>
            <a:picLocks noChangeAspect="1" noChangeArrowheads="1"/>
          </p:cNvPicPr>
          <p:nvPr/>
        </p:nvPicPr>
        <p:blipFill>
          <a:blip r:embed="rId3"/>
          <a:srcRect/>
          <a:stretch>
            <a:fillRect/>
          </a:stretch>
        </p:blipFill>
        <p:spPr bwMode="auto">
          <a:xfrm>
            <a:off x="63500" y="-120650"/>
            <a:ext cx="9525" cy="9525"/>
          </a:xfrm>
          <a:prstGeom prst="rect">
            <a:avLst/>
          </a:prstGeom>
          <a:noFill/>
        </p:spPr>
      </p:pic>
      <p:pic>
        <p:nvPicPr>
          <p:cNvPr id="16388" name="Picture 4" descr="http://www.wendys.com/images/spacer.png">
            <a:hlinkClick r:id="rId2"/>
          </p:cNvPr>
          <p:cNvPicPr>
            <a:picLocks noChangeAspect="1" noChangeArrowheads="1"/>
          </p:cNvPicPr>
          <p:nvPr/>
        </p:nvPicPr>
        <p:blipFill>
          <a:blip r:embed="rId3"/>
          <a:srcRect/>
          <a:stretch>
            <a:fillRect/>
          </a:stretch>
        </p:blipFill>
        <p:spPr bwMode="auto">
          <a:xfrm>
            <a:off x="63500" y="-120650"/>
            <a:ext cx="9525" cy="9525"/>
          </a:xfrm>
          <a:prstGeom prst="rect">
            <a:avLst/>
          </a:prstGeom>
          <a:noFill/>
        </p:spPr>
      </p:pic>
      <p:pic>
        <p:nvPicPr>
          <p:cNvPr id="16390" name="Picture 6" descr="http://www.wendys.com/images/spacer.png"/>
          <p:cNvPicPr>
            <a:picLocks noChangeAspect="1" noChangeArrowheads="1"/>
          </p:cNvPicPr>
          <p:nvPr/>
        </p:nvPicPr>
        <p:blipFill>
          <a:blip r:embed="rId3"/>
          <a:srcRect/>
          <a:stretch>
            <a:fillRect/>
          </a:stretch>
        </p:blipFill>
        <p:spPr bwMode="auto">
          <a:xfrm>
            <a:off x="63500" y="-120650"/>
            <a:ext cx="9525" cy="9525"/>
          </a:xfrm>
          <a:prstGeom prst="rect">
            <a:avLst/>
          </a:prstGeom>
          <a:noFill/>
        </p:spPr>
      </p:pic>
      <p:pic>
        <p:nvPicPr>
          <p:cNvPr id="16392" name="Picture 8" descr="http://www.wendys.com/images/spacer.png"/>
          <p:cNvPicPr>
            <a:picLocks noChangeAspect="1" noChangeArrowheads="1"/>
          </p:cNvPicPr>
          <p:nvPr/>
        </p:nvPicPr>
        <p:blipFill>
          <a:blip r:embed="rId3"/>
          <a:srcRect/>
          <a:stretch>
            <a:fillRect/>
          </a:stretch>
        </p:blipFill>
        <p:spPr bwMode="auto">
          <a:xfrm>
            <a:off x="63500" y="-120650"/>
            <a:ext cx="9525" cy="9525"/>
          </a:xfrm>
          <a:prstGeom prst="rect">
            <a:avLst/>
          </a:prstGeom>
          <a:noFill/>
        </p:spPr>
      </p:pic>
      <p:pic>
        <p:nvPicPr>
          <p:cNvPr id="16394" name="Picture 10" descr="http://www.wenmanagement.com/wendys_bottom.jpg"/>
          <p:cNvPicPr>
            <a:picLocks noChangeAspect="1" noChangeArrowheads="1"/>
          </p:cNvPicPr>
          <p:nvPr/>
        </p:nvPicPr>
        <p:blipFill>
          <a:blip r:embed="rId4"/>
          <a:srcRect/>
          <a:stretch>
            <a:fillRect/>
          </a:stretch>
        </p:blipFill>
        <p:spPr bwMode="auto">
          <a:xfrm>
            <a:off x="762000" y="4648200"/>
            <a:ext cx="2895600" cy="1943100"/>
          </a:xfrm>
          <a:prstGeom prst="rect">
            <a:avLst/>
          </a:prstGeom>
          <a:noFill/>
        </p:spPr>
      </p:pic>
      <p:pic>
        <p:nvPicPr>
          <p:cNvPr id="16396" name="Picture 12" descr="http://upload.wikimedia.org/wikipedia/en/thumb/b/bf/McDonalds_drive_thru.jpg/180px-McDonalds_drive_thru.jpg">
            <a:hlinkClick r:id="rId5" tooltip="A typical Australian McDonald's drive through with speaker."/>
          </p:cNvPr>
          <p:cNvPicPr>
            <a:picLocks noChangeAspect="1" noChangeArrowheads="1"/>
          </p:cNvPicPr>
          <p:nvPr/>
        </p:nvPicPr>
        <p:blipFill>
          <a:blip r:embed="rId6"/>
          <a:srcRect/>
          <a:stretch>
            <a:fillRect/>
          </a:stretch>
        </p:blipFill>
        <p:spPr bwMode="auto">
          <a:xfrm>
            <a:off x="6477000" y="4876800"/>
            <a:ext cx="2438400" cy="1828800"/>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Return on equity</a:t>
            </a:r>
            <a:endParaRPr lang="en-US" dirty="0"/>
          </a:p>
        </p:txBody>
      </p:sp>
      <p:graphicFrame>
        <p:nvGraphicFramePr>
          <p:cNvPr id="4" name="Content Placeholder 3"/>
          <p:cNvGraphicFramePr>
            <a:graphicFrameLocks noGrp="1"/>
          </p:cNvGraphicFramePr>
          <p:nvPr>
            <p:ph idx="4294967295"/>
          </p:nvPr>
        </p:nvGraphicFramePr>
        <p:xfrm>
          <a:off x="914400" y="1371600"/>
          <a:ext cx="678180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914400" y="4572000"/>
            <a:ext cx="7315200" cy="1938992"/>
          </a:xfrm>
          <a:prstGeom prst="rect">
            <a:avLst/>
          </a:prstGeom>
          <a:noFill/>
        </p:spPr>
        <p:txBody>
          <a:bodyPr wrap="square" rtlCol="0">
            <a:spAutoFit/>
          </a:bodyPr>
          <a:lstStyle/>
          <a:p>
            <a:pPr>
              <a:buFont typeface="Arial" pitchFamily="34" charset="0"/>
              <a:buChar char="•"/>
            </a:pPr>
            <a:r>
              <a:rPr lang="en-US" sz="2400" dirty="0" smtClean="0"/>
              <a:t> Rate of return on stockholders’ investment in the company</a:t>
            </a:r>
          </a:p>
          <a:p>
            <a:endParaRPr lang="en-US" sz="2400" dirty="0" smtClean="0"/>
          </a:p>
          <a:p>
            <a:pPr>
              <a:buFont typeface="Arial" pitchFamily="34" charset="0"/>
              <a:buChar char="•"/>
            </a:pPr>
            <a:r>
              <a:rPr lang="en-US" sz="2400" dirty="0"/>
              <a:t> </a:t>
            </a:r>
            <a:r>
              <a:rPr lang="en-US" sz="2400" dirty="0" smtClean="0"/>
              <a:t>How much profit the company is generating with the stockholders’ money</a:t>
            </a:r>
            <a:endParaRPr lang="en-US" sz="2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Debt-to-Asset Ratio</a:t>
            </a:r>
            <a:endParaRPr lang="en-US" dirty="0"/>
          </a:p>
        </p:txBody>
      </p:sp>
      <p:graphicFrame>
        <p:nvGraphicFramePr>
          <p:cNvPr id="4" name="Content Placeholder 3"/>
          <p:cNvGraphicFramePr>
            <a:graphicFrameLocks noGrp="1"/>
          </p:cNvGraphicFramePr>
          <p:nvPr>
            <p:ph idx="1"/>
          </p:nvPr>
        </p:nvGraphicFramePr>
        <p:xfrm>
          <a:off x="1600200" y="1371601"/>
          <a:ext cx="5486400" cy="3276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066800" y="5029200"/>
            <a:ext cx="6324600" cy="1938992"/>
          </a:xfrm>
          <a:prstGeom prst="rect">
            <a:avLst/>
          </a:prstGeom>
          <a:noFill/>
        </p:spPr>
        <p:txBody>
          <a:bodyPr wrap="square" rtlCol="0">
            <a:spAutoFit/>
          </a:bodyPr>
          <a:lstStyle/>
          <a:p>
            <a:pPr>
              <a:buFont typeface="Arial" pitchFamily="34" charset="0"/>
              <a:buChar char="•"/>
            </a:pPr>
            <a:r>
              <a:rPr lang="en-US" sz="2400" dirty="0" smtClean="0"/>
              <a:t>Measures company’s ability to pay debt </a:t>
            </a:r>
          </a:p>
          <a:p>
            <a:pPr>
              <a:buFont typeface="Arial" pitchFamily="34" charset="0"/>
              <a:buChar char="•"/>
            </a:pPr>
            <a:r>
              <a:rPr lang="en-US" sz="2400" dirty="0" smtClean="0"/>
              <a:t>Measures solvency </a:t>
            </a:r>
          </a:p>
          <a:p>
            <a:pPr>
              <a:buFont typeface="Arial" pitchFamily="34" charset="0"/>
              <a:buChar char="•"/>
            </a:pPr>
            <a:r>
              <a:rPr lang="en-US" sz="2400" dirty="0" smtClean="0"/>
              <a:t>Little volatility within companies; but all are satisfying debt requirements</a:t>
            </a:r>
          </a:p>
          <a:p>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Wendy’s/Arby’s </a:t>
            </a:r>
            <a:br>
              <a:rPr lang="en-US" dirty="0" smtClean="0"/>
            </a:br>
            <a:r>
              <a:rPr lang="en-US" dirty="0" smtClean="0"/>
              <a:t>Merge</a:t>
            </a:r>
            <a:endParaRPr lang="en-US" dirty="0"/>
          </a:p>
        </p:txBody>
      </p:sp>
      <p:sp>
        <p:nvSpPr>
          <p:cNvPr id="3" name="Content Placeholder 2"/>
          <p:cNvSpPr>
            <a:spLocks noGrp="1"/>
          </p:cNvSpPr>
          <p:nvPr>
            <p:ph idx="1"/>
          </p:nvPr>
        </p:nvSpPr>
        <p:spPr/>
        <p:txBody>
          <a:bodyPr/>
          <a:lstStyle/>
          <a:p>
            <a:r>
              <a:rPr lang="en-US" dirty="0" smtClean="0"/>
              <a:t>April 2008 Wendy’s and Arby’s parent companies Merge</a:t>
            </a:r>
          </a:p>
          <a:p>
            <a:r>
              <a:rPr lang="en-US" dirty="0" smtClean="0"/>
              <a:t>Create 3</a:t>
            </a:r>
            <a:r>
              <a:rPr lang="en-US" baseline="30000" dirty="0" smtClean="0"/>
              <a:t>rd</a:t>
            </a:r>
            <a:r>
              <a:rPr lang="en-US" dirty="0" smtClean="0"/>
              <a:t> largest fast-food restaurant chain in the United States with 12.5 B sales, 10,000 units</a:t>
            </a:r>
          </a:p>
          <a:p>
            <a:r>
              <a:rPr lang="en-US" dirty="0" smtClean="0"/>
              <a:t>Today Wendy’s has more than 6,600 restaurants in the US and other markets</a:t>
            </a:r>
            <a:endParaRPr lang="en-US" dirty="0"/>
          </a:p>
        </p:txBody>
      </p:sp>
      <p:pic>
        <p:nvPicPr>
          <p:cNvPr id="4" name="Picture 2" descr="http://upload.wikimedia.org/wikipedia/en/thumb/5/56/Wendy%27s_logo.svg/180px-Wendy%27s_logo.svg.png">
            <a:hlinkClick r:id="rId2" tooltip="Wendy's logo.svg"/>
          </p:cNvPr>
          <p:cNvPicPr>
            <a:picLocks noChangeAspect="1" noChangeArrowheads="1"/>
          </p:cNvPicPr>
          <p:nvPr/>
        </p:nvPicPr>
        <p:blipFill>
          <a:blip r:embed="rId3"/>
          <a:srcRect/>
          <a:stretch>
            <a:fillRect/>
          </a:stretch>
        </p:blipFill>
        <p:spPr bwMode="auto">
          <a:xfrm>
            <a:off x="2590800" y="5181600"/>
            <a:ext cx="1371600" cy="1524000"/>
          </a:xfrm>
          <a:prstGeom prst="rect">
            <a:avLst/>
          </a:prstGeom>
          <a:noFill/>
        </p:spPr>
      </p:pic>
      <p:pic>
        <p:nvPicPr>
          <p:cNvPr id="2050" name="Picture 2" descr="http://upload.wikimedia.org/wikipedia/en/thumb/f/f4/Arby%27s_logo.svg/120px-Arby%27s_logo.svg.png">
            <a:hlinkClick r:id="rId4" tooltip="Arby's logo.svg"/>
          </p:cNvPr>
          <p:cNvPicPr>
            <a:picLocks noChangeAspect="1" noChangeArrowheads="1"/>
          </p:cNvPicPr>
          <p:nvPr/>
        </p:nvPicPr>
        <p:blipFill>
          <a:blip r:embed="rId5"/>
          <a:srcRect/>
          <a:stretch>
            <a:fillRect/>
          </a:stretch>
        </p:blipFill>
        <p:spPr bwMode="auto">
          <a:xfrm>
            <a:off x="4419600" y="5334000"/>
            <a:ext cx="990600" cy="137858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title"/>
          </p:nvPr>
        </p:nvSpPr>
        <p:spPr/>
        <p:txBody>
          <a:bodyPr/>
          <a:lstStyle/>
          <a:p>
            <a:r>
              <a:rPr lang="en-US" smtClean="0"/>
              <a:t>Industry Overview</a:t>
            </a:r>
          </a:p>
        </p:txBody>
      </p:sp>
      <p:sp>
        <p:nvSpPr>
          <p:cNvPr id="5" name="Content Placeholder 4"/>
          <p:cNvSpPr>
            <a:spLocks noGrp="1"/>
          </p:cNvSpPr>
          <p:nvPr>
            <p:ph idx="1"/>
          </p:nvPr>
        </p:nvSpPr>
        <p:spPr/>
        <p:txBody>
          <a:bodyPr rtlCol="0">
            <a:normAutofit fontScale="92500"/>
          </a:bodyPr>
          <a:lstStyle/>
          <a:p>
            <a:pPr fontAlgn="auto">
              <a:spcAft>
                <a:spcPts val="0"/>
              </a:spcAft>
              <a:buFont typeface="Arial" pitchFamily="34" charset="0"/>
              <a:buChar char="•"/>
              <a:defRPr/>
            </a:pPr>
            <a:r>
              <a:rPr lang="en-US" dirty="0" smtClean="0"/>
              <a:t>8 million restaurants in the world and some 300,000 restaurant companies</a:t>
            </a:r>
          </a:p>
          <a:p>
            <a:pPr fontAlgn="auto">
              <a:lnSpc>
                <a:spcPct val="150000"/>
              </a:lnSpc>
              <a:spcAft>
                <a:spcPts val="0"/>
              </a:spcAft>
              <a:buFont typeface="Arial" pitchFamily="34" charset="0"/>
              <a:buChar char="•"/>
              <a:defRPr/>
            </a:pPr>
            <a:r>
              <a:rPr lang="en-US" dirty="0" smtClean="0"/>
              <a:t>Divided into full service and fast food</a:t>
            </a:r>
          </a:p>
          <a:p>
            <a:pPr fontAlgn="auto">
              <a:lnSpc>
                <a:spcPct val="150000"/>
              </a:lnSpc>
              <a:spcAft>
                <a:spcPts val="0"/>
              </a:spcAft>
              <a:buFont typeface="Arial" pitchFamily="34" charset="0"/>
              <a:buChar char="•"/>
              <a:defRPr/>
            </a:pPr>
            <a:r>
              <a:rPr lang="en-US" dirty="0" smtClean="0"/>
              <a:t>The fast food industry is exceedingly fragmented </a:t>
            </a:r>
          </a:p>
          <a:p>
            <a:pPr fontAlgn="auto">
              <a:lnSpc>
                <a:spcPct val="150000"/>
              </a:lnSpc>
              <a:spcAft>
                <a:spcPts val="0"/>
              </a:spcAft>
              <a:buFont typeface="Arial" pitchFamily="34" charset="0"/>
              <a:buChar char="•"/>
              <a:defRPr/>
            </a:pPr>
            <a:r>
              <a:rPr lang="en-US" dirty="0" smtClean="0"/>
              <a:t>The top 50 companies hold about 25 percent of industry sales.</a:t>
            </a:r>
          </a:p>
          <a:p>
            <a:pPr fontAlgn="auto">
              <a:spcAft>
                <a:spcPts val="0"/>
              </a:spcAft>
              <a:buFont typeface="Arial" pitchFamily="34" charset="0"/>
              <a:buNone/>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p:txBody>
          <a:bodyPr/>
          <a:lstStyle/>
          <a:p>
            <a:r>
              <a:rPr lang="en-US" smtClean="0"/>
              <a:t>Industry Overview</a:t>
            </a:r>
          </a:p>
        </p:txBody>
      </p:sp>
      <p:sp>
        <p:nvSpPr>
          <p:cNvPr id="3075" name="Content Placeholder 4"/>
          <p:cNvSpPr>
            <a:spLocks noGrp="1"/>
          </p:cNvSpPr>
          <p:nvPr>
            <p:ph idx="1"/>
          </p:nvPr>
        </p:nvSpPr>
        <p:spPr/>
        <p:txBody>
          <a:bodyPr/>
          <a:lstStyle/>
          <a:p>
            <a:r>
              <a:rPr lang="en-US" smtClean="0"/>
              <a:t>Wendy’s is a QSR</a:t>
            </a:r>
          </a:p>
          <a:p>
            <a:endParaRPr lang="en-US" smtClean="0"/>
          </a:p>
          <a:p>
            <a:r>
              <a:rPr lang="en-US" smtClean="0"/>
              <a:t>Competitors that we compared to Wendy’s are McDonalds, Jack-in-the-Box, and Sonic</a:t>
            </a:r>
          </a:p>
          <a:p>
            <a:endParaRPr lang="en-US" smtClean="0"/>
          </a:p>
          <a:p>
            <a:r>
              <a:rPr lang="en-US" smtClean="0"/>
              <a:t>Taken as a whole, restaurant sales have been increasing just over 5% annually.</a:t>
            </a:r>
          </a:p>
          <a:p>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Annual Sales</a:t>
            </a:r>
          </a:p>
        </p:txBody>
      </p:sp>
      <p:sp>
        <p:nvSpPr>
          <p:cNvPr id="4099" name="Content Placeholder 2"/>
          <p:cNvSpPr>
            <a:spLocks noGrp="1"/>
          </p:cNvSpPr>
          <p:nvPr>
            <p:ph idx="1"/>
          </p:nvPr>
        </p:nvSpPr>
        <p:spPr/>
        <p:txBody>
          <a:bodyPr/>
          <a:lstStyle/>
          <a:p>
            <a:r>
              <a:rPr lang="en-US" smtClean="0"/>
              <a:t>The full-service restaurant segment of the food</a:t>
            </a:r>
            <a:r>
              <a:rPr lang="en-US" b="1" smtClean="0"/>
              <a:t> </a:t>
            </a:r>
            <a:r>
              <a:rPr lang="en-US" smtClean="0"/>
              <a:t>industry is anticipated to generate $173 billion in sales</a:t>
            </a:r>
          </a:p>
          <a:p>
            <a:endParaRPr lang="en-US" smtClean="0"/>
          </a:p>
          <a:p>
            <a:r>
              <a:rPr lang="en-US" smtClean="0"/>
              <a:t>Fast food and quick service restaurant industry includes about 200,000 restaurants with combined annual revenue of $120 billion.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Diversifying Workforce</a:t>
            </a:r>
          </a:p>
        </p:txBody>
      </p:sp>
      <p:sp>
        <p:nvSpPr>
          <p:cNvPr id="5123" name="Content Placeholder 2"/>
          <p:cNvSpPr>
            <a:spLocks noGrp="1"/>
          </p:cNvSpPr>
          <p:nvPr>
            <p:ph idx="1"/>
          </p:nvPr>
        </p:nvSpPr>
        <p:spPr/>
        <p:txBody>
          <a:bodyPr/>
          <a:lstStyle/>
          <a:p>
            <a:r>
              <a:rPr lang="en-US" smtClean="0"/>
              <a:t>Made up of 12.2 million employees and is highly labor intensive. </a:t>
            </a:r>
          </a:p>
          <a:p>
            <a:endParaRPr lang="en-US" smtClean="0"/>
          </a:p>
          <a:p>
            <a:r>
              <a:rPr lang="en-US" smtClean="0"/>
              <a:t>Restaurant industry workers make up 9 percent of the nation’s workforce.</a:t>
            </a:r>
          </a:p>
          <a:p>
            <a:endParaRPr lang="en-US" smtClean="0"/>
          </a:p>
          <a:p>
            <a:r>
              <a:rPr lang="en-US" smtClean="0"/>
              <a:t>By 2015, the restaurant industry is predicted to add another 1.8 million positions.</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176</TotalTime>
  <Words>1511</Words>
  <Application>Microsoft Office PowerPoint</Application>
  <PresentationFormat>On-screen Show (4:3)</PresentationFormat>
  <Paragraphs>291</Paragraphs>
  <Slides>41</Slides>
  <Notes>2</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Trek</vt:lpstr>
      <vt:lpstr>Industry Analysis</vt:lpstr>
      <vt:lpstr>Wendy’s Organization</vt:lpstr>
      <vt:lpstr>First Wendy’s</vt:lpstr>
      <vt:lpstr>Dave’s Innovation</vt:lpstr>
      <vt:lpstr>Wendy’s/Arby’s  Merge</vt:lpstr>
      <vt:lpstr>Industry Overview</vt:lpstr>
      <vt:lpstr>Industry Overview</vt:lpstr>
      <vt:lpstr>Annual Sales</vt:lpstr>
      <vt:lpstr>Diversifying Workforce</vt:lpstr>
      <vt:lpstr>Diversifying Workforce</vt:lpstr>
      <vt:lpstr>Porter’s Five Forces Model</vt:lpstr>
      <vt:lpstr>Rivalry among Existing Firms</vt:lpstr>
      <vt:lpstr>Rivals Continued</vt:lpstr>
      <vt:lpstr>Threat of New Entrants</vt:lpstr>
      <vt:lpstr>Threats of New Entrants </vt:lpstr>
      <vt:lpstr>Threats of New Entrants</vt:lpstr>
      <vt:lpstr>Threat of New Entrants</vt:lpstr>
      <vt:lpstr>Threats of New Entrants</vt:lpstr>
      <vt:lpstr>Threats of New Entrants</vt:lpstr>
      <vt:lpstr>Threat of Substitutes and the Quick Service Restaurant Industry</vt:lpstr>
      <vt:lpstr>Threat of Substitutes based on Environmental factors</vt:lpstr>
      <vt:lpstr>Substitutes based on Environmental Factors continued…</vt:lpstr>
      <vt:lpstr>Bargaining Power of Suppliers</vt:lpstr>
      <vt:lpstr>Bargaining Power of Suppliers</vt:lpstr>
      <vt:lpstr>Bargaining Power of Suppliers</vt:lpstr>
      <vt:lpstr>Bargaining power of Customers</vt:lpstr>
      <vt:lpstr>Economic factors in the environment</vt:lpstr>
      <vt:lpstr>Economic factors in the environment</vt:lpstr>
      <vt:lpstr>Competitive factors in the environment</vt:lpstr>
      <vt:lpstr>Competitive factors in the environment</vt:lpstr>
      <vt:lpstr>Technological</vt:lpstr>
      <vt:lpstr>LEAN Act </vt:lpstr>
      <vt:lpstr>Geographical Features </vt:lpstr>
      <vt:lpstr>Geographical Features continued…</vt:lpstr>
      <vt:lpstr>Social Factors influencing the Industry</vt:lpstr>
      <vt:lpstr>Current Ratio</vt:lpstr>
      <vt:lpstr>Gross profit margin</vt:lpstr>
      <vt:lpstr>Net Profit margin</vt:lpstr>
      <vt:lpstr>Return on assets</vt:lpstr>
      <vt:lpstr>Return on equity</vt:lpstr>
      <vt:lpstr>Debt-to-Asset Ratio</vt:lpstr>
    </vt:vector>
  </TitlesOfParts>
  <Company>Texas Tech University Libraries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Threat of New Entrants</dc:title>
  <dc:creator>itsd2</dc:creator>
  <cp:lastModifiedBy>userdata</cp:lastModifiedBy>
  <cp:revision>23</cp:revision>
  <dcterms:created xsi:type="dcterms:W3CDTF">2009-02-25T05:30:42Z</dcterms:created>
  <dcterms:modified xsi:type="dcterms:W3CDTF">2009-02-26T03:44:47Z</dcterms:modified>
</cp:coreProperties>
</file>