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74" r:id="rId3"/>
    <p:sldId id="275" r:id="rId4"/>
    <p:sldId id="276" r:id="rId5"/>
    <p:sldId id="277" r:id="rId6"/>
    <p:sldId id="278" r:id="rId7"/>
    <p:sldId id="279" r:id="rId8"/>
    <p:sldId id="280"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257" r:id="rId24"/>
    <p:sldId id="258" r:id="rId25"/>
    <p:sldId id="259" r:id="rId26"/>
    <p:sldId id="260" r:id="rId27"/>
    <p:sldId id="261" r:id="rId28"/>
    <p:sldId id="262" r:id="rId29"/>
    <p:sldId id="263" r:id="rId30"/>
    <p:sldId id="264" r:id="rId31"/>
    <p:sldId id="265" r:id="rId32"/>
    <p:sldId id="266" r:id="rId33"/>
    <p:sldId id="267" r:id="rId34"/>
    <p:sldId id="268" r:id="rId35"/>
    <p:sldId id="305" r:id="rId36"/>
    <p:sldId id="306" r:id="rId37"/>
    <p:sldId id="307" r:id="rId38"/>
    <p:sldId id="308" r:id="rId39"/>
    <p:sldId id="309" r:id="rId40"/>
    <p:sldId id="310" r:id="rId41"/>
    <p:sldId id="311" r:id="rId42"/>
    <p:sldId id="312" r:id="rId43"/>
    <p:sldId id="313" r:id="rId44"/>
    <p:sldId id="314" r:id="rId45"/>
    <p:sldId id="300" r:id="rId46"/>
    <p:sldId id="301" r:id="rId47"/>
    <p:sldId id="302" r:id="rId48"/>
    <p:sldId id="303" r:id="rId49"/>
    <p:sldId id="304" r:id="rId50"/>
    <p:sldId id="281" r:id="rId51"/>
    <p:sldId id="282" r:id="rId52"/>
    <p:sldId id="283" r:id="rId53"/>
    <p:sldId id="284" r:id="rId54"/>
    <p:sldId id="285" r:id="rId55"/>
    <p:sldId id="31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833" autoAdjust="0"/>
  </p:normalViewPr>
  <p:slideViewPr>
    <p:cSldViewPr>
      <p:cViewPr>
        <p:scale>
          <a:sx n="70" d="100"/>
          <a:sy n="70" d="100"/>
        </p:scale>
        <p:origin x="-11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07D1E2-BBF7-4085-A945-F69976F4613C}" type="datetimeFigureOut">
              <a:rPr lang="en-US" smtClean="0"/>
              <a:pPr/>
              <a:t>2/23/2009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77FE9-5B6D-4B27-8132-533ED35923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A0A60-720B-4AA5-9ECD-CAFD3F5E6A4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A0A60-720B-4AA5-9ECD-CAFD3F5E6A4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A0A60-720B-4AA5-9ECD-CAFD3F5E6A4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A0A60-720B-4AA5-9ECD-CAFD3F5E6A4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Of that 49%, McDonald’s holds 19% of 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Of that 49%, McDonald’s holds 19% of 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t>The fast food industry has the advantage of being able to provide an experience with the meal.  Frozen dinner companies can only provide a cardboard box.</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Example – Angela’s on 26</a:t>
            </a:r>
            <a:r>
              <a:rPr lang="en-US" baseline="30000"/>
              <a:t>th</a:t>
            </a:r>
            <a:r>
              <a:rPr lang="en-US"/>
              <a:t> &amp; Boston.  Small town feel, low prices, nutritious and healthy, but maintains a home-cooked taste.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A30A4F-7683-41A6-862A-BE25DFA6F3B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A30A4F-7683-41A6-862A-BE25DFA6F3B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A30A4F-7683-41A6-862A-BE25DFA6F3BB}"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295B94-61AF-457F-AEEA-D48712BA98C5}"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A30A4F-7683-41A6-862A-BE25DFA6F3BB}"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C77FE9-5B6D-4B27-8132-533ED3592317}" type="slidenum">
              <a:rPr lang="en-US" smtClean="0"/>
              <a:pPr/>
              <a:t>55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A30A4F-7683-41A6-862A-BE25DFA6F3B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A30A4F-7683-41A6-862A-BE25DFA6F3B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A30A4F-7683-41A6-862A-BE25DFA6F3B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t>Using simple math, this shows that a $10,000 drop in the value of a home equates to $600 drop in consumer spending.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31F2F4-7270-445E-8B0D-31004661658A}"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1F2F4-7270-445E-8B0D-31004661658A}"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1F2F4-7270-445E-8B0D-31004661658A}"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1F2F4-7270-445E-8B0D-31004661658A}"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31F2F4-7270-445E-8B0D-31004661658A}"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31F2F4-7270-445E-8B0D-31004661658A}" type="datetimeFigureOut">
              <a:rPr lang="en-US" smtClean="0"/>
              <a:pPr/>
              <a:t>2/23/2009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31F2F4-7270-445E-8B0D-31004661658A}" type="datetimeFigureOut">
              <a:rPr lang="en-US" smtClean="0"/>
              <a:pPr/>
              <a:t>2/23/2009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31F2F4-7270-445E-8B0D-31004661658A}" type="datetimeFigureOut">
              <a:rPr lang="en-US" smtClean="0"/>
              <a:pPr/>
              <a:t>2/23/2009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1F2F4-7270-445E-8B0D-31004661658A}" type="datetimeFigureOut">
              <a:rPr lang="en-US" smtClean="0"/>
              <a:pPr/>
              <a:t>2/23/2009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31F2F4-7270-445E-8B0D-31004661658A}" type="datetimeFigureOut">
              <a:rPr lang="en-US" smtClean="0"/>
              <a:pPr/>
              <a:t>2/23/2009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31F2F4-7270-445E-8B0D-31004661658A}" type="datetimeFigureOut">
              <a:rPr lang="en-US" smtClean="0"/>
              <a:pPr/>
              <a:t>2/23/2009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EE30-4288-41B4-85B3-29AA10175E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1F2F4-7270-445E-8B0D-31004661658A}" type="datetimeFigureOut">
              <a:rPr lang="en-US" smtClean="0"/>
              <a:pPr/>
              <a:t>2/23/2009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7EE30-4288-41B4-85B3-29AA10175E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mcdonalds.com/usa.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www.bk.com/"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cdonalds.gif"/>
          <p:cNvPicPr>
            <a:picLocks noChangeAspect="1"/>
          </p:cNvPicPr>
          <p:nvPr/>
        </p:nvPicPr>
        <p:blipFill>
          <a:blip r:embed="rId3"/>
          <a:stretch>
            <a:fillRect/>
          </a:stretch>
        </p:blipFill>
        <p:spPr>
          <a:xfrm>
            <a:off x="0" y="0"/>
            <a:ext cx="9144000" cy="5643059"/>
          </a:xfrm>
          <a:prstGeom prst="rect">
            <a:avLst/>
          </a:prstGeom>
        </p:spPr>
      </p:pic>
      <p:sp>
        <p:nvSpPr>
          <p:cNvPr id="5" name="Title 4"/>
          <p:cNvSpPr>
            <a:spLocks noGrp="1"/>
          </p:cNvSpPr>
          <p:nvPr>
            <p:ph type="title"/>
          </p:nvPr>
        </p:nvSpPr>
        <p:spPr>
          <a:xfrm>
            <a:off x="533400" y="5562600"/>
            <a:ext cx="8229600" cy="1143000"/>
          </a:xfrm>
        </p:spPr>
        <p:txBody>
          <a:bodyPr>
            <a:normAutofit/>
          </a:bodyPr>
          <a:lstStyle/>
          <a:p>
            <a:r>
              <a:rPr lang="en-US" b="1" dirty="0" smtClean="0">
                <a:solidFill>
                  <a:srgbClr val="FF0000"/>
                </a:solidFill>
              </a:rPr>
              <a:t>Industry Analysis</a:t>
            </a:r>
            <a:br>
              <a:rPr lang="en-US" b="1" dirty="0" smtClean="0">
                <a:solidFill>
                  <a:srgbClr val="FF0000"/>
                </a:solidFill>
              </a:rPr>
            </a:br>
            <a:r>
              <a:rPr lang="en-US" sz="1600" b="1" dirty="0" smtClean="0">
                <a:solidFill>
                  <a:srgbClr val="FF0000"/>
                </a:solidFill>
              </a:rPr>
              <a:t>Chris Athens, Ben Baker, Josh Carver, Chris </a:t>
            </a:r>
            <a:r>
              <a:rPr lang="en-US" sz="1600" b="1" dirty="0" err="1" smtClean="0">
                <a:solidFill>
                  <a:srgbClr val="FF0000"/>
                </a:solidFill>
              </a:rPr>
              <a:t>Bolinger</a:t>
            </a:r>
            <a:r>
              <a:rPr lang="en-US" sz="1600" b="1" dirty="0" smtClean="0">
                <a:solidFill>
                  <a:srgbClr val="FF0000"/>
                </a:solidFill>
              </a:rPr>
              <a:t>, Jordan Guenther, Justin Turner, Jeff Ward</a:t>
            </a:r>
            <a:endParaRPr lang="en-US" sz="16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normAutofit/>
          </a:bodyPr>
          <a:lstStyle/>
          <a:p>
            <a:pPr algn="l"/>
            <a:r>
              <a:rPr lang="en-US" sz="4000" b="1" dirty="0" smtClean="0">
                <a:solidFill>
                  <a:srgbClr val="FF0000"/>
                </a:solidFill>
              </a:rPr>
              <a:t>Economy Hurts the Industry</a:t>
            </a:r>
          </a:p>
        </p:txBody>
      </p:sp>
      <p:pic>
        <p:nvPicPr>
          <p:cNvPr id="32772" name="Picture 4"/>
          <p:cNvPicPr>
            <a:picLocks noChangeAspect="1" noChangeArrowheads="1"/>
          </p:cNvPicPr>
          <p:nvPr/>
        </p:nvPicPr>
        <p:blipFill>
          <a:blip r:embed="rId3"/>
          <a:srcRect/>
          <a:stretch>
            <a:fillRect/>
          </a:stretch>
        </p:blipFill>
        <p:spPr bwMode="auto">
          <a:xfrm>
            <a:off x="533400" y="1447800"/>
            <a:ext cx="8077200" cy="52022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normAutofit/>
          </a:bodyPr>
          <a:lstStyle/>
          <a:p>
            <a:pPr algn="l"/>
            <a:r>
              <a:rPr lang="en-US" sz="4000" b="1" dirty="0" smtClean="0">
                <a:solidFill>
                  <a:srgbClr val="FF0000"/>
                </a:solidFill>
              </a:rPr>
              <a:t>Economy Hurts the Industry</a:t>
            </a:r>
          </a:p>
        </p:txBody>
      </p:sp>
      <p:pic>
        <p:nvPicPr>
          <p:cNvPr id="35844" name="Picture 4"/>
          <p:cNvPicPr>
            <a:picLocks noChangeAspect="1" noChangeArrowheads="1"/>
          </p:cNvPicPr>
          <p:nvPr/>
        </p:nvPicPr>
        <p:blipFill>
          <a:blip r:embed="rId3"/>
          <a:srcRect/>
          <a:stretch>
            <a:fillRect/>
          </a:stretch>
        </p:blipFill>
        <p:spPr bwMode="auto">
          <a:xfrm>
            <a:off x="304800" y="1279525"/>
            <a:ext cx="8382000" cy="53498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normAutofit/>
          </a:bodyPr>
          <a:lstStyle/>
          <a:p>
            <a:pPr algn="l"/>
            <a:r>
              <a:rPr lang="en-US" sz="4000" b="1" dirty="0" smtClean="0">
                <a:solidFill>
                  <a:srgbClr val="FF0000"/>
                </a:solidFill>
              </a:rPr>
              <a:t>Economy Hurts the Industry</a:t>
            </a:r>
          </a:p>
        </p:txBody>
      </p:sp>
      <p:pic>
        <p:nvPicPr>
          <p:cNvPr id="36868" name="Picture 4"/>
          <p:cNvPicPr>
            <a:picLocks noChangeAspect="1" noChangeArrowheads="1"/>
          </p:cNvPicPr>
          <p:nvPr/>
        </p:nvPicPr>
        <p:blipFill>
          <a:blip r:embed="rId3"/>
          <a:srcRect/>
          <a:stretch>
            <a:fillRect/>
          </a:stretch>
        </p:blipFill>
        <p:spPr bwMode="auto">
          <a:xfrm>
            <a:off x="457200" y="1143000"/>
            <a:ext cx="7924800" cy="54229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normAutofit/>
          </a:bodyPr>
          <a:lstStyle/>
          <a:p>
            <a:pPr algn="l"/>
            <a:r>
              <a:rPr lang="en-US" sz="4000" b="1" dirty="0" smtClean="0">
                <a:solidFill>
                  <a:srgbClr val="FF0000"/>
                </a:solidFill>
              </a:rPr>
              <a:t>Economy Hurts the Industry</a:t>
            </a:r>
          </a:p>
        </p:txBody>
      </p:sp>
      <p:sp>
        <p:nvSpPr>
          <p:cNvPr id="37892" name="Text Box 4"/>
          <p:cNvSpPr txBox="1">
            <a:spLocks noChangeArrowheads="1"/>
          </p:cNvSpPr>
          <p:nvPr/>
        </p:nvSpPr>
        <p:spPr bwMode="auto">
          <a:xfrm>
            <a:off x="685800" y="2209800"/>
            <a:ext cx="8001000" cy="2289175"/>
          </a:xfrm>
          <a:prstGeom prst="rect">
            <a:avLst/>
          </a:prstGeom>
          <a:noFill/>
          <a:ln w="9525">
            <a:noFill/>
            <a:miter lim="800000"/>
            <a:headEnd/>
            <a:tailEnd/>
          </a:ln>
          <a:effectLst/>
        </p:spPr>
        <p:txBody>
          <a:bodyPr>
            <a:spAutoFit/>
          </a:bodyPr>
          <a:lstStyle/>
          <a:p>
            <a:pPr>
              <a:spcBef>
                <a:spcPct val="50000"/>
              </a:spcBef>
              <a:buFontTx/>
              <a:buChar char="•"/>
            </a:pPr>
            <a:r>
              <a:rPr lang="en-US" sz="3600"/>
              <a:t>Finished consumer prices rose 8.3%</a:t>
            </a:r>
          </a:p>
          <a:p>
            <a:pPr>
              <a:spcBef>
                <a:spcPct val="50000"/>
              </a:spcBef>
              <a:buFontTx/>
              <a:buChar char="•"/>
            </a:pPr>
            <a:r>
              <a:rPr lang="en-US" sz="3600"/>
              <a:t>Menu prices rise 6%</a:t>
            </a:r>
          </a:p>
          <a:p>
            <a:pPr>
              <a:spcBef>
                <a:spcPct val="50000"/>
              </a:spcBef>
              <a:buFontTx/>
              <a:buChar char="•"/>
            </a:pPr>
            <a:r>
              <a:rPr lang="en-US" sz="3600"/>
              <a:t>2.3% absorbed by the industry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normAutofit/>
          </a:bodyPr>
          <a:lstStyle/>
          <a:p>
            <a:pPr algn="l"/>
            <a:r>
              <a:rPr lang="en-US" sz="4000" b="1" dirty="0" smtClean="0">
                <a:solidFill>
                  <a:srgbClr val="FF0000"/>
                </a:solidFill>
              </a:rPr>
              <a:t>Market Size</a:t>
            </a:r>
          </a:p>
        </p:txBody>
      </p:sp>
      <p:sp>
        <p:nvSpPr>
          <p:cNvPr id="38915" name="Text Box 3"/>
          <p:cNvSpPr txBox="1">
            <a:spLocks noChangeArrowheads="1"/>
          </p:cNvSpPr>
          <p:nvPr/>
        </p:nvSpPr>
        <p:spPr bwMode="auto">
          <a:xfrm>
            <a:off x="685800" y="1447800"/>
            <a:ext cx="8001000" cy="1160463"/>
          </a:xfrm>
          <a:prstGeom prst="rect">
            <a:avLst/>
          </a:prstGeom>
          <a:noFill/>
          <a:ln w="9525">
            <a:noFill/>
            <a:miter lim="800000"/>
            <a:headEnd/>
            <a:tailEnd/>
          </a:ln>
          <a:effectLst/>
        </p:spPr>
        <p:txBody>
          <a:bodyPr>
            <a:spAutoFit/>
          </a:bodyPr>
          <a:lstStyle/>
          <a:p>
            <a:pPr>
              <a:spcBef>
                <a:spcPct val="50000"/>
              </a:spcBef>
              <a:buFontTx/>
              <a:buChar char="•"/>
            </a:pPr>
            <a:r>
              <a:rPr lang="en-US" sz="2800"/>
              <a:t>2008 - Industry sales totaled $548 billion</a:t>
            </a:r>
          </a:p>
          <a:p>
            <a:pPr>
              <a:spcBef>
                <a:spcPct val="50000"/>
              </a:spcBef>
              <a:buFontTx/>
              <a:buChar char="•"/>
            </a:pPr>
            <a:r>
              <a:rPr lang="en-US" sz="2800"/>
              <a:t>2.49% increase from 2007</a:t>
            </a:r>
          </a:p>
        </p:txBody>
      </p:sp>
      <p:pic>
        <p:nvPicPr>
          <p:cNvPr id="38916" name="Picture 4"/>
          <p:cNvPicPr>
            <a:picLocks noChangeAspect="1" noChangeArrowheads="1"/>
          </p:cNvPicPr>
          <p:nvPr/>
        </p:nvPicPr>
        <p:blipFill>
          <a:blip r:embed="rId3"/>
          <a:srcRect/>
          <a:stretch>
            <a:fillRect/>
          </a:stretch>
        </p:blipFill>
        <p:spPr bwMode="auto">
          <a:xfrm>
            <a:off x="1219200" y="2590800"/>
            <a:ext cx="5943600" cy="406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normAutofit/>
          </a:bodyPr>
          <a:lstStyle/>
          <a:p>
            <a:pPr algn="l"/>
            <a:r>
              <a:rPr lang="en-US" sz="4000" b="1" dirty="0" smtClean="0">
                <a:solidFill>
                  <a:srgbClr val="FF0000"/>
                </a:solidFill>
              </a:rPr>
              <a:t>Market Size</a:t>
            </a:r>
          </a:p>
        </p:txBody>
      </p:sp>
      <p:pic>
        <p:nvPicPr>
          <p:cNvPr id="40964" name="Picture 4" descr="Fast_Food_Industry_Markets"/>
          <p:cNvPicPr>
            <a:picLocks noChangeAspect="1" noChangeArrowheads="1"/>
          </p:cNvPicPr>
          <p:nvPr/>
        </p:nvPicPr>
        <p:blipFill>
          <a:blip r:embed="rId3"/>
          <a:srcRect/>
          <a:stretch>
            <a:fillRect/>
          </a:stretch>
        </p:blipFill>
        <p:spPr bwMode="auto">
          <a:xfrm>
            <a:off x="2133600" y="1295400"/>
            <a:ext cx="5006975" cy="535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normAutofit/>
          </a:bodyPr>
          <a:lstStyle/>
          <a:p>
            <a:pPr algn="l"/>
            <a:r>
              <a:rPr lang="en-US" sz="4000" b="1" dirty="0" smtClean="0">
                <a:solidFill>
                  <a:srgbClr val="FF0000"/>
                </a:solidFill>
              </a:rPr>
              <a:t>Porter’s 5 Forces</a:t>
            </a:r>
          </a:p>
        </p:txBody>
      </p:sp>
      <p:sp>
        <p:nvSpPr>
          <p:cNvPr id="43012" name="Text Box 4"/>
          <p:cNvSpPr txBox="1">
            <a:spLocks noChangeArrowheads="1"/>
          </p:cNvSpPr>
          <p:nvPr/>
        </p:nvSpPr>
        <p:spPr bwMode="auto">
          <a:xfrm>
            <a:off x="685800" y="1828800"/>
            <a:ext cx="7924800" cy="3506788"/>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n-US" sz="3200"/>
              <a:t>Threat of substitute products</a:t>
            </a:r>
          </a:p>
          <a:p>
            <a:pPr marL="342900" indent="-342900">
              <a:spcBef>
                <a:spcPct val="50000"/>
              </a:spcBef>
              <a:buFontTx/>
              <a:buAutoNum type="arabicPeriod"/>
            </a:pPr>
            <a:r>
              <a:rPr lang="en-US" sz="3200"/>
              <a:t>Threat of entry of new competitors</a:t>
            </a:r>
          </a:p>
          <a:p>
            <a:pPr marL="342900" indent="-342900">
              <a:spcBef>
                <a:spcPct val="50000"/>
              </a:spcBef>
              <a:buFontTx/>
              <a:buAutoNum type="arabicPeriod"/>
            </a:pPr>
            <a:r>
              <a:rPr lang="en-US" sz="3200"/>
              <a:t>Competitive rivalry</a:t>
            </a:r>
          </a:p>
          <a:p>
            <a:pPr marL="342900" indent="-342900">
              <a:spcBef>
                <a:spcPct val="50000"/>
              </a:spcBef>
              <a:buFontTx/>
              <a:buAutoNum type="arabicPeriod"/>
            </a:pPr>
            <a:r>
              <a:rPr lang="en-US" sz="3200"/>
              <a:t>Customer bargaining power</a:t>
            </a:r>
          </a:p>
          <a:p>
            <a:pPr marL="342900" indent="-342900">
              <a:spcBef>
                <a:spcPct val="50000"/>
              </a:spcBef>
              <a:buFontTx/>
              <a:buAutoNum type="arabicPeriod"/>
            </a:pPr>
            <a:r>
              <a:rPr lang="en-US" sz="3200"/>
              <a:t>Supplier bargaining power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noAutofit/>
          </a:bodyPr>
          <a:lstStyle/>
          <a:p>
            <a:pPr algn="l"/>
            <a:r>
              <a:rPr lang="en-US" sz="4000" b="1" dirty="0" smtClean="0">
                <a:solidFill>
                  <a:srgbClr val="FF0000"/>
                </a:solidFill>
              </a:rPr>
              <a:t>Porter’s 5 Forces</a:t>
            </a:r>
            <a:br>
              <a:rPr lang="en-US" sz="4000" b="1" dirty="0" smtClean="0">
                <a:solidFill>
                  <a:srgbClr val="FF0000"/>
                </a:solidFill>
              </a:rPr>
            </a:br>
            <a:r>
              <a:rPr lang="en-US" sz="4000" b="1" dirty="0" smtClean="0">
                <a:solidFill>
                  <a:srgbClr val="FF0000"/>
                </a:solidFill>
              </a:rPr>
              <a:t>     - 1. Threat of substitute products</a:t>
            </a:r>
          </a:p>
        </p:txBody>
      </p:sp>
      <p:sp>
        <p:nvSpPr>
          <p:cNvPr id="45059" name="Text Box 3"/>
          <p:cNvSpPr txBox="1">
            <a:spLocks noChangeArrowheads="1"/>
          </p:cNvSpPr>
          <p:nvPr/>
        </p:nvSpPr>
        <p:spPr bwMode="auto">
          <a:xfrm>
            <a:off x="685800" y="1828800"/>
            <a:ext cx="7924800" cy="3016250"/>
          </a:xfrm>
          <a:prstGeom prst="rect">
            <a:avLst/>
          </a:prstGeom>
          <a:noFill/>
          <a:ln w="9525">
            <a:noFill/>
            <a:miter lim="800000"/>
            <a:headEnd/>
            <a:tailEnd/>
          </a:ln>
          <a:effectLst/>
        </p:spPr>
        <p:txBody>
          <a:bodyPr>
            <a:spAutoFit/>
          </a:bodyPr>
          <a:lstStyle/>
          <a:p>
            <a:pPr marL="342900" indent="-342900">
              <a:spcBef>
                <a:spcPct val="50000"/>
              </a:spcBef>
            </a:pPr>
            <a:r>
              <a:rPr lang="en-US" sz="3200" dirty="0"/>
              <a:t>Frozen take-home meals have become a major threat to the fast food industry.  Companies are able to produce high-quality tasty frozen dinners that satisfy most consumer tastes (healthy, ethnic, or dietary.)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457200" y="457200"/>
            <a:ext cx="8229600" cy="1143000"/>
          </a:xfrm>
        </p:spPr>
        <p:txBody>
          <a:bodyPr>
            <a:noAutofit/>
          </a:bodyPr>
          <a:lstStyle/>
          <a:p>
            <a:pPr marL="762000" indent="-762000" algn="l"/>
            <a:r>
              <a:rPr lang="en-US" sz="3200" b="1" dirty="0" smtClean="0">
                <a:solidFill>
                  <a:srgbClr val="FF0000"/>
                </a:solidFill>
              </a:rPr>
              <a:t>Porter’s 5 Forces</a:t>
            </a:r>
            <a:br>
              <a:rPr lang="en-US" sz="3200" b="1" dirty="0" smtClean="0">
                <a:solidFill>
                  <a:srgbClr val="FF0000"/>
                </a:solidFill>
              </a:rPr>
            </a:br>
            <a:r>
              <a:rPr lang="en-US" sz="3200" b="1" dirty="0" smtClean="0">
                <a:solidFill>
                  <a:srgbClr val="FF0000"/>
                </a:solidFill>
              </a:rPr>
              <a:t>     - 2. Threat of entry of new competitors</a:t>
            </a:r>
            <a:r>
              <a:rPr lang="en-US" sz="3200" dirty="0" smtClean="0"/>
              <a:t/>
            </a:r>
            <a:br>
              <a:rPr lang="en-US" sz="3200" dirty="0" smtClean="0"/>
            </a:br>
            <a:endParaRPr lang="en-US" sz="3200" dirty="0" smtClean="0"/>
          </a:p>
        </p:txBody>
      </p:sp>
      <p:sp>
        <p:nvSpPr>
          <p:cNvPr id="47107" name="Text Box 3"/>
          <p:cNvSpPr txBox="1">
            <a:spLocks noChangeArrowheads="1"/>
          </p:cNvSpPr>
          <p:nvPr/>
        </p:nvSpPr>
        <p:spPr bwMode="auto">
          <a:xfrm>
            <a:off x="685800" y="1905000"/>
            <a:ext cx="7924800" cy="3016250"/>
          </a:xfrm>
          <a:prstGeom prst="rect">
            <a:avLst/>
          </a:prstGeom>
          <a:noFill/>
          <a:ln w="9525">
            <a:noFill/>
            <a:miter lim="800000"/>
            <a:headEnd/>
            <a:tailEnd/>
          </a:ln>
          <a:effectLst/>
        </p:spPr>
        <p:txBody>
          <a:bodyPr>
            <a:spAutoFit/>
          </a:bodyPr>
          <a:lstStyle/>
          <a:p>
            <a:pPr marL="342900" indent="-342900">
              <a:spcBef>
                <a:spcPct val="50000"/>
              </a:spcBef>
            </a:pPr>
            <a:r>
              <a:rPr lang="en-US" sz="3200" dirty="0"/>
              <a:t>There are new competitors opening daily.  The industry must battle one another as well as the family-owned entities.  Many small businesses are able to capture small segments of the market by catering to certain tastes.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457200" y="457200"/>
            <a:ext cx="8229600" cy="1143000"/>
          </a:xfrm>
        </p:spPr>
        <p:txBody>
          <a:bodyPr>
            <a:normAutofit fontScale="90000"/>
          </a:bodyPr>
          <a:lstStyle/>
          <a:p>
            <a:pPr marL="762000" indent="-762000" algn="l"/>
            <a:r>
              <a:rPr lang="en-US" sz="4000" b="1" dirty="0" smtClean="0">
                <a:solidFill>
                  <a:srgbClr val="FF0000"/>
                </a:solidFill>
              </a:rPr>
              <a:t>Porter’s 5 Forces</a:t>
            </a:r>
            <a:br>
              <a:rPr lang="en-US" sz="4000" b="1" dirty="0" smtClean="0">
                <a:solidFill>
                  <a:srgbClr val="FF0000"/>
                </a:solidFill>
              </a:rPr>
            </a:br>
            <a:r>
              <a:rPr lang="en-US" sz="3200" b="1" dirty="0" smtClean="0">
                <a:solidFill>
                  <a:srgbClr val="FF0000"/>
                </a:solidFill>
              </a:rPr>
              <a:t>- 2. Threat of entry of new competitors</a:t>
            </a:r>
            <a:br>
              <a:rPr lang="en-US" sz="3200" b="1" dirty="0" smtClean="0">
                <a:solidFill>
                  <a:srgbClr val="FF0000"/>
                </a:solidFill>
              </a:rPr>
            </a:br>
            <a:r>
              <a:rPr lang="en-US" sz="3200" b="1" dirty="0" smtClean="0">
                <a:solidFill>
                  <a:srgbClr val="FF0000"/>
                </a:solidFill>
              </a:rPr>
              <a:t>(continued)</a:t>
            </a:r>
            <a:endParaRPr lang="en-US" sz="3200" dirty="0" smtClean="0"/>
          </a:p>
        </p:txBody>
      </p:sp>
      <p:sp>
        <p:nvSpPr>
          <p:cNvPr id="49156" name="Text Box 4"/>
          <p:cNvSpPr txBox="1">
            <a:spLocks noChangeArrowheads="1"/>
          </p:cNvSpPr>
          <p:nvPr/>
        </p:nvSpPr>
        <p:spPr bwMode="auto">
          <a:xfrm>
            <a:off x="1371600" y="2514600"/>
            <a:ext cx="7162800" cy="3255963"/>
          </a:xfrm>
          <a:prstGeom prst="rect">
            <a:avLst/>
          </a:prstGeom>
          <a:noFill/>
          <a:ln w="9525">
            <a:noFill/>
            <a:miter lim="800000"/>
            <a:headEnd/>
            <a:tailEnd/>
          </a:ln>
          <a:effectLst/>
        </p:spPr>
        <p:txBody>
          <a:bodyPr>
            <a:spAutoFit/>
          </a:bodyPr>
          <a:lstStyle/>
          <a:p>
            <a:pPr>
              <a:spcBef>
                <a:spcPct val="50000"/>
              </a:spcBef>
            </a:pPr>
            <a:r>
              <a:rPr lang="en-US" b="1" u="sng"/>
              <a:t>FAST FOOD CHAIN			MOM &amp; POPs</a:t>
            </a:r>
          </a:p>
          <a:p>
            <a:pPr>
              <a:spcBef>
                <a:spcPct val="50000"/>
              </a:spcBef>
            </a:pPr>
            <a:r>
              <a:rPr lang="en-US"/>
              <a:t>Economies of scale			Cater to specific market</a:t>
            </a:r>
          </a:p>
          <a:p>
            <a:pPr>
              <a:spcBef>
                <a:spcPct val="50000"/>
              </a:spcBef>
            </a:pPr>
            <a:r>
              <a:rPr lang="en-US"/>
              <a:t>Automatic brand recognition		Buy and support locally</a:t>
            </a:r>
          </a:p>
          <a:p>
            <a:pPr>
              <a:spcBef>
                <a:spcPct val="50000"/>
              </a:spcBef>
            </a:pPr>
            <a:r>
              <a:rPr lang="en-US"/>
              <a:t>Large startup capital			Vested interest</a:t>
            </a:r>
          </a:p>
          <a:p>
            <a:pPr>
              <a:spcBef>
                <a:spcPct val="50000"/>
              </a:spcBef>
            </a:pPr>
            <a:endParaRPr lang="en-US"/>
          </a:p>
          <a:p>
            <a:pPr>
              <a:spcBef>
                <a:spcPct val="50000"/>
              </a:spcBef>
            </a:pPr>
            <a:r>
              <a:rPr lang="en-US"/>
              <a:t>Not as easy to adjust to local		Limited resources</a:t>
            </a:r>
          </a:p>
          <a:p>
            <a:pPr>
              <a:spcBef>
                <a:spcPct val="50000"/>
              </a:spcBef>
            </a:pPr>
            <a:r>
              <a:rPr lang="en-US"/>
              <a:t>    market				Slow startup process</a:t>
            </a:r>
          </a:p>
          <a:p>
            <a:pPr>
              <a:spcBef>
                <a:spcPct val="50000"/>
              </a:spcBef>
            </a:pPr>
            <a:r>
              <a:rPr lang="en-US"/>
              <a:t>Stigmas of “fast food”</a:t>
            </a:r>
          </a:p>
        </p:txBody>
      </p:sp>
      <p:sp>
        <p:nvSpPr>
          <p:cNvPr id="49157" name="Text Box 5"/>
          <p:cNvSpPr txBox="1">
            <a:spLocks noChangeArrowheads="1"/>
          </p:cNvSpPr>
          <p:nvPr/>
        </p:nvSpPr>
        <p:spPr bwMode="auto">
          <a:xfrm rot="2324191">
            <a:off x="0" y="2895600"/>
            <a:ext cx="1447800" cy="366713"/>
          </a:xfrm>
          <a:prstGeom prst="rect">
            <a:avLst/>
          </a:prstGeom>
          <a:noFill/>
          <a:ln w="9525">
            <a:noFill/>
            <a:miter lim="800000"/>
            <a:headEnd/>
            <a:tailEnd/>
          </a:ln>
          <a:effectLst/>
        </p:spPr>
        <p:txBody>
          <a:bodyPr>
            <a:spAutoFit/>
          </a:bodyPr>
          <a:lstStyle/>
          <a:p>
            <a:pPr>
              <a:spcBef>
                <a:spcPct val="50000"/>
              </a:spcBef>
            </a:pPr>
            <a:r>
              <a:rPr lang="en-US"/>
              <a:t>Advantages</a:t>
            </a:r>
          </a:p>
        </p:txBody>
      </p:sp>
      <p:sp>
        <p:nvSpPr>
          <p:cNvPr id="49158" name="Text Box 6"/>
          <p:cNvSpPr txBox="1">
            <a:spLocks noChangeArrowheads="1"/>
          </p:cNvSpPr>
          <p:nvPr/>
        </p:nvSpPr>
        <p:spPr bwMode="auto">
          <a:xfrm rot="13341511" flipV="1">
            <a:off x="-152400" y="4800600"/>
            <a:ext cx="1836738" cy="366713"/>
          </a:xfrm>
          <a:prstGeom prst="rect">
            <a:avLst/>
          </a:prstGeom>
          <a:noFill/>
          <a:ln w="9525">
            <a:noFill/>
            <a:miter lim="800000"/>
            <a:headEnd/>
            <a:tailEnd/>
          </a:ln>
          <a:effectLst/>
        </p:spPr>
        <p:txBody>
          <a:bodyPr>
            <a:spAutoFit/>
          </a:bodyPr>
          <a:lstStyle/>
          <a:p>
            <a:pPr>
              <a:spcBef>
                <a:spcPct val="50000"/>
              </a:spcBef>
            </a:pPr>
            <a:r>
              <a:rPr lang="en-US"/>
              <a:t>Disadvantages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Background &amp; Purpose</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Founded by 2 brothers</a:t>
            </a:r>
          </a:p>
          <a:p>
            <a:r>
              <a:rPr lang="en-US" dirty="0" smtClean="0"/>
              <a:t>Franchising “McDonald’s</a:t>
            </a:r>
          </a:p>
          <a:p>
            <a:r>
              <a:rPr lang="en-US" dirty="0" smtClean="0"/>
              <a:t>Phoenix, Arizona</a:t>
            </a:r>
          </a:p>
          <a:p>
            <a:r>
              <a:rPr lang="en-US" dirty="0" smtClean="0"/>
              <a:t>Neil Fox- National Perspective</a:t>
            </a:r>
          </a:p>
          <a:p>
            <a:r>
              <a:rPr lang="en-US" dirty="0" smtClean="0"/>
              <a:t>Ray Croc- Agent for growth</a:t>
            </a:r>
          </a:p>
          <a:p>
            <a:r>
              <a:rPr lang="en-US" dirty="0" smtClean="0"/>
              <a:t>120 Countries, 31,000 Restaurants</a:t>
            </a:r>
          </a:p>
          <a:p>
            <a:r>
              <a:rPr lang="en-US" dirty="0" smtClean="0"/>
              <a:t>Growing Franchises- 60% of Sales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457200" y="457200"/>
            <a:ext cx="8229600" cy="1143000"/>
          </a:xfrm>
        </p:spPr>
        <p:txBody>
          <a:bodyPr>
            <a:noAutofit/>
          </a:bodyPr>
          <a:lstStyle/>
          <a:p>
            <a:pPr marL="762000" indent="-762000" algn="l"/>
            <a:r>
              <a:rPr lang="en-US" sz="4000" b="1" dirty="0" smtClean="0">
                <a:solidFill>
                  <a:srgbClr val="FF0000"/>
                </a:solidFill>
              </a:rPr>
              <a:t>Porter’s 5 Forces</a:t>
            </a:r>
            <a:br>
              <a:rPr lang="en-US" sz="4000" b="1" dirty="0" smtClean="0">
                <a:solidFill>
                  <a:srgbClr val="FF0000"/>
                </a:solidFill>
              </a:rPr>
            </a:br>
            <a:r>
              <a:rPr lang="en-US" sz="4000" b="1" dirty="0" smtClean="0">
                <a:solidFill>
                  <a:srgbClr val="FF0000"/>
                </a:solidFill>
              </a:rPr>
              <a:t>- 3. Competitive Rivalry</a:t>
            </a:r>
            <a:endParaRPr lang="en-US" sz="4000" dirty="0" smtClean="0"/>
          </a:p>
        </p:txBody>
      </p:sp>
      <p:sp>
        <p:nvSpPr>
          <p:cNvPr id="51206" name="Text Box 6"/>
          <p:cNvSpPr txBox="1">
            <a:spLocks noChangeArrowheads="1"/>
          </p:cNvSpPr>
          <p:nvPr/>
        </p:nvSpPr>
        <p:spPr bwMode="auto">
          <a:xfrm>
            <a:off x="457200" y="2209800"/>
            <a:ext cx="8229600" cy="3667125"/>
          </a:xfrm>
          <a:prstGeom prst="rect">
            <a:avLst/>
          </a:prstGeom>
          <a:noFill/>
          <a:ln w="9525">
            <a:noFill/>
            <a:miter lim="800000"/>
            <a:headEnd/>
            <a:tailEnd/>
          </a:ln>
          <a:effectLst/>
        </p:spPr>
        <p:txBody>
          <a:bodyPr>
            <a:spAutoFit/>
          </a:bodyPr>
          <a:lstStyle/>
          <a:p>
            <a:pPr>
              <a:spcBef>
                <a:spcPct val="50000"/>
              </a:spcBef>
            </a:pPr>
            <a:r>
              <a:rPr lang="en-US"/>
              <a:t>Since the top 7 hold most of the market share, they are constantly trying to win over one another's customers.  The average American spends $492 per year at fast food establishments.  </a:t>
            </a:r>
          </a:p>
          <a:p>
            <a:pPr algn="ctr">
              <a:spcBef>
                <a:spcPct val="50000"/>
              </a:spcBef>
            </a:pPr>
            <a:r>
              <a:rPr lang="en-US"/>
              <a:t>Based on that estimate, Lubbock spends….</a:t>
            </a:r>
          </a:p>
          <a:p>
            <a:pPr algn="ctr">
              <a:spcBef>
                <a:spcPct val="50000"/>
              </a:spcBef>
            </a:pPr>
            <a:r>
              <a:rPr lang="en-US"/>
              <a:t>$98,400,000 on fast food each year.</a:t>
            </a:r>
          </a:p>
          <a:p>
            <a:pPr>
              <a:spcBef>
                <a:spcPct val="50000"/>
              </a:spcBef>
            </a:pPr>
            <a:r>
              <a:rPr lang="en-US"/>
              <a:t>Now the top 7 are trying new ways to be innovative and help offset the rising costs:</a:t>
            </a:r>
          </a:p>
          <a:p>
            <a:pPr lvl="1">
              <a:spcBef>
                <a:spcPct val="50000"/>
              </a:spcBef>
              <a:buFontTx/>
              <a:buChar char="•"/>
            </a:pPr>
            <a:r>
              <a:rPr lang="en-US"/>
              <a:t>Value meals</a:t>
            </a:r>
          </a:p>
          <a:p>
            <a:pPr lvl="1">
              <a:spcBef>
                <a:spcPct val="50000"/>
              </a:spcBef>
              <a:buFontTx/>
              <a:buChar char="•"/>
            </a:pPr>
            <a:r>
              <a:rPr lang="en-US"/>
              <a:t>Off-peak deals</a:t>
            </a:r>
          </a:p>
          <a:p>
            <a:pPr lvl="1">
              <a:spcBef>
                <a:spcPct val="50000"/>
              </a:spcBef>
              <a:buFontTx/>
              <a:buChar char="•"/>
            </a:pPr>
            <a:r>
              <a:rPr lang="en-US"/>
              <a:t>Reduced pricing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457200" y="457200"/>
            <a:ext cx="8229600" cy="1143000"/>
          </a:xfrm>
        </p:spPr>
        <p:txBody>
          <a:bodyPr>
            <a:noAutofit/>
          </a:bodyPr>
          <a:lstStyle/>
          <a:p>
            <a:pPr marL="762000" indent="-762000" algn="l"/>
            <a:r>
              <a:rPr lang="en-US" sz="4000" b="1" dirty="0" smtClean="0">
                <a:solidFill>
                  <a:srgbClr val="FF0000"/>
                </a:solidFill>
              </a:rPr>
              <a:t>Porter’s 5 Forces</a:t>
            </a:r>
            <a:br>
              <a:rPr lang="en-US" sz="4000" b="1" dirty="0" smtClean="0">
                <a:solidFill>
                  <a:srgbClr val="FF0000"/>
                </a:solidFill>
              </a:rPr>
            </a:br>
            <a:r>
              <a:rPr lang="en-US" sz="4000" b="1" dirty="0" smtClean="0">
                <a:solidFill>
                  <a:srgbClr val="FF0000"/>
                </a:solidFill>
              </a:rPr>
              <a:t>- 4. Customer Bargaining Power</a:t>
            </a:r>
            <a:endParaRPr lang="en-US" sz="4000" dirty="0" smtClean="0"/>
          </a:p>
        </p:txBody>
      </p:sp>
      <p:sp>
        <p:nvSpPr>
          <p:cNvPr id="53251" name="Text Box 3"/>
          <p:cNvSpPr txBox="1">
            <a:spLocks noChangeArrowheads="1"/>
          </p:cNvSpPr>
          <p:nvPr/>
        </p:nvSpPr>
        <p:spPr bwMode="auto">
          <a:xfrm>
            <a:off x="457200" y="2209800"/>
            <a:ext cx="8229600" cy="2978150"/>
          </a:xfrm>
          <a:prstGeom prst="rect">
            <a:avLst/>
          </a:prstGeom>
          <a:noFill/>
          <a:ln w="9525">
            <a:noFill/>
            <a:miter lim="800000"/>
            <a:headEnd/>
            <a:tailEnd/>
          </a:ln>
          <a:effectLst/>
        </p:spPr>
        <p:txBody>
          <a:bodyPr>
            <a:spAutoFit/>
          </a:bodyPr>
          <a:lstStyle/>
          <a:p>
            <a:pPr>
              <a:spcBef>
                <a:spcPct val="50000"/>
              </a:spcBef>
            </a:pPr>
            <a:r>
              <a:rPr lang="en-US" dirty="0"/>
              <a:t>Customer do not have bargaining power once they are in the line to order.  It all begins when they choose to go to a particular eating establishment.  Customers as a group have a tremendous amount of bargaining power.  Subway has recognized this and has introduced 2 new ideas in their mix.</a:t>
            </a:r>
          </a:p>
          <a:p>
            <a:pPr lvl="1">
              <a:spcBef>
                <a:spcPct val="50000"/>
              </a:spcBef>
              <a:buFontTx/>
              <a:buChar char="•"/>
            </a:pPr>
            <a:r>
              <a:rPr lang="en-US" dirty="0"/>
              <a:t>5 sandwiches with 5grams of fat or less</a:t>
            </a:r>
          </a:p>
          <a:p>
            <a:pPr lvl="1">
              <a:spcBef>
                <a:spcPct val="50000"/>
              </a:spcBef>
              <a:buFontTx/>
              <a:buChar char="•"/>
            </a:pPr>
            <a:r>
              <a:rPr lang="en-US" dirty="0"/>
              <a:t>Adding these sandwiches to the $5 </a:t>
            </a:r>
            <a:r>
              <a:rPr lang="en-US" dirty="0" err="1"/>
              <a:t>footlong</a:t>
            </a:r>
            <a:r>
              <a:rPr lang="en-US" dirty="0"/>
              <a:t> menu</a:t>
            </a:r>
          </a:p>
          <a:p>
            <a:pPr>
              <a:spcBef>
                <a:spcPct val="50000"/>
              </a:spcBef>
            </a:pPr>
            <a:r>
              <a:rPr lang="en-US" dirty="0"/>
              <a:t>After the documentary “Super Size Me” came out, the bargaining power shifted to the customers.  They demanded healthier selections and McDonald’s had no choice but to conform to the customers’ demands.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457200" y="457200"/>
            <a:ext cx="8229600" cy="1143000"/>
          </a:xfrm>
        </p:spPr>
        <p:txBody>
          <a:bodyPr>
            <a:noAutofit/>
          </a:bodyPr>
          <a:lstStyle/>
          <a:p>
            <a:pPr marL="762000" indent="-762000" algn="l"/>
            <a:r>
              <a:rPr lang="en-US" sz="4000" b="1" dirty="0" smtClean="0">
                <a:solidFill>
                  <a:srgbClr val="FF0000"/>
                </a:solidFill>
              </a:rPr>
              <a:t>Porter’s 5 Forces</a:t>
            </a:r>
            <a:br>
              <a:rPr lang="en-US" sz="4000" b="1" dirty="0" smtClean="0">
                <a:solidFill>
                  <a:srgbClr val="FF0000"/>
                </a:solidFill>
              </a:rPr>
            </a:br>
            <a:r>
              <a:rPr lang="en-US" sz="4000" b="1" dirty="0" smtClean="0">
                <a:solidFill>
                  <a:srgbClr val="FF0000"/>
                </a:solidFill>
              </a:rPr>
              <a:t>- 5. Supplier Bargaining Power</a:t>
            </a:r>
            <a:endParaRPr lang="en-US" sz="4000" dirty="0" smtClean="0"/>
          </a:p>
        </p:txBody>
      </p:sp>
      <p:sp>
        <p:nvSpPr>
          <p:cNvPr id="55299" name="Text Box 3"/>
          <p:cNvSpPr txBox="1">
            <a:spLocks noChangeArrowheads="1"/>
          </p:cNvSpPr>
          <p:nvPr/>
        </p:nvSpPr>
        <p:spPr bwMode="auto">
          <a:xfrm>
            <a:off x="457200" y="2209800"/>
            <a:ext cx="8229600" cy="3390900"/>
          </a:xfrm>
          <a:prstGeom prst="rect">
            <a:avLst/>
          </a:prstGeom>
          <a:noFill/>
          <a:ln w="9525">
            <a:noFill/>
            <a:miter lim="800000"/>
            <a:headEnd/>
            <a:tailEnd/>
          </a:ln>
          <a:effectLst/>
        </p:spPr>
        <p:txBody>
          <a:bodyPr>
            <a:spAutoFit/>
          </a:bodyPr>
          <a:lstStyle/>
          <a:p>
            <a:pPr marL="342900" indent="-342900">
              <a:spcBef>
                <a:spcPct val="50000"/>
              </a:spcBef>
            </a:pPr>
            <a:r>
              <a:rPr lang="en-US" dirty="0"/>
              <a:t>The supplier side of the industry is divided into two groups:</a:t>
            </a:r>
          </a:p>
          <a:p>
            <a:pPr marL="800100" lvl="1" indent="-342900">
              <a:spcBef>
                <a:spcPct val="50000"/>
              </a:spcBef>
              <a:buFontTx/>
              <a:buAutoNum type="arabicPeriod"/>
            </a:pPr>
            <a:r>
              <a:rPr lang="en-US" dirty="0"/>
              <a:t>Commodities</a:t>
            </a:r>
          </a:p>
          <a:p>
            <a:pPr marL="800100" lvl="1" indent="-342900">
              <a:spcBef>
                <a:spcPct val="50000"/>
              </a:spcBef>
              <a:buFontTx/>
              <a:buAutoNum type="arabicPeriod"/>
            </a:pPr>
            <a:r>
              <a:rPr lang="en-US" dirty="0"/>
              <a:t>Beverages</a:t>
            </a:r>
          </a:p>
          <a:p>
            <a:pPr marL="342900" indent="-342900">
              <a:spcBef>
                <a:spcPct val="50000"/>
              </a:spcBef>
            </a:pPr>
            <a:r>
              <a:rPr lang="en-US" dirty="0"/>
              <a:t>The commodities side has very little bargaining power since most of the prices are determined by the market.  The only aspect in which commodity suppliers have bargaining power is transportation costs.  This is something that they can manipulate to win new customers or satisfy existing ones.</a:t>
            </a:r>
          </a:p>
          <a:p>
            <a:pPr marL="342900" indent="-342900">
              <a:spcBef>
                <a:spcPct val="50000"/>
              </a:spcBef>
            </a:pPr>
            <a:r>
              <a:rPr lang="en-US" dirty="0"/>
              <a:t>The beverage market has two basic competitors:  Pepsi and Coca-Cola.  The fast food industry has formed alliances with these to ensure the best price.  This is one area in which the supplier has the most power.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1447800"/>
            <a:ext cx="8610600" cy="518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04800" y="1905000"/>
            <a:ext cx="8610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3400" y="1524000"/>
            <a:ext cx="1219200" cy="400110"/>
          </a:xfrm>
          <a:prstGeom prst="rect">
            <a:avLst/>
          </a:prstGeom>
          <a:noFill/>
        </p:spPr>
        <p:txBody>
          <a:bodyPr wrap="square" rtlCol="0">
            <a:spAutoFit/>
          </a:bodyPr>
          <a:lstStyle/>
          <a:p>
            <a:pPr algn="ctr"/>
            <a:r>
              <a:rPr lang="en-US" sz="2000" dirty="0" smtClean="0"/>
              <a:t>Strengths</a:t>
            </a:r>
            <a:endParaRPr lang="en-US" sz="2000" dirty="0"/>
          </a:p>
        </p:txBody>
      </p:sp>
      <p:sp>
        <p:nvSpPr>
          <p:cNvPr id="14" name="TextBox 13"/>
          <p:cNvSpPr txBox="1"/>
          <p:nvPr/>
        </p:nvSpPr>
        <p:spPr>
          <a:xfrm>
            <a:off x="2743200" y="1524000"/>
            <a:ext cx="1524000" cy="400110"/>
          </a:xfrm>
          <a:prstGeom prst="rect">
            <a:avLst/>
          </a:prstGeom>
          <a:noFill/>
        </p:spPr>
        <p:txBody>
          <a:bodyPr wrap="square" rtlCol="0">
            <a:spAutoFit/>
          </a:bodyPr>
          <a:lstStyle/>
          <a:p>
            <a:pPr algn="ctr"/>
            <a:r>
              <a:rPr lang="en-US" sz="2000" dirty="0" smtClean="0"/>
              <a:t>Weaknesses</a:t>
            </a:r>
            <a:endParaRPr lang="en-US" sz="2000" dirty="0"/>
          </a:p>
        </p:txBody>
      </p:sp>
      <p:sp>
        <p:nvSpPr>
          <p:cNvPr id="15" name="TextBox 14"/>
          <p:cNvSpPr txBox="1"/>
          <p:nvPr/>
        </p:nvSpPr>
        <p:spPr>
          <a:xfrm>
            <a:off x="4572000" y="1524000"/>
            <a:ext cx="1752600" cy="400110"/>
          </a:xfrm>
          <a:prstGeom prst="rect">
            <a:avLst/>
          </a:prstGeom>
          <a:noFill/>
        </p:spPr>
        <p:txBody>
          <a:bodyPr wrap="square" rtlCol="0">
            <a:spAutoFit/>
          </a:bodyPr>
          <a:lstStyle/>
          <a:p>
            <a:pPr algn="ctr"/>
            <a:r>
              <a:rPr lang="en-US" sz="2000" dirty="0" smtClean="0"/>
              <a:t>Opportunities</a:t>
            </a:r>
            <a:endParaRPr lang="en-US" sz="2000" dirty="0"/>
          </a:p>
        </p:txBody>
      </p:sp>
      <p:sp>
        <p:nvSpPr>
          <p:cNvPr id="16" name="TextBox 15"/>
          <p:cNvSpPr txBox="1"/>
          <p:nvPr/>
        </p:nvSpPr>
        <p:spPr>
          <a:xfrm>
            <a:off x="7162800" y="1524000"/>
            <a:ext cx="1600200" cy="400110"/>
          </a:xfrm>
          <a:prstGeom prst="rect">
            <a:avLst/>
          </a:prstGeom>
          <a:noFill/>
        </p:spPr>
        <p:txBody>
          <a:bodyPr wrap="square" rtlCol="0">
            <a:spAutoFit/>
          </a:bodyPr>
          <a:lstStyle/>
          <a:p>
            <a:pPr algn="ctr"/>
            <a:r>
              <a:rPr lang="en-US" sz="2000" dirty="0" smtClean="0"/>
              <a:t>Threats</a:t>
            </a:r>
            <a:endParaRPr lang="en-US" sz="2000" dirty="0"/>
          </a:p>
        </p:txBody>
      </p:sp>
      <p:cxnSp>
        <p:nvCxnSpPr>
          <p:cNvPr id="18" name="Straight Connector 17"/>
          <p:cNvCxnSpPr/>
          <p:nvPr/>
        </p:nvCxnSpPr>
        <p:spPr>
          <a:xfrm rot="16200000" flipH="1">
            <a:off x="-38100" y="4229100"/>
            <a:ext cx="4724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10" idx="2"/>
          </p:cNvCxnSpPr>
          <p:nvPr/>
        </p:nvCxnSpPr>
        <p:spPr>
          <a:xfrm rot="16200000" flipH="1">
            <a:off x="2228850" y="4248150"/>
            <a:ext cx="47244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4457700" y="4229100"/>
            <a:ext cx="47244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57200" y="1905000"/>
            <a:ext cx="1676400" cy="3970318"/>
          </a:xfrm>
          <a:prstGeom prst="rect">
            <a:avLst/>
          </a:prstGeom>
          <a:noFill/>
        </p:spPr>
        <p:txBody>
          <a:bodyPr wrap="square" rtlCol="0">
            <a:spAutoFit/>
          </a:bodyPr>
          <a:lstStyle/>
          <a:p>
            <a:pPr>
              <a:buFont typeface="Arial" pitchFamily="34" charset="0"/>
              <a:buChar char="•"/>
            </a:pPr>
            <a:r>
              <a:rPr lang="en-US" dirty="0" smtClean="0"/>
              <a:t>Global Brand</a:t>
            </a:r>
          </a:p>
          <a:p>
            <a:pPr>
              <a:buFont typeface="Arial" pitchFamily="34" charset="0"/>
              <a:buChar char="•"/>
            </a:pPr>
            <a:endParaRPr lang="en-US" dirty="0"/>
          </a:p>
          <a:p>
            <a:pPr>
              <a:buFont typeface="Arial" pitchFamily="34" charset="0"/>
              <a:buChar char="•"/>
            </a:pPr>
            <a:r>
              <a:rPr lang="en-US" dirty="0" smtClean="0"/>
              <a:t>Diversified    Geographic Presence</a:t>
            </a:r>
          </a:p>
          <a:p>
            <a:pPr>
              <a:buFont typeface="Arial" pitchFamily="34" charset="0"/>
              <a:buChar char="•"/>
            </a:pPr>
            <a:endParaRPr lang="en-US" dirty="0"/>
          </a:p>
          <a:p>
            <a:pPr>
              <a:buFont typeface="Arial" pitchFamily="34" charset="0"/>
              <a:buChar char="•"/>
            </a:pPr>
            <a:r>
              <a:rPr lang="en-US" dirty="0" smtClean="0"/>
              <a:t>Strong Supply Chain Capabilities</a:t>
            </a:r>
          </a:p>
          <a:p>
            <a:pPr>
              <a:buFont typeface="Arial" pitchFamily="34" charset="0"/>
              <a:buChar char="•"/>
            </a:pPr>
            <a:endParaRPr lang="en-US" dirty="0"/>
          </a:p>
          <a:p>
            <a:pPr>
              <a:buFont typeface="Arial" pitchFamily="34" charset="0"/>
              <a:buChar char="•"/>
            </a:pPr>
            <a:r>
              <a:rPr lang="en-US" dirty="0" smtClean="0"/>
              <a:t>Large Scale of Operation</a:t>
            </a:r>
          </a:p>
          <a:p>
            <a:pPr>
              <a:buFont typeface="Arial" pitchFamily="34" charset="0"/>
              <a:buChar char="•"/>
            </a:pPr>
            <a:endParaRPr lang="en-US" dirty="0"/>
          </a:p>
          <a:p>
            <a:pPr>
              <a:buFont typeface="Arial" pitchFamily="34" charset="0"/>
              <a:buChar char="•"/>
            </a:pPr>
            <a:endParaRPr lang="en-US" dirty="0"/>
          </a:p>
        </p:txBody>
      </p:sp>
      <p:sp>
        <p:nvSpPr>
          <p:cNvPr id="22" name="TextBox 21"/>
          <p:cNvSpPr txBox="1"/>
          <p:nvPr/>
        </p:nvSpPr>
        <p:spPr>
          <a:xfrm>
            <a:off x="2590800" y="1905000"/>
            <a:ext cx="1752600" cy="923330"/>
          </a:xfrm>
          <a:prstGeom prst="rect">
            <a:avLst/>
          </a:prstGeom>
          <a:noFill/>
        </p:spPr>
        <p:txBody>
          <a:bodyPr wrap="square" rtlCol="0">
            <a:spAutoFit/>
          </a:bodyPr>
          <a:lstStyle/>
          <a:p>
            <a:pPr>
              <a:buFont typeface="Arial" pitchFamily="34" charset="0"/>
              <a:buChar char="•"/>
            </a:pPr>
            <a:r>
              <a:rPr lang="en-US" dirty="0" smtClean="0"/>
              <a:t>Fluctuating Operating and Net Profits</a:t>
            </a:r>
            <a:endParaRPr lang="en-US" dirty="0"/>
          </a:p>
        </p:txBody>
      </p:sp>
      <p:sp>
        <p:nvSpPr>
          <p:cNvPr id="23" name="TextBox 22"/>
          <p:cNvSpPr txBox="1"/>
          <p:nvPr/>
        </p:nvSpPr>
        <p:spPr>
          <a:xfrm>
            <a:off x="4876800" y="1981200"/>
            <a:ext cx="1752600" cy="2585323"/>
          </a:xfrm>
          <a:prstGeom prst="rect">
            <a:avLst/>
          </a:prstGeom>
          <a:noFill/>
        </p:spPr>
        <p:txBody>
          <a:bodyPr wrap="square" rtlCol="0">
            <a:spAutoFit/>
          </a:bodyPr>
          <a:lstStyle/>
          <a:p>
            <a:pPr>
              <a:buFont typeface="Arial" pitchFamily="34" charset="0"/>
              <a:buChar char="•"/>
            </a:pPr>
            <a:r>
              <a:rPr lang="en-US" dirty="0" smtClean="0"/>
              <a:t>Growth of Franchisee Operated Restaurants</a:t>
            </a:r>
          </a:p>
          <a:p>
            <a:pPr>
              <a:buFont typeface="Arial" pitchFamily="34" charset="0"/>
              <a:buChar char="•"/>
            </a:pPr>
            <a:endParaRPr lang="en-US" dirty="0"/>
          </a:p>
          <a:p>
            <a:pPr>
              <a:buFont typeface="Arial" pitchFamily="34" charset="0"/>
              <a:buChar char="•"/>
            </a:pPr>
            <a:r>
              <a:rPr lang="en-US" dirty="0" smtClean="0"/>
              <a:t>New Products</a:t>
            </a:r>
          </a:p>
          <a:p>
            <a:pPr>
              <a:buFont typeface="Arial" pitchFamily="34" charset="0"/>
              <a:buChar char="•"/>
            </a:pPr>
            <a:endParaRPr lang="en-US" dirty="0"/>
          </a:p>
          <a:p>
            <a:pPr>
              <a:buFont typeface="Arial" pitchFamily="34" charset="0"/>
              <a:buChar char="•"/>
            </a:pPr>
            <a:r>
              <a:rPr lang="en-US" dirty="0" smtClean="0"/>
              <a:t>Beverage Market</a:t>
            </a:r>
            <a:endParaRPr lang="en-US" dirty="0"/>
          </a:p>
        </p:txBody>
      </p:sp>
      <p:sp>
        <p:nvSpPr>
          <p:cNvPr id="24" name="TextBox 23"/>
          <p:cNvSpPr txBox="1"/>
          <p:nvPr/>
        </p:nvSpPr>
        <p:spPr>
          <a:xfrm>
            <a:off x="7010400" y="1981200"/>
            <a:ext cx="1676400" cy="2862322"/>
          </a:xfrm>
          <a:prstGeom prst="rect">
            <a:avLst/>
          </a:prstGeom>
          <a:noFill/>
        </p:spPr>
        <p:txBody>
          <a:bodyPr wrap="square" rtlCol="0">
            <a:spAutoFit/>
          </a:bodyPr>
          <a:lstStyle/>
          <a:p>
            <a:pPr>
              <a:buFont typeface="Arial" pitchFamily="34" charset="0"/>
              <a:buChar char="•"/>
            </a:pPr>
            <a:r>
              <a:rPr lang="en-US" dirty="0" smtClean="0"/>
              <a:t>Change in Commodity Prices</a:t>
            </a:r>
          </a:p>
          <a:p>
            <a:pPr>
              <a:buFont typeface="Arial" pitchFamily="34" charset="0"/>
              <a:buChar char="•"/>
            </a:pPr>
            <a:endParaRPr lang="en-US" dirty="0"/>
          </a:p>
          <a:p>
            <a:pPr>
              <a:buFont typeface="Arial" pitchFamily="34" charset="0"/>
              <a:buChar char="•"/>
            </a:pPr>
            <a:r>
              <a:rPr lang="en-US" dirty="0" smtClean="0"/>
              <a:t>Food Safety and Food Borne Illness Concerns</a:t>
            </a:r>
          </a:p>
          <a:p>
            <a:pPr>
              <a:buFont typeface="Arial" pitchFamily="34" charset="0"/>
              <a:buChar char="•"/>
            </a:pPr>
            <a:endParaRPr lang="en-US" dirty="0"/>
          </a:p>
          <a:p>
            <a:pPr>
              <a:buFont typeface="Arial" pitchFamily="34" charset="0"/>
              <a:buChar char="•"/>
            </a:pPr>
            <a:r>
              <a:rPr lang="en-US" dirty="0" smtClean="0"/>
              <a:t>Fresh Threat of Bird Flu</a:t>
            </a:r>
            <a:endParaRPr lang="en-US" dirty="0"/>
          </a:p>
        </p:txBody>
      </p:sp>
      <p:sp>
        <p:nvSpPr>
          <p:cNvPr id="25" name="Left-Right Arrow 24"/>
          <p:cNvSpPr/>
          <p:nvPr/>
        </p:nvSpPr>
        <p:spPr>
          <a:xfrm>
            <a:off x="1676400" y="1676400"/>
            <a:ext cx="1143000" cy="76199"/>
          </a:xfrm>
          <a:prstGeom prst="lef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Right Arrow 25"/>
          <p:cNvSpPr/>
          <p:nvPr/>
        </p:nvSpPr>
        <p:spPr>
          <a:xfrm>
            <a:off x="6248400" y="1676400"/>
            <a:ext cx="1295400" cy="76200"/>
          </a:xfrm>
          <a:prstGeom prst="lef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304800" y="457200"/>
            <a:ext cx="4572000" cy="707886"/>
          </a:xfrm>
          <a:prstGeom prst="rect">
            <a:avLst/>
          </a:prstGeom>
          <a:noFill/>
        </p:spPr>
        <p:txBody>
          <a:bodyPr wrap="square" rtlCol="0">
            <a:spAutoFit/>
          </a:bodyPr>
          <a:lstStyle/>
          <a:p>
            <a:r>
              <a:rPr lang="en-US" sz="4000" b="1" dirty="0" smtClean="0">
                <a:solidFill>
                  <a:srgbClr val="FF0000"/>
                </a:solidFill>
              </a:rPr>
              <a:t>SWOT Analysis</a:t>
            </a:r>
            <a:endParaRPr lang="en-US" sz="4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Strengths:</a:t>
            </a:r>
            <a:br>
              <a:rPr lang="en-US" b="1" dirty="0" smtClean="0">
                <a:solidFill>
                  <a:srgbClr val="FF0000"/>
                </a:solidFill>
              </a:rPr>
            </a:br>
            <a:r>
              <a:rPr lang="en-US" b="1" u="sng" dirty="0" smtClean="0">
                <a:solidFill>
                  <a:srgbClr val="FF0000"/>
                </a:solidFill>
              </a:rPr>
              <a:t>Global Brand</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McDonald’s has a well established brand that appeals to customers of all age groups and nationalities</a:t>
            </a:r>
          </a:p>
          <a:p>
            <a:endParaRPr lang="en-US" dirty="0"/>
          </a:p>
          <a:p>
            <a:r>
              <a:rPr lang="en-US" dirty="0" smtClean="0"/>
              <a:t>McDonald’s strong brand helps to draw customers to the restaurants and provides it acceptability in new markets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Strengths: </a:t>
            </a:r>
            <a:br>
              <a:rPr lang="en-US" b="1" dirty="0" smtClean="0">
                <a:solidFill>
                  <a:srgbClr val="FF0000"/>
                </a:solidFill>
              </a:rPr>
            </a:br>
            <a:r>
              <a:rPr lang="en-US" b="1" u="sng" dirty="0" smtClean="0">
                <a:solidFill>
                  <a:srgbClr val="FF0000"/>
                </a:solidFill>
              </a:rPr>
              <a:t>Diversified Geographic Presence</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In 2007, the company operated 31,370 fast food restaurants in over 180 countries</a:t>
            </a:r>
          </a:p>
          <a:p>
            <a:pPr lvl="1"/>
            <a:r>
              <a:rPr lang="en-US" dirty="0" smtClean="0"/>
              <a:t>United States</a:t>
            </a:r>
          </a:p>
          <a:p>
            <a:pPr lvl="1"/>
            <a:r>
              <a:rPr lang="en-US" dirty="0" smtClean="0"/>
              <a:t>Europe</a:t>
            </a:r>
          </a:p>
          <a:p>
            <a:pPr lvl="1"/>
            <a:r>
              <a:rPr lang="en-US" dirty="0" smtClean="0"/>
              <a:t>Asia</a:t>
            </a:r>
          </a:p>
          <a:p>
            <a:pPr lvl="1"/>
            <a:r>
              <a:rPr lang="en-US" dirty="0" smtClean="0"/>
              <a:t>Middle East and Africa</a:t>
            </a:r>
          </a:p>
          <a:p>
            <a:pPr lvl="1"/>
            <a:r>
              <a:rPr lang="en-US" dirty="0" smtClean="0"/>
              <a:t>Latin America</a:t>
            </a:r>
          </a:p>
          <a:p>
            <a:pPr lvl="1"/>
            <a:r>
              <a:rPr lang="en-US" dirty="0" smtClean="0"/>
              <a:t>Canada</a:t>
            </a:r>
          </a:p>
          <a:p>
            <a:pPr lv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Strengths:</a:t>
            </a:r>
            <a:br>
              <a:rPr lang="en-US" b="1" dirty="0" smtClean="0">
                <a:solidFill>
                  <a:srgbClr val="FF0000"/>
                </a:solidFill>
              </a:rPr>
            </a:br>
            <a:r>
              <a:rPr lang="en-US" b="1" u="sng" dirty="0" smtClean="0">
                <a:solidFill>
                  <a:srgbClr val="FF0000"/>
                </a:solidFill>
              </a:rPr>
              <a:t>Strong Supply Chain</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The company and its partners purchase food and related items from an approved group of suppliers</a:t>
            </a:r>
          </a:p>
          <a:p>
            <a:endParaRPr lang="en-US" dirty="0"/>
          </a:p>
          <a:p>
            <a:r>
              <a:rPr lang="en-US" dirty="0" smtClean="0"/>
              <a:t>McDonald’s has specified quality standards to be met by all of its suppliers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Strengths:</a:t>
            </a:r>
            <a:br>
              <a:rPr lang="en-US" b="1" dirty="0" smtClean="0">
                <a:solidFill>
                  <a:srgbClr val="FF0000"/>
                </a:solidFill>
              </a:rPr>
            </a:br>
            <a:r>
              <a:rPr lang="en-US" b="1" u="sng" dirty="0" smtClean="0">
                <a:solidFill>
                  <a:srgbClr val="FF0000"/>
                </a:solidFill>
              </a:rPr>
              <a:t>Large Scale of Operation</a:t>
            </a:r>
            <a:endParaRPr lang="en-US"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McDonald’s had a revenue in excess of $22.7 billion in 2007</a:t>
            </a:r>
          </a:p>
          <a:p>
            <a:endParaRPr lang="en-US" dirty="0"/>
          </a:p>
          <a:p>
            <a:r>
              <a:rPr lang="en-US" dirty="0" smtClean="0"/>
              <a:t>The company is the world’s largest food service retailing chain</a:t>
            </a:r>
          </a:p>
          <a:p>
            <a:endParaRPr lang="en-US" dirty="0"/>
          </a:p>
          <a:p>
            <a:r>
              <a:rPr lang="en-US" dirty="0" smtClean="0"/>
              <a:t>McDonald’s has bigger scale, in terms of revenues, to compete with other players in the market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Weaknesses:</a:t>
            </a:r>
            <a:br>
              <a:rPr lang="en-US" b="1" dirty="0" smtClean="0">
                <a:solidFill>
                  <a:srgbClr val="FF0000"/>
                </a:solidFill>
              </a:rPr>
            </a:br>
            <a:r>
              <a:rPr lang="en-US" b="1" u="sng" dirty="0" smtClean="0">
                <a:solidFill>
                  <a:srgbClr val="FF0000"/>
                </a:solidFill>
              </a:rPr>
              <a:t>Fluctuating Operating and Net </a:t>
            </a:r>
            <a:r>
              <a:rPr lang="en-US" b="1" u="sng" dirty="0">
                <a:solidFill>
                  <a:srgbClr val="FF0000"/>
                </a:solidFill>
              </a:rPr>
              <a:t>P</a:t>
            </a:r>
            <a:r>
              <a:rPr lang="en-US" b="1" u="sng" dirty="0" smtClean="0">
                <a:solidFill>
                  <a:srgbClr val="FF0000"/>
                </a:solidFill>
              </a:rPr>
              <a:t>rofits</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The company’s operating and net profit has registered decline in every alternate year</a:t>
            </a:r>
          </a:p>
          <a:p>
            <a:endParaRPr lang="en-US" dirty="0"/>
          </a:p>
          <a:p>
            <a:r>
              <a:rPr lang="en-US" dirty="0" smtClean="0"/>
              <a:t>Fluctuating operating profits and declining net profits would negatively impact the investor confidence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400" b="1" dirty="0" smtClean="0">
                <a:solidFill>
                  <a:srgbClr val="FF0000"/>
                </a:solidFill>
              </a:rPr>
              <a:t>McDonald’s Opportunities:</a:t>
            </a:r>
            <a:br>
              <a:rPr lang="en-US" sz="3400" b="1" dirty="0" smtClean="0">
                <a:solidFill>
                  <a:srgbClr val="FF0000"/>
                </a:solidFill>
              </a:rPr>
            </a:br>
            <a:r>
              <a:rPr lang="en-US" sz="3400" b="1" u="sng" dirty="0" smtClean="0">
                <a:solidFill>
                  <a:srgbClr val="FF0000"/>
                </a:solidFill>
              </a:rPr>
              <a:t>Growth of Franchisee Operated Restaurants</a:t>
            </a:r>
            <a:endParaRPr lang="en-US" sz="3400" b="1" u="sng" dirty="0">
              <a:solidFill>
                <a:srgbClr val="FF0000"/>
              </a:solidFill>
            </a:endParaRPr>
          </a:p>
        </p:txBody>
      </p:sp>
      <p:sp>
        <p:nvSpPr>
          <p:cNvPr id="3" name="Content Placeholder 2"/>
          <p:cNvSpPr>
            <a:spLocks noGrp="1"/>
          </p:cNvSpPr>
          <p:nvPr>
            <p:ph idx="1"/>
          </p:nvPr>
        </p:nvSpPr>
        <p:spPr/>
        <p:txBody>
          <a:bodyPr/>
          <a:lstStyle/>
          <a:p>
            <a:r>
              <a:rPr lang="en-US" dirty="0" smtClean="0"/>
              <a:t>McDonald’s is planning to significantly increase its count of franchisee operated restaurants</a:t>
            </a:r>
          </a:p>
          <a:p>
            <a:endParaRPr lang="en-US" dirty="0"/>
          </a:p>
          <a:p>
            <a:r>
              <a:rPr lang="en-US" dirty="0" smtClean="0"/>
              <a:t>The transition of company-operated restaurants to franchisee and developmental license structure is likely to increase the overall profitability of McDonald’s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Problems, Challenges, Issues</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Growing Revenues </a:t>
            </a:r>
          </a:p>
          <a:p>
            <a:r>
              <a:rPr lang="en-US" dirty="0" smtClean="0"/>
              <a:t>Dropping Profit Margins</a:t>
            </a:r>
          </a:p>
          <a:p>
            <a:r>
              <a:rPr lang="en-US" dirty="0" smtClean="0"/>
              <a:t>GRAPH</a:t>
            </a:r>
          </a:p>
          <a:p>
            <a:pPr>
              <a:buNone/>
            </a:pPr>
            <a:endParaRPr lang="en-US" dirty="0" smtClean="0"/>
          </a:p>
          <a:p>
            <a:pPr>
              <a:buNone/>
            </a:pPr>
            <a:endParaRPr lang="en-US" dirty="0"/>
          </a:p>
        </p:txBody>
      </p:sp>
      <p:pic>
        <p:nvPicPr>
          <p:cNvPr id="5" name="Picture 4" descr="Mcdonalds pic.bmp"/>
          <p:cNvPicPr>
            <a:picLocks noChangeAspect="1"/>
          </p:cNvPicPr>
          <p:nvPr/>
        </p:nvPicPr>
        <p:blipFill>
          <a:blip r:embed="rId3"/>
          <a:stretch>
            <a:fillRect/>
          </a:stretch>
        </p:blipFill>
        <p:spPr>
          <a:xfrm>
            <a:off x="4495800" y="3048000"/>
            <a:ext cx="4095750" cy="30480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Opportunities:</a:t>
            </a:r>
            <a:br>
              <a:rPr lang="en-US" b="1" dirty="0" smtClean="0">
                <a:solidFill>
                  <a:srgbClr val="FF0000"/>
                </a:solidFill>
              </a:rPr>
            </a:br>
            <a:r>
              <a:rPr lang="en-US" b="1" u="sng" dirty="0" smtClean="0">
                <a:solidFill>
                  <a:srgbClr val="FF0000"/>
                </a:solidFill>
              </a:rPr>
              <a:t>New Products</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McDonald’s launched many new products in 2008:</a:t>
            </a:r>
          </a:p>
          <a:p>
            <a:pPr lvl="1"/>
            <a:r>
              <a:rPr lang="en-US" dirty="0" smtClean="0"/>
              <a:t>Southwest salad</a:t>
            </a:r>
          </a:p>
          <a:p>
            <a:pPr lvl="1"/>
            <a:r>
              <a:rPr lang="en-US" dirty="0" smtClean="0"/>
              <a:t>Cinnamon melts</a:t>
            </a:r>
          </a:p>
          <a:p>
            <a:pPr lvl="1"/>
            <a:r>
              <a:rPr lang="en-US" dirty="0" smtClean="0"/>
              <a:t>McSkillet Burrito</a:t>
            </a:r>
            <a:endParaRPr lang="en-US" dirty="0"/>
          </a:p>
          <a:p>
            <a:r>
              <a:rPr lang="en-US" dirty="0" smtClean="0"/>
              <a:t>In 2009, the company’s key areas of focus will be breakfast, chicken, beverages and convenience</a:t>
            </a:r>
          </a:p>
          <a:p>
            <a:pPr lvl="1">
              <a:buNone/>
            </a:pPr>
            <a:endParaRPr lang="en-US" dirty="0" smtClean="0"/>
          </a:p>
          <a:p>
            <a:pPr lvl="1">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Opportunities:</a:t>
            </a:r>
            <a:br>
              <a:rPr lang="en-US" b="1" dirty="0" smtClean="0">
                <a:solidFill>
                  <a:srgbClr val="FF0000"/>
                </a:solidFill>
              </a:rPr>
            </a:br>
            <a:r>
              <a:rPr lang="en-US" b="1" u="sng" dirty="0" smtClean="0">
                <a:solidFill>
                  <a:srgbClr val="FF0000"/>
                </a:solidFill>
              </a:rPr>
              <a:t>Beverages Market</a:t>
            </a:r>
            <a:endParaRPr lang="en-US"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The global hot drinks market was valued at $63.4 billion in 2007</a:t>
            </a:r>
          </a:p>
          <a:p>
            <a:endParaRPr lang="en-US" dirty="0" smtClean="0"/>
          </a:p>
          <a:p>
            <a:r>
              <a:rPr lang="en-US" dirty="0" smtClean="0"/>
              <a:t>In 2011, the market is forecast to have a value of $71.4 billion </a:t>
            </a:r>
          </a:p>
          <a:p>
            <a:endParaRPr lang="en-US" dirty="0"/>
          </a:p>
          <a:p>
            <a:r>
              <a:rPr lang="en-US" dirty="0" smtClean="0"/>
              <a:t>The expected growth in the beverages category will offer the company opportunities for expanding its revenue base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Threats:</a:t>
            </a:r>
            <a:br>
              <a:rPr lang="en-US" b="1" dirty="0" smtClean="0">
                <a:solidFill>
                  <a:srgbClr val="FF0000"/>
                </a:solidFill>
              </a:rPr>
            </a:br>
            <a:r>
              <a:rPr lang="en-US" b="1" u="sng" dirty="0" smtClean="0">
                <a:solidFill>
                  <a:srgbClr val="FF0000"/>
                </a:solidFill>
              </a:rPr>
              <a:t>Changes in Commodity Prices</a:t>
            </a:r>
            <a:endParaRPr lang="en-US" b="1" u="sng"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McDonald’s may get affected by the price fluctuations in beef, chicken and cheese</a:t>
            </a:r>
          </a:p>
          <a:p>
            <a:endParaRPr lang="en-US" dirty="0"/>
          </a:p>
          <a:p>
            <a:r>
              <a:rPr lang="en-US" dirty="0" smtClean="0"/>
              <a:t>Also, the company remains susceptible to increases in food costs as a result of our current economic conditions</a:t>
            </a:r>
          </a:p>
          <a:p>
            <a:endParaRPr lang="en-US" dirty="0"/>
          </a:p>
          <a:p>
            <a:r>
              <a:rPr lang="en-US" dirty="0" smtClean="0"/>
              <a:t>Any increase in these commodity prices will have an impact on the operating costs of the company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Threats:</a:t>
            </a:r>
            <a:br>
              <a:rPr lang="en-US" b="1" dirty="0" smtClean="0">
                <a:solidFill>
                  <a:srgbClr val="FF0000"/>
                </a:solidFill>
              </a:rPr>
            </a:br>
            <a:r>
              <a:rPr lang="en-US" b="1" u="sng" dirty="0" smtClean="0">
                <a:solidFill>
                  <a:srgbClr val="FF0000"/>
                </a:solidFill>
              </a:rPr>
              <a:t>Food Safety and Food-Borne Illness</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The company must ensure that food and quality are of the highest standards</a:t>
            </a:r>
          </a:p>
          <a:p>
            <a:endParaRPr lang="en-US" dirty="0"/>
          </a:p>
          <a:p>
            <a:r>
              <a:rPr lang="en-US" dirty="0" smtClean="0"/>
              <a:t>The occurrence of food-borne illnesses or food safety issues could adversely affect the price and availability of affected ingredients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McDonald’s Threats: </a:t>
            </a:r>
            <a:br>
              <a:rPr lang="en-US" b="1" dirty="0" smtClean="0">
                <a:solidFill>
                  <a:srgbClr val="FF0000"/>
                </a:solidFill>
              </a:rPr>
            </a:br>
            <a:r>
              <a:rPr lang="en-US" b="1" u="sng" dirty="0" smtClean="0">
                <a:solidFill>
                  <a:srgbClr val="FF0000"/>
                </a:solidFill>
              </a:rPr>
              <a:t>Fresh Threat of Bird Flu</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The threat of bird flu is once again on the rise throughout the world</a:t>
            </a:r>
          </a:p>
          <a:p>
            <a:endParaRPr lang="en-US" dirty="0"/>
          </a:p>
          <a:p>
            <a:r>
              <a:rPr lang="en-US" dirty="0" smtClean="0"/>
              <a:t>The outbreak of diseases such as bird flu and mad cow disease exerts a downward pressure on the consumption of poultry and meat products all over the world</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algn="l"/>
            <a:r>
              <a:rPr lang="en-US" sz="4000" b="1" dirty="0">
                <a:solidFill>
                  <a:srgbClr val="FF0000"/>
                </a:solidFill>
              </a:rPr>
              <a:t>Industry Forces</a:t>
            </a:r>
          </a:p>
        </p:txBody>
      </p:sp>
      <p:sp>
        <p:nvSpPr>
          <p:cNvPr id="2053" name="Rectangle 5"/>
          <p:cNvSpPr>
            <a:spLocks noGrp="1" noChangeArrowheads="1"/>
          </p:cNvSpPr>
          <p:nvPr>
            <p:ph type="body" idx="1"/>
          </p:nvPr>
        </p:nvSpPr>
        <p:spPr/>
        <p:txBody>
          <a:bodyPr/>
          <a:lstStyle/>
          <a:p>
            <a:r>
              <a:rPr lang="en-US" sz="2800" dirty="0"/>
              <a:t>In the United States alone, about one-quarter of the adult population visits a fast food restaurant daily </a:t>
            </a:r>
          </a:p>
          <a:p>
            <a:r>
              <a:rPr lang="en-US" sz="2800" dirty="0"/>
              <a:t>In a short time period, the fast food industry has transformed the American diet as well as our landscape, economy, workforce, and popular culture.</a:t>
            </a:r>
            <a:r>
              <a:rPr lang="en-US" dirty="0"/>
              <a: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a:r>
              <a:rPr lang="en-US" sz="4000" b="1" dirty="0">
                <a:solidFill>
                  <a:srgbClr val="FF0000"/>
                </a:solidFill>
              </a:rPr>
              <a:t>Industry Forces</a:t>
            </a:r>
          </a:p>
        </p:txBody>
      </p:sp>
      <p:sp>
        <p:nvSpPr>
          <p:cNvPr id="28675" name="Rectangle 3"/>
          <p:cNvSpPr>
            <a:spLocks noGrp="1" noChangeArrowheads="1"/>
          </p:cNvSpPr>
          <p:nvPr>
            <p:ph type="body" idx="1"/>
          </p:nvPr>
        </p:nvSpPr>
        <p:spPr/>
        <p:txBody>
          <a:bodyPr/>
          <a:lstStyle/>
          <a:p>
            <a:pPr>
              <a:lnSpc>
                <a:spcPct val="90000"/>
              </a:lnSpc>
            </a:pPr>
            <a:r>
              <a:rPr lang="en-US" sz="2800" dirty="0"/>
              <a:t>The fast food industry has grown at an extraordinary rate which has been driven by fundamental changes in American society. </a:t>
            </a:r>
          </a:p>
          <a:p>
            <a:pPr>
              <a:lnSpc>
                <a:spcPct val="90000"/>
              </a:lnSpc>
            </a:pPr>
            <a:r>
              <a:rPr lang="en-US" sz="2800" dirty="0"/>
              <a:t>Americans spent about $6 billion on fast food in 1970 while spending more than $110 billion in 2000. </a:t>
            </a:r>
          </a:p>
          <a:p>
            <a:pPr>
              <a:lnSpc>
                <a:spcPct val="90000"/>
              </a:lnSpc>
            </a:pPr>
            <a:r>
              <a:rPr lang="en-US" sz="2800" dirty="0"/>
              <a:t>In 1975, less than one-third of American mothers with young children had jobs outside the house. Today, that number had increased to almost two-thirds.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a:r>
              <a:rPr lang="en-US" sz="4000" b="1" dirty="0">
                <a:solidFill>
                  <a:srgbClr val="FF0000"/>
                </a:solidFill>
              </a:rPr>
              <a:t>Competitive Position</a:t>
            </a:r>
          </a:p>
        </p:txBody>
      </p:sp>
      <p:sp>
        <p:nvSpPr>
          <p:cNvPr id="29699" name="Rectangle 3"/>
          <p:cNvSpPr>
            <a:spLocks noGrp="1" noChangeArrowheads="1"/>
          </p:cNvSpPr>
          <p:nvPr>
            <p:ph type="body" idx="1"/>
          </p:nvPr>
        </p:nvSpPr>
        <p:spPr/>
        <p:txBody>
          <a:bodyPr/>
          <a:lstStyle/>
          <a:p>
            <a:r>
              <a:rPr lang="en-US" sz="2800"/>
              <a:t>As the growth of McDonald's, Burger King and other large fast food chains continues to be generally positive, the performance for most casual chains is weak </a:t>
            </a:r>
          </a:p>
          <a:p>
            <a:r>
              <a:rPr lang="en-US" sz="2800">
                <a:hlinkClick r:id="rId3" tooltip="S&amp;P Report Card: Fast-Food Chains Remain Strong, Casual Chains Weak"/>
              </a:rPr>
              <a:t>McDonald's</a:t>
            </a:r>
            <a:r>
              <a:rPr lang="en-US" sz="2800"/>
              <a:t> and </a:t>
            </a:r>
            <a:r>
              <a:rPr lang="en-US" sz="2800">
                <a:hlinkClick r:id="rId4" tooltip="S&amp;P Report Card: Fast-Food Chains Remain Strong, Casual Chains Weak"/>
              </a:rPr>
              <a:t>Burger King</a:t>
            </a:r>
            <a:r>
              <a:rPr lang="en-US" sz="2800"/>
              <a:t> each achieved "meaningful" same-store sales increases last year, reflecting their leveraging of breakfast, snack and late-night opportunities according to the S&amp;P analysts.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a:r>
              <a:rPr lang="en-US" sz="4000" b="1" dirty="0">
                <a:solidFill>
                  <a:srgbClr val="FF0000"/>
                </a:solidFill>
              </a:rPr>
              <a:t>Competitive Position</a:t>
            </a:r>
          </a:p>
        </p:txBody>
      </p:sp>
      <p:sp>
        <p:nvSpPr>
          <p:cNvPr id="30723" name="Rectangle 3"/>
          <p:cNvSpPr>
            <a:spLocks noGrp="1" noChangeArrowheads="1"/>
          </p:cNvSpPr>
          <p:nvPr>
            <p:ph type="body" idx="1"/>
          </p:nvPr>
        </p:nvSpPr>
        <p:spPr/>
        <p:txBody>
          <a:bodyPr/>
          <a:lstStyle/>
          <a:p>
            <a:r>
              <a:rPr lang="en-US" sz="2800" dirty="0"/>
              <a:t>The report also stated that casual- and family-dining chains saw same-store sales that generally ranged from mid-single-digit declines to modest increases, with performance worsening as the year progressed. </a:t>
            </a:r>
          </a:p>
          <a:p>
            <a:r>
              <a:rPr lang="en-US" sz="2800" dirty="0"/>
              <a:t>This lack of progress is a direct effect from the weakening global economy.</a:t>
            </a:r>
          </a:p>
          <a:p>
            <a:r>
              <a:rPr lang="en-US" sz="2800" dirty="0"/>
              <a:t>Most that saw gains did so as a result of price increases that offset traffic declines</a:t>
            </a:r>
            <a:r>
              <a:rPr lang="en-US" dirty="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r>
              <a:rPr lang="en-US" sz="4000" b="1" dirty="0">
                <a:solidFill>
                  <a:srgbClr val="FF0000"/>
                </a:solidFill>
              </a:rPr>
              <a:t>Competitive Position</a:t>
            </a:r>
          </a:p>
        </p:txBody>
      </p:sp>
      <p:sp>
        <p:nvSpPr>
          <p:cNvPr id="31747" name="Rectangle 3"/>
          <p:cNvSpPr>
            <a:spLocks noGrp="1" noChangeArrowheads="1"/>
          </p:cNvSpPr>
          <p:nvPr>
            <p:ph type="body" idx="1"/>
          </p:nvPr>
        </p:nvSpPr>
        <p:spPr/>
        <p:txBody>
          <a:bodyPr/>
          <a:lstStyle/>
          <a:p>
            <a:r>
              <a:rPr lang="en-US" dirty="0"/>
              <a:t>McDonalds posted a 7.1 percent worldwide increase for the month of January of this year </a:t>
            </a:r>
          </a:p>
          <a:p>
            <a:r>
              <a:rPr lang="en-US" dirty="0"/>
              <a:t>KFC it creating up to 9,000 jobs in Great </a:t>
            </a:r>
            <a:r>
              <a:rPr lang="en-US" dirty="0" err="1"/>
              <a:t>Britian</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3"/>
          <a:srcRect l="32813" t="33750" r="25313" b="5000"/>
          <a:stretch>
            <a:fillRect/>
          </a:stretch>
        </p:blipFill>
        <p:spPr bwMode="auto">
          <a:xfrm>
            <a:off x="1600200" y="304800"/>
            <a:ext cx="5791200" cy="609600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a:r>
              <a:rPr lang="en-US" sz="4000" b="1" dirty="0">
                <a:solidFill>
                  <a:srgbClr val="FF0000"/>
                </a:solidFill>
              </a:rPr>
              <a:t>Competitive Position</a:t>
            </a:r>
          </a:p>
        </p:txBody>
      </p:sp>
      <p:sp>
        <p:nvSpPr>
          <p:cNvPr id="32771" name="Rectangle 3"/>
          <p:cNvSpPr>
            <a:spLocks noGrp="1" noChangeArrowheads="1"/>
          </p:cNvSpPr>
          <p:nvPr>
            <p:ph type="body" idx="1"/>
          </p:nvPr>
        </p:nvSpPr>
        <p:spPr/>
        <p:txBody>
          <a:bodyPr/>
          <a:lstStyle/>
          <a:p>
            <a:r>
              <a:rPr lang="en-US" sz="2800" dirty="0"/>
              <a:t>The most recent data shows that Taco Bell is close to the bottom after an 11 percent same-store sales decline. </a:t>
            </a:r>
          </a:p>
          <a:p>
            <a:r>
              <a:rPr lang="en-US" sz="2800" dirty="0"/>
              <a:t>Most of the blame for Taco Bell’s most recent downfall can be placed on their own shoulders following a recent e-coli outbreak and a widely publicized rodent infestation at a New York restaurant.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a:r>
              <a:rPr lang="en-US" sz="4000" b="1" dirty="0">
                <a:solidFill>
                  <a:srgbClr val="FF0000"/>
                </a:solidFill>
              </a:rPr>
              <a:t>Competitive Moves</a:t>
            </a:r>
          </a:p>
        </p:txBody>
      </p:sp>
      <p:sp>
        <p:nvSpPr>
          <p:cNvPr id="33795" name="Rectangle 3"/>
          <p:cNvSpPr>
            <a:spLocks noGrp="1" noChangeArrowheads="1"/>
          </p:cNvSpPr>
          <p:nvPr>
            <p:ph type="body" idx="1"/>
          </p:nvPr>
        </p:nvSpPr>
        <p:spPr/>
        <p:txBody>
          <a:bodyPr/>
          <a:lstStyle/>
          <a:p>
            <a:r>
              <a:rPr lang="en-US" dirty="0"/>
              <a:t>The next competitive moves that will be made in the fast food industry will be:</a:t>
            </a:r>
          </a:p>
          <a:p>
            <a:pPr>
              <a:buFontTx/>
              <a:buNone/>
            </a:pPr>
            <a:endParaRPr lang="en-US" dirty="0"/>
          </a:p>
          <a:p>
            <a:pPr lvl="1"/>
            <a:r>
              <a:rPr lang="en-US" dirty="0"/>
              <a:t> the growth of the value menu </a:t>
            </a:r>
          </a:p>
          <a:p>
            <a:pPr lvl="1">
              <a:buFontTx/>
              <a:buNone/>
            </a:pPr>
            <a:endParaRPr lang="en-US" dirty="0"/>
          </a:p>
          <a:p>
            <a:pPr lvl="1"/>
            <a:r>
              <a:rPr lang="en-US" dirty="0"/>
              <a:t>the expansion into developing countries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sz="4000" b="1" dirty="0">
                <a:solidFill>
                  <a:srgbClr val="FF0000"/>
                </a:solidFill>
              </a:rPr>
              <a:t>Competitive Moves- Value Menu</a:t>
            </a:r>
          </a:p>
        </p:txBody>
      </p:sp>
      <p:sp>
        <p:nvSpPr>
          <p:cNvPr id="34819" name="Rectangle 3"/>
          <p:cNvSpPr>
            <a:spLocks noGrp="1" noChangeArrowheads="1"/>
          </p:cNvSpPr>
          <p:nvPr>
            <p:ph type="body" idx="1"/>
          </p:nvPr>
        </p:nvSpPr>
        <p:spPr/>
        <p:txBody>
          <a:bodyPr/>
          <a:lstStyle/>
          <a:p>
            <a:r>
              <a:rPr lang="en-US" sz="2400"/>
              <a:t>Wendy’s for years has been the home of the value menu. Their value menu started in 1989 and years later McDonald’s would create their dollar menu in 2002.</a:t>
            </a:r>
          </a:p>
          <a:p>
            <a:r>
              <a:rPr lang="en-US" sz="2400"/>
              <a:t>With the recent economic crisis, many people have turned to the value menu to help keep money in their pockets </a:t>
            </a:r>
          </a:p>
          <a:p>
            <a:r>
              <a:rPr lang="en-US" sz="2400"/>
              <a:t>The value menu is going to become the next move made by many companies in the fast food industry </a:t>
            </a:r>
          </a:p>
          <a:p>
            <a:r>
              <a:rPr lang="en-US" sz="2400"/>
              <a:t>Sonic has already implemented their own version of a dollar menu which offers their smallest items for only a buck.</a:t>
            </a:r>
            <a:r>
              <a:rPr lang="en-US"/>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l"/>
            <a:r>
              <a:rPr lang="en-US" sz="4000" b="1" dirty="0">
                <a:solidFill>
                  <a:srgbClr val="FF0000"/>
                </a:solidFill>
              </a:rPr>
              <a:t>Competitive Moves- Expansion</a:t>
            </a:r>
          </a:p>
        </p:txBody>
      </p:sp>
      <p:sp>
        <p:nvSpPr>
          <p:cNvPr id="35843" name="Rectangle 3"/>
          <p:cNvSpPr>
            <a:spLocks noGrp="1" noChangeArrowheads="1"/>
          </p:cNvSpPr>
          <p:nvPr>
            <p:ph type="body" idx="1"/>
          </p:nvPr>
        </p:nvSpPr>
        <p:spPr/>
        <p:txBody>
          <a:bodyPr/>
          <a:lstStyle/>
          <a:p>
            <a:r>
              <a:rPr lang="en-US" sz="2400" dirty="0"/>
              <a:t>The major fast food companies such as Burger King, McDonalds and KFC and been entering markets around the world for many years</a:t>
            </a:r>
          </a:p>
          <a:p>
            <a:r>
              <a:rPr lang="en-US" sz="2400" dirty="0"/>
              <a:t>As developing countries continue to grow, it is believed that fast food companies will grow right with them</a:t>
            </a:r>
            <a:r>
              <a:rPr lang="en-US" dirty="0"/>
              <a:t> </a:t>
            </a:r>
          </a:p>
          <a:p>
            <a:r>
              <a:rPr lang="en-US" sz="2400" dirty="0"/>
              <a:t>The latest reports show that the economic development has fueled urban growth while it is also driving per capita incomes higher in these countries </a:t>
            </a:r>
          </a:p>
          <a:p>
            <a:r>
              <a:rPr lang="en-US" sz="2400" dirty="0"/>
              <a:t>As a result, the proportion of people living in extreme poverty and hunger is slowly shrinking.</a:t>
            </a:r>
            <a:r>
              <a:rPr lang="en-US" dirty="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a:r>
              <a:rPr lang="en-US" sz="4000" b="1" dirty="0">
                <a:solidFill>
                  <a:srgbClr val="FF0000"/>
                </a:solidFill>
              </a:rPr>
              <a:t>Competitive Moves- Expansion</a:t>
            </a:r>
          </a:p>
        </p:txBody>
      </p:sp>
      <p:sp>
        <p:nvSpPr>
          <p:cNvPr id="36867" name="Rectangle 3"/>
          <p:cNvSpPr>
            <a:spLocks noGrp="1" noChangeArrowheads="1"/>
          </p:cNvSpPr>
          <p:nvPr>
            <p:ph type="body" idx="1"/>
          </p:nvPr>
        </p:nvSpPr>
        <p:spPr>
          <a:xfrm>
            <a:off x="457200" y="1600200"/>
            <a:ext cx="8229600" cy="762000"/>
          </a:xfrm>
        </p:spPr>
        <p:txBody>
          <a:bodyPr/>
          <a:lstStyle/>
          <a:p>
            <a:pPr>
              <a:lnSpc>
                <a:spcPct val="90000"/>
              </a:lnSpc>
            </a:pPr>
            <a:r>
              <a:rPr lang="en-US" sz="1600"/>
              <a:t>The latest projections by the World Bank show income per person in the developing countries growing at an annual rate of 3.4 percent for the period 2006-2015, twice the 1.7 percent registered during the 1990s. </a:t>
            </a:r>
          </a:p>
        </p:txBody>
      </p:sp>
      <p:pic>
        <p:nvPicPr>
          <p:cNvPr id="36868" name="Picture 4" descr="y5650e20"/>
          <p:cNvPicPr>
            <a:picLocks noChangeAspect="1" noChangeArrowheads="1"/>
          </p:cNvPicPr>
          <p:nvPr/>
        </p:nvPicPr>
        <p:blipFill>
          <a:blip r:embed="rId3"/>
          <a:srcRect/>
          <a:stretch>
            <a:fillRect/>
          </a:stretch>
        </p:blipFill>
        <p:spPr bwMode="auto">
          <a:xfrm>
            <a:off x="685800" y="2362200"/>
            <a:ext cx="7467600" cy="2057400"/>
          </a:xfrm>
          <a:prstGeom prst="rect">
            <a:avLst/>
          </a:prstGeom>
          <a:noFill/>
          <a:ln w="9525">
            <a:noFill/>
            <a:miter lim="800000"/>
            <a:headEnd/>
            <a:tailEnd/>
          </a:ln>
        </p:spPr>
      </p:pic>
      <p:pic>
        <p:nvPicPr>
          <p:cNvPr id="36869" name="Picture 5" descr="y5650e21"/>
          <p:cNvPicPr>
            <a:picLocks noChangeAspect="1" noChangeArrowheads="1"/>
          </p:cNvPicPr>
          <p:nvPr/>
        </p:nvPicPr>
        <p:blipFill>
          <a:blip r:embed="rId4"/>
          <a:srcRect/>
          <a:stretch>
            <a:fillRect/>
          </a:stretch>
        </p:blipFill>
        <p:spPr bwMode="auto">
          <a:xfrm>
            <a:off x="685800" y="4495800"/>
            <a:ext cx="74676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latin typeface="+mn-lt"/>
                <a:ea typeface="+mn-ea"/>
                <a:cs typeface="+mn-cs"/>
              </a:rPr>
              <a:t>Strategic Groups</a:t>
            </a:r>
          </a:p>
        </p:txBody>
      </p:sp>
      <p:sp>
        <p:nvSpPr>
          <p:cNvPr id="4" name="Content Placeholder 3"/>
          <p:cNvSpPr>
            <a:spLocks noGrp="1"/>
          </p:cNvSpPr>
          <p:nvPr>
            <p:ph idx="1"/>
          </p:nvPr>
        </p:nvSpPr>
        <p:spPr/>
        <p:txBody>
          <a:bodyPr/>
          <a:lstStyle/>
          <a:p>
            <a:r>
              <a:rPr lang="en-US" dirty="0" smtClean="0"/>
              <a:t>Fast food industry started when McDonald’s opened in 1955.</a:t>
            </a:r>
          </a:p>
          <a:p>
            <a:r>
              <a:rPr lang="en-US" dirty="0" smtClean="0"/>
              <a:t>Includes McDonald’s, Wendy’s/Arby’s, Burger King, Jack in the Box, and </a:t>
            </a:r>
            <a:r>
              <a:rPr lang="en-US" dirty="0" err="1" smtClean="0"/>
              <a:t>Hardee’s</a:t>
            </a:r>
            <a:r>
              <a:rPr lang="en-US" dirty="0" smtClean="0"/>
              <a:t>.</a:t>
            </a:r>
          </a:p>
          <a:p>
            <a:r>
              <a:rPr lang="en-US" dirty="0" smtClean="0"/>
              <a:t>Restaurants in many geographical locations across the world.</a:t>
            </a:r>
          </a:p>
          <a:p>
            <a:r>
              <a:rPr lang="en-US" dirty="0" smtClean="0"/>
              <a:t>Offer low quality food at a low price, in a short amount of time.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latin typeface="+mn-lt"/>
                <a:ea typeface="+mn-ea"/>
                <a:cs typeface="+mn-cs"/>
              </a:rPr>
              <a:t>Strategic Moves</a:t>
            </a:r>
          </a:p>
        </p:txBody>
      </p:sp>
      <p:sp>
        <p:nvSpPr>
          <p:cNvPr id="3" name="Content Placeholder 2"/>
          <p:cNvSpPr>
            <a:spLocks noGrp="1"/>
          </p:cNvSpPr>
          <p:nvPr>
            <p:ph idx="1"/>
          </p:nvPr>
        </p:nvSpPr>
        <p:spPr/>
        <p:txBody>
          <a:bodyPr>
            <a:normAutofit fontScale="92500" lnSpcReduction="20000"/>
          </a:bodyPr>
          <a:lstStyle/>
          <a:p>
            <a:r>
              <a:rPr lang="en-US" dirty="0" smtClean="0"/>
              <a:t>Fast food restaurants initially began acquiring other fast food restaurants.</a:t>
            </a:r>
          </a:p>
          <a:p>
            <a:pPr lvl="1"/>
            <a:r>
              <a:rPr lang="en-US" dirty="0" smtClean="0"/>
              <a:t>McDonald’s acquired Boston Market, Chipotle Mexican Grill, and </a:t>
            </a:r>
            <a:r>
              <a:rPr lang="en-US" dirty="0" err="1" smtClean="0"/>
              <a:t>Donato’s</a:t>
            </a:r>
            <a:r>
              <a:rPr lang="en-US" dirty="0" smtClean="0"/>
              <a:t> Pizza.  </a:t>
            </a:r>
          </a:p>
          <a:p>
            <a:pPr lvl="1"/>
            <a:r>
              <a:rPr lang="en-US" dirty="0" smtClean="0"/>
              <a:t>Wendy’s acquired Tim Horton’s and Baja Fresh.</a:t>
            </a:r>
          </a:p>
          <a:p>
            <a:r>
              <a:rPr lang="en-US" dirty="0" smtClean="0"/>
              <a:t>Restaurants now are attacking industry by themselves.</a:t>
            </a:r>
          </a:p>
          <a:p>
            <a:r>
              <a:rPr lang="en-US" dirty="0" smtClean="0"/>
              <a:t>Some still own other restaurants, but majority are on their own.</a:t>
            </a:r>
          </a:p>
          <a:p>
            <a:pPr lvl="1"/>
            <a:r>
              <a:rPr lang="en-US" dirty="0" smtClean="0"/>
              <a:t>McDonald’s owns </a:t>
            </a:r>
            <a:r>
              <a:rPr lang="en-US" dirty="0" err="1" smtClean="0"/>
              <a:t>Pret</a:t>
            </a:r>
            <a:r>
              <a:rPr lang="en-US" dirty="0" smtClean="0"/>
              <a:t> A Manger and Piles Café</a:t>
            </a:r>
          </a:p>
          <a:p>
            <a:pPr lvl="1"/>
            <a:r>
              <a:rPr lang="en-US" dirty="0" err="1" smtClean="0"/>
              <a:t>Triarc</a:t>
            </a:r>
            <a:r>
              <a:rPr lang="en-US" dirty="0" smtClean="0"/>
              <a:t> Company owns Wendy’s and Arby’s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Strategic Moves</a:t>
            </a:r>
            <a:endParaRPr lang="en-US" sz="4000" dirty="0"/>
          </a:p>
        </p:txBody>
      </p:sp>
      <p:sp>
        <p:nvSpPr>
          <p:cNvPr id="3" name="Content Placeholder 2"/>
          <p:cNvSpPr>
            <a:spLocks noGrp="1"/>
          </p:cNvSpPr>
          <p:nvPr>
            <p:ph idx="1"/>
          </p:nvPr>
        </p:nvSpPr>
        <p:spPr/>
        <p:txBody>
          <a:bodyPr/>
          <a:lstStyle/>
          <a:p>
            <a:r>
              <a:rPr lang="en-US" dirty="0" smtClean="0"/>
              <a:t>Global expansion have dramatically increased.</a:t>
            </a:r>
          </a:p>
          <a:p>
            <a:r>
              <a:rPr lang="en-US" dirty="0" smtClean="0"/>
              <a:t>McDonald’s operated 30,000 local stores as well as stores in over 100 countries.</a:t>
            </a:r>
          </a:p>
          <a:p>
            <a:pPr lvl="1"/>
            <a:r>
              <a:rPr lang="en-US" dirty="0" smtClean="0"/>
              <a:t>Serves 52 million customers a day.</a:t>
            </a:r>
          </a:p>
          <a:p>
            <a:r>
              <a:rPr lang="en-US" dirty="0" smtClean="0"/>
              <a:t>Wendy’s/Arby’s runs over 10,000 restaurants in over 20 countries worldwide.</a:t>
            </a:r>
          </a:p>
          <a:p>
            <a:r>
              <a:rPr lang="en-US" dirty="0" smtClean="0"/>
              <a:t>Burger King has 11,100 stores in 71 countries.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latin typeface="+mn-lt"/>
                <a:ea typeface="+mn-ea"/>
                <a:cs typeface="+mn-cs"/>
              </a:rPr>
              <a:t>Strategic Changes</a:t>
            </a:r>
          </a:p>
        </p:txBody>
      </p:sp>
      <p:sp>
        <p:nvSpPr>
          <p:cNvPr id="3" name="Content Placeholder 2"/>
          <p:cNvSpPr>
            <a:spLocks noGrp="1"/>
          </p:cNvSpPr>
          <p:nvPr>
            <p:ph idx="1"/>
          </p:nvPr>
        </p:nvSpPr>
        <p:spPr/>
        <p:txBody>
          <a:bodyPr/>
          <a:lstStyle/>
          <a:p>
            <a:r>
              <a:rPr lang="en-US" dirty="0" smtClean="0"/>
              <a:t>The introduction of nutritious items.</a:t>
            </a:r>
          </a:p>
          <a:p>
            <a:r>
              <a:rPr lang="en-US" dirty="0" smtClean="0"/>
              <a:t>Many of these restaurants offer salads, wraps, chicken sandwiches, fruit and yogurt parfait’s, and other side options.</a:t>
            </a:r>
          </a:p>
          <a:p>
            <a:r>
              <a:rPr lang="en-US" dirty="0" smtClean="0"/>
              <a:t>In order to attract the parents and adults, these restaurants had to make the menu change.</a:t>
            </a:r>
          </a:p>
          <a:p>
            <a:r>
              <a:rPr lang="en-US" dirty="0" smtClean="0"/>
              <a:t>Can eat a meal under 600 calories.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latin typeface="+mn-lt"/>
                <a:ea typeface="+mn-ea"/>
                <a:cs typeface="+mn-cs"/>
              </a:rPr>
              <a:t>Competitive Advantages</a:t>
            </a:r>
          </a:p>
        </p:txBody>
      </p:sp>
      <p:sp>
        <p:nvSpPr>
          <p:cNvPr id="3" name="Content Placeholder 2"/>
          <p:cNvSpPr>
            <a:spLocks noGrp="1"/>
          </p:cNvSpPr>
          <p:nvPr>
            <p:ph idx="1"/>
          </p:nvPr>
        </p:nvSpPr>
        <p:spPr/>
        <p:txBody>
          <a:bodyPr/>
          <a:lstStyle/>
          <a:p>
            <a:r>
              <a:rPr lang="en-US" dirty="0" smtClean="0"/>
              <a:t>Fast food restaurants offer meals at a cheap price in a short time span.</a:t>
            </a:r>
          </a:p>
          <a:p>
            <a:r>
              <a:rPr lang="en-US" dirty="0" smtClean="0"/>
              <a:t>The cheap price allows people to eat even in bad economic times.</a:t>
            </a:r>
          </a:p>
          <a:p>
            <a:pPr lvl="1"/>
            <a:r>
              <a:rPr lang="en-US" dirty="0" smtClean="0"/>
              <a:t>The invention of the dollar/value menu</a:t>
            </a:r>
          </a:p>
          <a:p>
            <a:r>
              <a:rPr lang="en-US" dirty="0" smtClean="0"/>
              <a:t>The quickness allows people to eat in 30 minutes or less, which enables them to get back to work or whatever is on their schedule.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Issues In Customer Service</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100 point scale</a:t>
            </a:r>
          </a:p>
          <a:p>
            <a:r>
              <a:rPr lang="en-US" dirty="0" smtClean="0"/>
              <a:t>Increasing Rating, but still behind average</a:t>
            </a:r>
          </a:p>
          <a:p>
            <a:r>
              <a:rPr lang="en-US" dirty="0" smtClean="0"/>
              <a:t>11 points below avg.</a:t>
            </a:r>
          </a:p>
          <a:p>
            <a:r>
              <a:rPr lang="en-US" dirty="0" smtClean="0"/>
              <a:t>2008- Rated 69 out of 100</a:t>
            </a:r>
          </a:p>
          <a:p>
            <a:r>
              <a:rPr lang="en-US" dirty="0" smtClean="0"/>
              <a:t>High Turnover Rates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The Economic Crisis</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McDonald’s in America is recording record numbers and sales are through the roof.</a:t>
            </a:r>
          </a:p>
          <a:p>
            <a:pPr>
              <a:buNone/>
            </a:pPr>
            <a:r>
              <a:rPr lang="en-US" dirty="0" smtClean="0"/>
              <a:t>		(People want to save money at the dollar menu).</a:t>
            </a:r>
          </a:p>
          <a:p>
            <a:r>
              <a:rPr lang="en-US" dirty="0" smtClean="0"/>
              <a:t>In China McDonald’s is losing money, but still looking for new opportunities.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Employment Opportunities</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McDonald’s </a:t>
            </a:r>
            <a:r>
              <a:rPr lang="en-US" b="1" dirty="0" smtClean="0"/>
              <a:t>Europe</a:t>
            </a:r>
            <a:r>
              <a:rPr lang="en-US" dirty="0" smtClean="0"/>
              <a:t>, 240 new locations, 12,000 new jobs in Poland, Italy, France, Spain and Russia.</a:t>
            </a:r>
          </a:p>
          <a:p>
            <a:endParaRPr lang="en-US" dirty="0" smtClean="0"/>
          </a:p>
          <a:p>
            <a:r>
              <a:rPr lang="en-US" dirty="0" smtClean="0"/>
              <a:t>McDonald’s </a:t>
            </a:r>
            <a:r>
              <a:rPr lang="en-US" b="1" dirty="0" smtClean="0"/>
              <a:t>China</a:t>
            </a:r>
            <a:r>
              <a:rPr lang="en-US" dirty="0" smtClean="0"/>
              <a:t>, 175 new restaurants, with 10,000 new job opportunities.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Preparation for competition</a:t>
            </a:r>
            <a:endParaRPr lang="en-US" sz="4000" b="1" dirty="0">
              <a:solidFill>
                <a:srgbClr val="FF0000"/>
              </a:solidFill>
            </a:endParaRPr>
          </a:p>
        </p:txBody>
      </p:sp>
      <p:sp>
        <p:nvSpPr>
          <p:cNvPr id="3" name="Content Placeholder 2"/>
          <p:cNvSpPr>
            <a:spLocks noGrp="1"/>
          </p:cNvSpPr>
          <p:nvPr>
            <p:ph idx="1"/>
          </p:nvPr>
        </p:nvSpPr>
        <p:spPr/>
        <p:txBody>
          <a:bodyPr/>
          <a:lstStyle/>
          <a:p>
            <a:r>
              <a:rPr lang="en-US" sz="3400" dirty="0" smtClean="0"/>
              <a:t>McDonald’s vs. Starbucks</a:t>
            </a:r>
          </a:p>
          <a:p>
            <a:pPr>
              <a:buNone/>
            </a:pPr>
            <a:r>
              <a:rPr lang="en-US" dirty="0" smtClean="0"/>
              <a:t>	</a:t>
            </a:r>
          </a:p>
          <a:p>
            <a:pPr>
              <a:buNone/>
            </a:pPr>
            <a:r>
              <a:rPr lang="en-US" b="1" dirty="0" smtClean="0"/>
              <a:t>McDonald’s</a:t>
            </a:r>
            <a:r>
              <a:rPr lang="en-US" dirty="0" smtClean="0"/>
              <a:t> improves the quality of coffee and still competes on price.</a:t>
            </a:r>
          </a:p>
          <a:p>
            <a:pPr>
              <a:buNone/>
            </a:pPr>
            <a:r>
              <a:rPr lang="en-US" b="1" dirty="0" smtClean="0"/>
              <a:t>Starbucks</a:t>
            </a:r>
            <a:r>
              <a:rPr lang="en-US" dirty="0" smtClean="0"/>
              <a:t> adds food to their menu while still serving a variety of high end coffee.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Economy meets Obesity </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Everyone wants to save a dollar.</a:t>
            </a:r>
          </a:p>
          <a:p>
            <a:r>
              <a:rPr lang="en-US" dirty="0" smtClean="0"/>
              <a:t>This leads to more fast food/dollar menus.</a:t>
            </a:r>
          </a:p>
          <a:p>
            <a:r>
              <a:rPr lang="en-US" dirty="0" smtClean="0"/>
              <a:t>The rate of obesity increases at an alarming rate, but the public is more concerned with saving their money.</a:t>
            </a:r>
          </a:p>
          <a:p>
            <a:r>
              <a:rPr lang="en-US" dirty="0" smtClean="0"/>
              <a:t>Government wants to implement a plan of health.</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Chef’s move to Fast Food</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Chef Paul </a:t>
            </a:r>
            <a:r>
              <a:rPr lang="en-US" dirty="0" err="1" smtClean="0"/>
              <a:t>Bocuse</a:t>
            </a:r>
            <a:r>
              <a:rPr lang="en-US" dirty="0" smtClean="0"/>
              <a:t> (the pope of French cuisine) along with many others in France have made the move to the fast food industry.</a:t>
            </a:r>
          </a:p>
          <a:p>
            <a:r>
              <a:rPr lang="en-US" dirty="0" smtClean="0"/>
              <a:t>Complaints of high priced food coupled with the financial crisis have lead to</a:t>
            </a:r>
          </a:p>
          <a:p>
            <a:pPr algn="ctr">
              <a:buNone/>
            </a:pPr>
            <a:r>
              <a:rPr lang="en-US" dirty="0" smtClean="0"/>
              <a:t>“the historical turning point in cuisine”</a:t>
            </a:r>
          </a:p>
          <a:p>
            <a:r>
              <a:rPr lang="en-US" dirty="0" smtClean="0"/>
              <a:t>This is good to some and bad to others, depending on the perspective.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sz="6600" b="1" dirty="0" smtClean="0">
                <a:solidFill>
                  <a:srgbClr val="FF0000"/>
                </a:solidFill>
              </a:rPr>
              <a:t>Any Questions?</a:t>
            </a:r>
            <a:endParaRPr lang="en-US" sz="66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Contrasting Viewpoints</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Expansion, Growth </a:t>
            </a:r>
          </a:p>
          <a:p>
            <a:pPr>
              <a:buNone/>
            </a:pPr>
            <a:r>
              <a:rPr lang="en-US" dirty="0"/>
              <a:t>	</a:t>
            </a:r>
            <a:r>
              <a:rPr lang="en-US" dirty="0" smtClean="0"/>
              <a:t>		-While maintaining innovation</a:t>
            </a:r>
          </a:p>
          <a:p>
            <a:r>
              <a:rPr lang="en-US" dirty="0" smtClean="0"/>
              <a:t>Plans- Increase sales and income</a:t>
            </a:r>
          </a:p>
        </p:txBody>
      </p:sp>
      <p:pic>
        <p:nvPicPr>
          <p:cNvPr id="4" name="Picture 3" descr="mcdonalds pic 2.jpg"/>
          <p:cNvPicPr>
            <a:picLocks noChangeAspect="1"/>
          </p:cNvPicPr>
          <p:nvPr/>
        </p:nvPicPr>
        <p:blipFill>
          <a:blip r:embed="rId3"/>
          <a:stretch>
            <a:fillRect/>
          </a:stretch>
        </p:blipFill>
        <p:spPr>
          <a:xfrm>
            <a:off x="685800" y="3429000"/>
            <a:ext cx="4648200" cy="30334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Health Issues</a:t>
            </a:r>
            <a:endParaRPr lang="en-US" sz="4000" b="1" dirty="0">
              <a:solidFill>
                <a:srgbClr val="FF0000"/>
              </a:solidFill>
            </a:endParaRPr>
          </a:p>
        </p:txBody>
      </p:sp>
      <p:sp>
        <p:nvSpPr>
          <p:cNvPr id="3" name="Content Placeholder 2"/>
          <p:cNvSpPr>
            <a:spLocks noGrp="1"/>
          </p:cNvSpPr>
          <p:nvPr>
            <p:ph idx="1"/>
          </p:nvPr>
        </p:nvSpPr>
        <p:spPr/>
        <p:txBody>
          <a:bodyPr/>
          <a:lstStyle/>
          <a:p>
            <a:r>
              <a:rPr lang="en-US" dirty="0" smtClean="0"/>
              <a:t>Shift in Demand</a:t>
            </a:r>
          </a:p>
          <a:p>
            <a:r>
              <a:rPr lang="en-US" dirty="0" smtClean="0"/>
              <a:t>High Calories to Healthier Foods</a:t>
            </a:r>
          </a:p>
          <a:p>
            <a:pPr>
              <a:buNone/>
            </a:pPr>
            <a:r>
              <a:rPr lang="en-US" dirty="0"/>
              <a:t>	</a:t>
            </a:r>
          </a:p>
          <a:p>
            <a:r>
              <a:rPr lang="en-US" dirty="0" smtClean="0"/>
              <a:t>Example: Salads, Sandwich’s, Fruit &amp; Yogurt</a:t>
            </a:r>
          </a:p>
        </p:txBody>
      </p:sp>
      <p:pic>
        <p:nvPicPr>
          <p:cNvPr id="4" name="Picture 3" descr="mcdonalds pic 1.bmp"/>
          <p:cNvPicPr>
            <a:picLocks noChangeAspect="1"/>
          </p:cNvPicPr>
          <p:nvPr/>
        </p:nvPicPr>
        <p:blipFill>
          <a:blip r:embed="rId3"/>
          <a:stretch>
            <a:fillRect/>
          </a:stretch>
        </p:blipFill>
        <p:spPr>
          <a:xfrm>
            <a:off x="228600" y="4086225"/>
            <a:ext cx="3048000" cy="2771775"/>
          </a:xfrm>
          <a:prstGeom prst="rect">
            <a:avLst/>
          </a:prstGeom>
        </p:spPr>
      </p:pic>
      <p:pic>
        <p:nvPicPr>
          <p:cNvPr id="5" name="Picture 4" descr="parfait_mcdonalds.jpg"/>
          <p:cNvPicPr>
            <a:picLocks noChangeAspect="1"/>
          </p:cNvPicPr>
          <p:nvPr/>
        </p:nvPicPr>
        <p:blipFill>
          <a:blip r:embed="rId4"/>
          <a:stretch>
            <a:fillRect/>
          </a:stretch>
        </p:blipFill>
        <p:spPr>
          <a:xfrm>
            <a:off x="6019800" y="4267200"/>
            <a:ext cx="2143125" cy="23145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FF0000"/>
                </a:solidFill>
              </a:rPr>
              <a:t>Competitors</a:t>
            </a:r>
            <a:endParaRPr lang="en-US" sz="40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Wendy’s- 10,000 Restaurants System Wide</a:t>
            </a:r>
          </a:p>
          <a:p>
            <a:pPr>
              <a:buNone/>
            </a:pPr>
            <a:r>
              <a:rPr lang="en-US" dirty="0"/>
              <a:t>	</a:t>
            </a:r>
            <a:r>
              <a:rPr lang="en-US" dirty="0" smtClean="0"/>
              <a:t>	-Frosty’s, Spicy Chicken, Baked Potato</a:t>
            </a:r>
          </a:p>
          <a:p>
            <a:r>
              <a:rPr lang="en-US" dirty="0" smtClean="0"/>
              <a:t>Jack in the Box</a:t>
            </a:r>
          </a:p>
          <a:p>
            <a:pPr>
              <a:buNone/>
            </a:pPr>
            <a:r>
              <a:rPr lang="en-US" dirty="0"/>
              <a:t>	</a:t>
            </a:r>
            <a:r>
              <a:rPr lang="en-US" dirty="0" smtClean="0"/>
              <a:t>	-Adult Consumer, Chicken Bowls, Pitas</a:t>
            </a:r>
          </a:p>
          <a:p>
            <a:r>
              <a:rPr lang="en-US" dirty="0" smtClean="0"/>
              <a:t>Hardee’s</a:t>
            </a:r>
            <a:endParaRPr lang="en-US" dirty="0"/>
          </a:p>
          <a:p>
            <a:pPr>
              <a:buNone/>
            </a:pPr>
            <a:r>
              <a:rPr lang="en-US" dirty="0" smtClean="0"/>
              <a:t>		-Quality, Higher Price, Breakfast Menu</a:t>
            </a:r>
          </a:p>
          <a:p>
            <a:r>
              <a:rPr lang="en-US" dirty="0" smtClean="0"/>
              <a:t>Sonic</a:t>
            </a:r>
          </a:p>
          <a:p>
            <a:pPr>
              <a:buNone/>
            </a:pPr>
            <a:r>
              <a:rPr lang="en-US" dirty="0"/>
              <a:t>	</a:t>
            </a:r>
            <a:r>
              <a:rPr lang="en-US" dirty="0" smtClean="0"/>
              <a:t>	-3,500 Drive-ins in 2008, Accessible 		Atmosphere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normAutofit/>
          </a:bodyPr>
          <a:lstStyle/>
          <a:p>
            <a:pPr algn="l"/>
            <a:r>
              <a:rPr lang="en-US" sz="4000" b="1" dirty="0" smtClean="0">
                <a:solidFill>
                  <a:srgbClr val="FF0000"/>
                </a:solidFill>
              </a:rPr>
              <a:t>Economy Hurts the Industry</a:t>
            </a:r>
          </a:p>
        </p:txBody>
      </p:sp>
      <p:sp>
        <p:nvSpPr>
          <p:cNvPr id="31747" name="Rectangle 3"/>
          <p:cNvSpPr>
            <a:spLocks noGrp="1"/>
          </p:cNvSpPr>
          <p:nvPr>
            <p:ph type="body" idx="1"/>
          </p:nvPr>
        </p:nvSpPr>
        <p:spPr/>
        <p:txBody>
          <a:bodyPr/>
          <a:lstStyle/>
          <a:p>
            <a:pPr>
              <a:lnSpc>
                <a:spcPct val="90000"/>
              </a:lnSpc>
            </a:pPr>
            <a:r>
              <a:rPr lang="en-US" smtClean="0"/>
              <a:t>“The root cause of the recession is the $4 trillion decline in the value of US homes, which may well total $8 trilion before prices hit bottom.  Econometric evidence suggests that for every $1 decline in housing prices, homeowners cut back spending by about 6 cents.  Using this formula, a $6 trillion drop in prices translates into a $360  billion annual decline in consumption-just under 3% points of GDP.”  (Schmitt)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2301</Words>
  <Application>Microsoft Office PowerPoint</Application>
  <PresentationFormat>On-screen Show (4:3)</PresentationFormat>
  <Paragraphs>310</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Industry Analysis Chris Athens, Ben Baker, Josh Carver, Chris Bolinger, Jordan Guenther, Justin Turner, Jeff Ward</vt:lpstr>
      <vt:lpstr>Background &amp; Purpose</vt:lpstr>
      <vt:lpstr>Problems, Challenges, Issues</vt:lpstr>
      <vt:lpstr>Slide 4</vt:lpstr>
      <vt:lpstr>Issues In Customer Service</vt:lpstr>
      <vt:lpstr>Contrasting Viewpoints</vt:lpstr>
      <vt:lpstr>Health Issues</vt:lpstr>
      <vt:lpstr>Competitors</vt:lpstr>
      <vt:lpstr>Economy Hurts the Industry</vt:lpstr>
      <vt:lpstr>Economy Hurts the Industry</vt:lpstr>
      <vt:lpstr>Economy Hurts the Industry</vt:lpstr>
      <vt:lpstr>Economy Hurts the Industry</vt:lpstr>
      <vt:lpstr>Economy Hurts the Industry</vt:lpstr>
      <vt:lpstr>Market Size</vt:lpstr>
      <vt:lpstr>Market Size</vt:lpstr>
      <vt:lpstr>Porter’s 5 Forces</vt:lpstr>
      <vt:lpstr>Porter’s 5 Forces      - 1. Threat of substitute products</vt:lpstr>
      <vt:lpstr>Porter’s 5 Forces      - 2. Threat of entry of new competitors </vt:lpstr>
      <vt:lpstr>Porter’s 5 Forces - 2. Threat of entry of new competitors (continued)</vt:lpstr>
      <vt:lpstr>Porter’s 5 Forces - 3. Competitive Rivalry</vt:lpstr>
      <vt:lpstr>Porter’s 5 Forces - 4. Customer Bargaining Power</vt:lpstr>
      <vt:lpstr>Porter’s 5 Forces - 5. Supplier Bargaining Power</vt:lpstr>
      <vt:lpstr>Slide 23</vt:lpstr>
      <vt:lpstr>McDonald’s Strengths: Global Brand</vt:lpstr>
      <vt:lpstr>McDonald’s Strengths:  Diversified Geographic Presence</vt:lpstr>
      <vt:lpstr>McDonald’s Strengths: Strong Supply Chain</vt:lpstr>
      <vt:lpstr>McDonald’s Strengths: Large Scale of Operation</vt:lpstr>
      <vt:lpstr>McDonald’s Weaknesses: Fluctuating Operating and Net Profits</vt:lpstr>
      <vt:lpstr>McDonald’s Opportunities: Growth of Franchisee Operated Restaurants</vt:lpstr>
      <vt:lpstr>McDonald’s Opportunities: New Products</vt:lpstr>
      <vt:lpstr>McDonald’s Opportunities: Beverages Market</vt:lpstr>
      <vt:lpstr>McDonald’s Threats: Changes in Commodity Prices</vt:lpstr>
      <vt:lpstr>McDonald’s Threats: Food Safety and Food-Borne Illness</vt:lpstr>
      <vt:lpstr>McDonald’s Threats:  Fresh Threat of Bird Flu</vt:lpstr>
      <vt:lpstr>Industry Forces</vt:lpstr>
      <vt:lpstr>Industry Forces</vt:lpstr>
      <vt:lpstr>Competitive Position</vt:lpstr>
      <vt:lpstr>Competitive Position</vt:lpstr>
      <vt:lpstr>Competitive Position</vt:lpstr>
      <vt:lpstr>Competitive Position</vt:lpstr>
      <vt:lpstr>Competitive Moves</vt:lpstr>
      <vt:lpstr>Competitive Moves- Value Menu</vt:lpstr>
      <vt:lpstr>Competitive Moves- Expansion</vt:lpstr>
      <vt:lpstr>Competitive Moves- Expansion</vt:lpstr>
      <vt:lpstr>Strategic Groups</vt:lpstr>
      <vt:lpstr>Strategic Moves</vt:lpstr>
      <vt:lpstr>Strategic Moves</vt:lpstr>
      <vt:lpstr>Strategic Changes</vt:lpstr>
      <vt:lpstr>Competitive Advantages</vt:lpstr>
      <vt:lpstr>The Economic Crisis</vt:lpstr>
      <vt:lpstr>Employment Opportunities</vt:lpstr>
      <vt:lpstr>Preparation for competition</vt:lpstr>
      <vt:lpstr>Economy meets Obesity </vt:lpstr>
      <vt:lpstr>Chef’s move to Fast Food</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dc:title>
  <dc:creator>Jordan Marc Guenther</dc:creator>
  <cp:lastModifiedBy>Jeffrey David Ward</cp:lastModifiedBy>
  <cp:revision>13</cp:revision>
  <dcterms:created xsi:type="dcterms:W3CDTF">2009-02-22T21:44:58Z</dcterms:created>
  <dcterms:modified xsi:type="dcterms:W3CDTF">2009-02-23T21:26:16Z</dcterms:modified>
</cp:coreProperties>
</file>