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5" r:id="rId10"/>
    <p:sldId id="264" r:id="rId11"/>
    <p:sldId id="265" r:id="rId12"/>
    <p:sldId id="266" r:id="rId13"/>
    <p:sldId id="267" r:id="rId14"/>
    <p:sldId id="268" r:id="rId15"/>
    <p:sldId id="269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Market Share of Profits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Large Stores(&gt;100)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1948</c:v>
                </c:pt>
                <c:pt idx="1">
                  <c:v>1954</c:v>
                </c:pt>
                <c:pt idx="2">
                  <c:v>1963</c:v>
                </c:pt>
                <c:pt idx="3">
                  <c:v>1972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38</c:v>
                </c:pt>
                <c:pt idx="2">
                  <c:v>43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Small Stores (11-100)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1948</c:v>
                </c:pt>
                <c:pt idx="1">
                  <c:v>1954</c:v>
                </c:pt>
                <c:pt idx="2">
                  <c:v>1963</c:v>
                </c:pt>
                <c:pt idx="3">
                  <c:v>1972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15</c:v>
                </c:pt>
                <c:pt idx="3">
                  <c:v>17.399999999999999</c:v>
                </c:pt>
              </c:numCache>
            </c:numRef>
          </c:val>
        </c:ser>
        <c:marker val="1"/>
        <c:axId val="83151488"/>
        <c:axId val="103172736"/>
      </c:lineChart>
      <c:catAx>
        <c:axId val="83151488"/>
        <c:scaling>
          <c:orientation val="minMax"/>
        </c:scaling>
        <c:axPos val="b"/>
        <c:numFmt formatCode="General" sourceLinked="1"/>
        <c:majorTickMark val="none"/>
        <c:tickLblPos val="nextTo"/>
        <c:crossAx val="103172736"/>
        <c:crosses val="autoZero"/>
        <c:auto val="1"/>
        <c:lblAlgn val="ctr"/>
        <c:lblOffset val="100"/>
      </c:catAx>
      <c:valAx>
        <c:axId val="1031727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  <a:r>
                  <a:rPr lang="en-US" sz="1400" baseline="0"/>
                  <a:t> Market Share</a:t>
                </a:r>
                <a:endParaRPr lang="en-US" sz="1400"/>
              </a:p>
            </c:rich>
          </c:tx>
          <c:layout/>
        </c:title>
        <c:numFmt formatCode="General" sourceLinked="1"/>
        <c:majorTickMark val="none"/>
        <c:tickLblPos val="nextTo"/>
        <c:crossAx val="83151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Market Share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Kroger</c:v>
                </c:pt>
                <c:pt idx="1">
                  <c:v>Safeway</c:v>
                </c:pt>
                <c:pt idx="2">
                  <c:v>Delhaize America</c:v>
                </c:pt>
                <c:pt idx="3">
                  <c:v>SUPERVALU</c:v>
                </c:pt>
                <c:pt idx="4">
                  <c:v>Whole Foods</c:v>
                </c:pt>
                <c:pt idx="5">
                  <c:v>Ruddick</c:v>
                </c:pt>
                <c:pt idx="6">
                  <c:v>Casey's</c:v>
                </c:pt>
                <c:pt idx="7">
                  <c:v>Weis Markets</c:v>
                </c:pt>
                <c:pt idx="8">
                  <c:v>Winn-Dixie</c:v>
                </c:pt>
                <c:pt idx="9">
                  <c:v>Ingles Markets</c:v>
                </c:pt>
                <c:pt idx="10">
                  <c:v>Others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35.483999999999995</c:v>
                </c:pt>
                <c:pt idx="1">
                  <c:v>21.587999999999987</c:v>
                </c:pt>
                <c:pt idx="2">
                  <c:v>14.888</c:v>
                </c:pt>
                <c:pt idx="3">
                  <c:v>9.1810000000000009</c:v>
                </c:pt>
                <c:pt idx="4">
                  <c:v>4.4664999999999999</c:v>
                </c:pt>
                <c:pt idx="5">
                  <c:v>2.7290000000000001</c:v>
                </c:pt>
                <c:pt idx="6">
                  <c:v>2.7290000000000001</c:v>
                </c:pt>
                <c:pt idx="7">
                  <c:v>2.0562999999999967</c:v>
                </c:pt>
                <c:pt idx="8">
                  <c:v>1.2009999999999976</c:v>
                </c:pt>
                <c:pt idx="9">
                  <c:v>0.95855999999999997</c:v>
                </c:pt>
                <c:pt idx="10">
                  <c:v>3.9723999999999977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0.35185</cdr:x>
      <cdr:y>0.65661</cdr:y>
    </cdr:from>
    <cdr:to>
      <cdr:x>0.49074</cdr:x>
      <cdr:y>0.85865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600" y="2971800"/>
          <a:ext cx="1143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4000" dirty="0" smtClean="0"/>
            <a:t>22%</a:t>
          </a:r>
          <a:endParaRPr lang="en-US" sz="4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7210F-3B73-4CAA-9DB3-0890FD50209C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4A418-BFF8-4BEB-97DF-B07EEDA9C9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DB3DA-BF6C-4F4A-B5AF-8D8837C8262E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9562-F314-40F2-9033-9F987C4021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9562-F314-40F2-9033-9F987C40216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CBC34D-AE02-492F-B8AB-29ED2CF52C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7936E-CC9E-4664-961D-44F85FF71B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548137-6B07-43DC-9602-372A821268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EC6F-30A3-48AA-BCEE-567C48F81E2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E9DCD2-9F7C-43F8-B260-E2CDE3972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8BE9-8CFA-44D7-85EF-1E8410383F94}" type="datetimeFigureOut">
              <a:rPr lang="en-US" smtClean="0"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BF7D-A3A7-4386-B86F-DECEFA208F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Hayley Rush</a:t>
            </a:r>
          </a:p>
          <a:p>
            <a:r>
              <a:rPr lang="en-US" dirty="0" smtClean="0"/>
              <a:t>Alex Beverly</a:t>
            </a:r>
          </a:p>
          <a:p>
            <a:r>
              <a:rPr lang="en-US" dirty="0" smtClean="0"/>
              <a:t>Everett Gibson</a:t>
            </a:r>
          </a:p>
          <a:p>
            <a:r>
              <a:rPr lang="en-US" dirty="0" smtClean="0"/>
              <a:t>Andrew Keeling</a:t>
            </a:r>
          </a:p>
          <a:p>
            <a:r>
              <a:rPr lang="en-US" dirty="0" smtClean="0"/>
              <a:t>Charity Moore</a:t>
            </a:r>
          </a:p>
          <a:p>
            <a:r>
              <a:rPr lang="en-US" dirty="0" err="1" smtClean="0"/>
              <a:t>Kolt</a:t>
            </a:r>
            <a:r>
              <a:rPr lang="en-US" dirty="0" smtClean="0"/>
              <a:t> Pederson</a:t>
            </a:r>
          </a:p>
          <a:p>
            <a:r>
              <a:rPr lang="en-US" dirty="0" smtClean="0"/>
              <a:t>Emily Dale</a:t>
            </a:r>
          </a:p>
          <a:p>
            <a:r>
              <a:rPr lang="en-US" dirty="0" err="1" smtClean="0"/>
              <a:t>Carli</a:t>
            </a:r>
            <a:r>
              <a:rPr lang="en-US" dirty="0" smtClean="0"/>
              <a:t> </a:t>
            </a:r>
            <a:r>
              <a:rPr lang="en-US" dirty="0" err="1" smtClean="0"/>
              <a:t>Slingerland</a:t>
            </a:r>
            <a:endParaRPr lang="en-US" dirty="0"/>
          </a:p>
        </p:txBody>
      </p:sp>
      <p:pic>
        <p:nvPicPr>
          <p:cNvPr id="4" name="Picture 3" descr="safeway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4400"/>
            <a:ext cx="5436343" cy="23018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Environmental Scan</a:t>
            </a:r>
            <a:br>
              <a:rPr lang="en-US" sz="4000"/>
            </a:br>
            <a:r>
              <a:rPr lang="en-US" sz="4000"/>
              <a:t>Social Factors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Food Trends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Eco-Friendly Foods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Local, Natural, and Fresh Foods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Food safety concerns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Rising food costs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Probiotics and prebiotics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Whole grains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Simple ingredients and clear labels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Lower salt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Artificial sweeteners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Bottled water backlash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Going environmentally Friendly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Green processing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Green distribution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Green retailing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Green consumer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Environmental Scan:</a:t>
            </a:r>
            <a:br>
              <a:rPr lang="en-US" sz="4000"/>
            </a:br>
            <a:r>
              <a:rPr lang="en-US" sz="4000"/>
              <a:t>Economic Factors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Inflation in food prices</a:t>
            </a:r>
          </a:p>
          <a:p>
            <a:r>
              <a:rPr lang="en-US" sz="1800"/>
              <a:t>Consumers going to cheaper versions of products as well as store brand versions</a:t>
            </a:r>
          </a:p>
          <a:p>
            <a:r>
              <a:rPr lang="en-US" sz="1800"/>
              <a:t>“How do you expect private-label penetration to change in 2009, in terms of dollar sales?”</a:t>
            </a:r>
          </a:p>
        </p:txBody>
      </p:sp>
      <p:sp>
        <p:nvSpPr>
          <p:cNvPr id="7240" name="Rectangle 7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Economic recession is causing consumers to change their buying habits: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Looking for more meaningful discounts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The “smart shopper” is back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Shoppers stock up on items only when on sale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Using more coupons than before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Reading more circulars to find the better deals</a:t>
            </a:r>
          </a:p>
          <a:p>
            <a:pPr>
              <a:lnSpc>
                <a:spcPct val="80000"/>
              </a:lnSpc>
            </a:pPr>
            <a:r>
              <a:rPr lang="en-US" sz="1800"/>
              <a:t>These changes are expected to be more permanent than temporary</a:t>
            </a:r>
          </a:p>
          <a:p>
            <a:pPr>
              <a:lnSpc>
                <a:spcPct val="80000"/>
              </a:lnSpc>
            </a:pPr>
            <a:r>
              <a:rPr lang="en-US" sz="1800"/>
              <a:t>26% of people have left supermarkets for smaller more discounted venues</a:t>
            </a:r>
          </a:p>
          <a:p>
            <a:pPr>
              <a:lnSpc>
                <a:spcPct val="80000"/>
              </a:lnSpc>
            </a:pPr>
            <a:r>
              <a:rPr lang="en-US" sz="1800"/>
              <a:t>11% have left the smaller venues to go to supermarkets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graphicFrame>
        <p:nvGraphicFramePr>
          <p:cNvPr id="7241" name="Group 73"/>
          <p:cNvGraphicFramePr>
            <a:graphicFrameLocks noGrp="1"/>
          </p:cNvGraphicFramePr>
          <p:nvPr/>
        </p:nvGraphicFramePr>
        <p:xfrm>
          <a:off x="685800" y="4114800"/>
          <a:ext cx="3657600" cy="1554480"/>
        </p:xfrm>
        <a:graphic>
          <a:graphicData uri="http://schemas.openxmlformats.org/drawingml/2006/table">
            <a:tbl>
              <a:tblPr/>
              <a:tblGrid>
                <a:gridCol w="2511425"/>
                <a:gridCol w="114617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at all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 less than 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 more than 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answer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Government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FDA regulation- the FDA regulates five areas of the food retail industry:</a:t>
            </a:r>
          </a:p>
          <a:p>
            <a:pPr lvl="1"/>
            <a:r>
              <a:rPr lang="en-US"/>
              <a:t>Management</a:t>
            </a:r>
          </a:p>
          <a:p>
            <a:pPr lvl="1"/>
            <a:r>
              <a:rPr lang="en-US"/>
              <a:t>Human Element-Staff</a:t>
            </a:r>
          </a:p>
          <a:p>
            <a:pPr lvl="1"/>
            <a:r>
              <a:rPr lang="en-US"/>
              <a:t>Human Element-Public</a:t>
            </a:r>
          </a:p>
          <a:p>
            <a:pPr lvl="1"/>
            <a:r>
              <a:rPr lang="en-US"/>
              <a:t>Operations</a:t>
            </a:r>
          </a:p>
          <a:p>
            <a:pPr lvl="1"/>
            <a:r>
              <a:rPr lang="en-US"/>
              <a:t>Facility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Environmental Scan:</a:t>
            </a:r>
            <a:br>
              <a:rPr lang="en-US" sz="4000"/>
            </a:br>
            <a:r>
              <a:rPr lang="en-US" sz="4000"/>
              <a:t>Technological Factors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Small Format Stores</a:t>
            </a:r>
          </a:p>
          <a:p>
            <a:r>
              <a:rPr lang="en-US" sz="2800"/>
              <a:t>RFID</a:t>
            </a:r>
          </a:p>
          <a:p>
            <a:r>
              <a:rPr lang="en-US" sz="2800"/>
              <a:t>ECR motors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00200"/>
            <a:ext cx="43719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Factors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1295400"/>
          </a:xfrm>
        </p:spPr>
        <p:txBody>
          <a:bodyPr/>
          <a:lstStyle/>
          <a:p>
            <a:r>
              <a:rPr lang="en-US" sz="2400"/>
              <a:t>Difficult to Gain Competitive Advantage</a:t>
            </a:r>
          </a:p>
          <a:p>
            <a:pPr lvl="1"/>
            <a:r>
              <a:rPr lang="en-US" sz="2000"/>
              <a:t>Similar products/services among competitors</a:t>
            </a:r>
          </a:p>
          <a:p>
            <a:pPr lvl="1"/>
            <a:r>
              <a:rPr lang="en-US" sz="2000"/>
              <a:t>Difficult to achieve Differentiation </a:t>
            </a:r>
          </a:p>
          <a:p>
            <a:pPr lvl="1"/>
            <a:endParaRPr lang="en-US" sz="20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3505200"/>
            <a:ext cx="830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Strategic Changes in the grocery industry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Main Competition over Price (differentiation is low)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742950" lvl="1" indent="-285750"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Geographic Factors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sz="2000"/>
              <a:t>Owns close to 1,800 stores between the United States and Canada</a:t>
            </a:r>
          </a:p>
          <a:p>
            <a:pPr lvl="1"/>
            <a:r>
              <a:rPr lang="en-US" sz="1800"/>
              <a:t>Also owns stores in Mid-Atlantic region, and Eastern Seaboard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362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Corporate Headquarters is located in Pleasanton, California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1,521 in the U.S., and 222 in Canada.  80% in western provinces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Most Safeway stores:  California 521, Washington 168, and Colorado 122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Sixteen Distribution Centers, thirteen of which are in the U.S. and the other three in Canada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14341" name="Picture 1" descr="https://www.swy.com/images/interior/map_glan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419600"/>
            <a:ext cx="29622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Overview</a:t>
            </a:r>
            <a:br>
              <a:rPr lang="en-US" dirty="0" smtClean="0"/>
            </a:br>
            <a:r>
              <a:rPr lang="en-US" sz="2900" dirty="0" smtClean="0"/>
              <a:t>“Leadership”</a:t>
            </a:r>
            <a:endParaRPr lang="en-US" sz="2900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CEO -Steven </a:t>
            </a:r>
            <a:r>
              <a:rPr lang="en-US" dirty="0" err="1" smtClean="0"/>
              <a:t>Burd</a:t>
            </a:r>
            <a:endParaRPr lang="en-US" dirty="0" smtClean="0"/>
          </a:p>
          <a:p>
            <a:r>
              <a:rPr lang="en-US" dirty="0" smtClean="0"/>
              <a:t>Leader since 1993</a:t>
            </a:r>
          </a:p>
          <a:p>
            <a:r>
              <a:rPr lang="en-US" dirty="0" smtClean="0"/>
              <a:t>Helped expand the company</a:t>
            </a:r>
          </a:p>
          <a:p>
            <a:r>
              <a:rPr lang="en-US" dirty="0" smtClean="0"/>
              <a:t>Level 5 Leader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2" name="Content Placeholder 11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358" y="1676400"/>
            <a:ext cx="2512291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Overview</a:t>
            </a:r>
            <a:br>
              <a:rPr lang="en-US" dirty="0" smtClean="0"/>
            </a:br>
            <a:r>
              <a:rPr lang="en-US" sz="2900" dirty="0" smtClean="0"/>
              <a:t>“Cultural Elements”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Safeway culture developed over time</a:t>
            </a:r>
          </a:p>
          <a:p>
            <a:r>
              <a:rPr lang="en-US" dirty="0" smtClean="0"/>
              <a:t>5 Step Process</a:t>
            </a:r>
          </a:p>
          <a:p>
            <a:r>
              <a:rPr lang="en-US" dirty="0" smtClean="0"/>
              <a:t>Ambition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Reviewing Rewarding </a:t>
            </a:r>
          </a:p>
          <a:p>
            <a:r>
              <a:rPr lang="en-US" dirty="0" smtClean="0"/>
              <a:t>Commitment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724400" y="2438400"/>
            <a:ext cx="3200400" cy="227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Management Overview</a:t>
            </a:r>
            <a:br>
              <a:rPr lang="en-US" dirty="0" smtClean="0"/>
            </a:br>
            <a:r>
              <a:rPr lang="en-US" sz="2900" dirty="0" smtClean="0"/>
              <a:t>“Organizational Chart”</a:t>
            </a:r>
            <a:endParaRPr lang="en-US" sz="2900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219200" y="1447800"/>
            <a:ext cx="7147706" cy="5181600"/>
            <a:chOff x="1829" y="2212"/>
            <a:chExt cx="7674" cy="5612"/>
          </a:xfrm>
        </p:grpSpPr>
        <p:sp>
          <p:nvSpPr>
            <p:cNvPr id="2105" name="AutoShape 57"/>
            <p:cNvSpPr>
              <a:spLocks noChangeAspect="1" noChangeArrowheads="1" noTextEdit="1"/>
            </p:cNvSpPr>
            <p:nvPr/>
          </p:nvSpPr>
          <p:spPr bwMode="auto">
            <a:xfrm>
              <a:off x="1829" y="2212"/>
              <a:ext cx="7674" cy="56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4387" y="2355"/>
              <a:ext cx="1136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CEO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4955" y="2785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4955" y="2928"/>
              <a:ext cx="21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H="1">
              <a:off x="3391" y="2928"/>
              <a:ext cx="15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3391" y="2928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397" y="3084"/>
              <a:ext cx="1990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            CFO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7085" y="2940"/>
              <a:ext cx="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5807" y="3072"/>
              <a:ext cx="2555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SVP – HR, Strategies, Planning, Supply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7085" y="3513"/>
              <a:ext cx="2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5807" y="3646"/>
              <a:ext cx="2555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Regional Director of Retail Operations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7085" y="4087"/>
              <a:ext cx="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5807" y="4219"/>
              <a:ext cx="2555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Manager of Retail Operations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7085" y="4649"/>
              <a:ext cx="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H="1">
              <a:off x="3959" y="4798"/>
              <a:ext cx="469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8650" y="479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7085" y="4798"/>
              <a:ext cx="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8366" y="4936"/>
              <a:ext cx="1137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Mgt of Client Services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6802" y="4947"/>
              <a:ext cx="1344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Mgt Schematics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5523" y="480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4387" y="4947"/>
              <a:ext cx="1420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Retail Manager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3959" y="480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475" y="4947"/>
              <a:ext cx="1769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Mgt of Tech Support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 flipH="1">
              <a:off x="8933" y="5378"/>
              <a:ext cx="71" cy="7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5238" y="5366"/>
              <a:ext cx="2" cy="6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H="1">
              <a:off x="3202" y="5366"/>
              <a:ext cx="52" cy="1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4528" y="6022"/>
              <a:ext cx="12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8507" y="6109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4528" y="6022"/>
              <a:ext cx="1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807" y="6022"/>
              <a:ext cx="1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4886" y="6022"/>
              <a:ext cx="1" cy="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5380" y="6032"/>
              <a:ext cx="1" cy="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8933" y="6095"/>
              <a:ext cx="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>
              <a:off x="8366" y="6109"/>
              <a:ext cx="141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2543" y="6627"/>
              <a:ext cx="9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2543" y="6627"/>
              <a:ext cx="1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3537" y="6634"/>
              <a:ext cx="1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009" y="6771"/>
              <a:ext cx="747" cy="5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Tech Analyst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309" y="6784"/>
              <a:ext cx="781" cy="5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Tech Analyst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537" y="6164"/>
              <a:ext cx="1193" cy="2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Retail Coordinator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4244" y="6490"/>
              <a:ext cx="844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Retail Coord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5240" y="6483"/>
              <a:ext cx="863" cy="4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Retail Coord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5664" y="6164"/>
              <a:ext cx="1138" cy="2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Retail Coordinator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5664" y="7474"/>
              <a:ext cx="1337" cy="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Grocery Analyst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7371" y="6225"/>
              <a:ext cx="1083" cy="4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Vendor Program Coord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8591" y="6164"/>
              <a:ext cx="806" cy="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Vender Program Asst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397" y="3646"/>
              <a:ext cx="1989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     SVP- Finance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397" y="4161"/>
              <a:ext cx="205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MGT- Financial Operations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5664" y="7069"/>
              <a:ext cx="1337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Senior Analyst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371" y="7069"/>
              <a:ext cx="1429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Senior Analyst Store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7392" y="7494"/>
              <a:ext cx="1429" cy="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GM Analyst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7166" y="5377"/>
              <a:ext cx="72" cy="16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6922" y="7067"/>
              <a:ext cx="5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H="1">
              <a:off x="6323" y="7734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992" y="7369"/>
              <a:ext cx="1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H="1">
              <a:off x="6323" y="7369"/>
              <a:ext cx="1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 Life Cycle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338262"/>
          </a:xfrm>
        </p:spPr>
        <p:txBody>
          <a:bodyPr/>
          <a:lstStyle/>
          <a:p>
            <a:r>
              <a:rPr lang="en-US" dirty="0" smtClean="0"/>
              <a:t>Phase 1- Sam </a:t>
            </a:r>
            <a:r>
              <a:rPr lang="en-US" dirty="0" err="1" smtClean="0"/>
              <a:t>Seelig</a:t>
            </a:r>
            <a:endParaRPr lang="en-US" dirty="0" smtClean="0"/>
          </a:p>
          <a:p>
            <a:r>
              <a:rPr lang="en-US" dirty="0" smtClean="0"/>
              <a:t>Phase 2- Charles Merrill</a:t>
            </a:r>
          </a:p>
          <a:p>
            <a:r>
              <a:rPr lang="en-US" dirty="0" smtClean="0"/>
              <a:t>Phase 3- 80’s Bust</a:t>
            </a:r>
          </a:p>
          <a:p>
            <a:r>
              <a:rPr lang="en-US" dirty="0" smtClean="0"/>
              <a:t>Phase 4- Steven </a:t>
            </a:r>
            <a:r>
              <a:rPr lang="en-US" dirty="0" err="1" smtClean="0"/>
              <a:t>Burd</a:t>
            </a:r>
            <a:endParaRPr lang="en-US" dirty="0" smtClean="0"/>
          </a:p>
          <a:p>
            <a:r>
              <a:rPr lang="en-US" dirty="0" smtClean="0"/>
              <a:t>Phase 5- Present Day </a:t>
            </a:r>
            <a:endParaRPr lang="en-US" dirty="0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533400" y="381000"/>
            <a:ext cx="7696200" cy="4724400"/>
            <a:chOff x="1687" y="172"/>
            <a:chExt cx="7816" cy="5164"/>
          </a:xfrm>
        </p:grpSpPr>
        <p:sp>
          <p:nvSpPr>
            <p:cNvPr id="35" name="AutoShape 28"/>
            <p:cNvSpPr>
              <a:spLocks noChangeAspect="1" noChangeArrowheads="1" noTextEdit="1"/>
            </p:cNvSpPr>
            <p:nvPr/>
          </p:nvSpPr>
          <p:spPr bwMode="auto">
            <a:xfrm>
              <a:off x="1687" y="172"/>
              <a:ext cx="7816" cy="51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1687" y="315"/>
              <a:ext cx="568" cy="2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Large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2254" y="315"/>
              <a:ext cx="7122" cy="4751"/>
              <a:chOff x="2539" y="315"/>
              <a:chExt cx="6680" cy="4026"/>
            </a:xfrm>
          </p:grpSpPr>
          <p:sp>
            <p:nvSpPr>
              <p:cNvPr id="46" name="Text Box 25"/>
              <p:cNvSpPr txBox="1">
                <a:spLocks noChangeArrowheads="1"/>
              </p:cNvSpPr>
              <p:nvPr/>
            </p:nvSpPr>
            <p:spPr bwMode="auto">
              <a:xfrm>
                <a:off x="4387" y="315"/>
                <a:ext cx="1421" cy="57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Phase 2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Formalization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(Bureaucratic structure)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7" name="Text Box 24"/>
              <p:cNvSpPr txBox="1">
                <a:spLocks noChangeArrowheads="1"/>
              </p:cNvSpPr>
              <p:nvPr/>
            </p:nvSpPr>
            <p:spPr bwMode="auto">
              <a:xfrm>
                <a:off x="7229" y="315"/>
                <a:ext cx="995" cy="8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Phase 3b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Coordination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(Production group structure)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flipV="1">
                <a:off x="2539" y="315"/>
                <a:ext cx="1" cy="40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2539" y="4330"/>
                <a:ext cx="66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Text Box 21"/>
              <p:cNvSpPr txBox="1">
                <a:spLocks noChangeArrowheads="1"/>
              </p:cNvSpPr>
              <p:nvPr/>
            </p:nvSpPr>
            <p:spPr bwMode="auto">
              <a:xfrm>
                <a:off x="2682" y="315"/>
                <a:ext cx="1705" cy="57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Phase 1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Initiation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(Entrepreneurial Structure)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1" name="Line 20"/>
              <p:cNvSpPr>
                <a:spLocks noChangeShapeType="1"/>
              </p:cNvSpPr>
              <p:nvPr/>
            </p:nvSpPr>
            <p:spPr bwMode="auto">
              <a:xfrm>
                <a:off x="4245" y="315"/>
                <a:ext cx="1" cy="40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19"/>
              <p:cNvSpPr>
                <a:spLocks noChangeShapeType="1"/>
              </p:cNvSpPr>
              <p:nvPr/>
            </p:nvSpPr>
            <p:spPr bwMode="auto">
              <a:xfrm>
                <a:off x="5808" y="327"/>
                <a:ext cx="1" cy="40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Text Box 18"/>
              <p:cNvSpPr txBox="1">
                <a:spLocks noChangeArrowheads="1"/>
              </p:cNvSpPr>
              <p:nvPr/>
            </p:nvSpPr>
            <p:spPr bwMode="auto">
              <a:xfrm>
                <a:off x="5950" y="315"/>
                <a:ext cx="1279" cy="8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Phase 3a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Expansion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(Divisional structure)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4" name="Line 17"/>
              <p:cNvSpPr>
                <a:spLocks noChangeShapeType="1"/>
              </p:cNvSpPr>
              <p:nvPr/>
            </p:nvSpPr>
            <p:spPr bwMode="auto">
              <a:xfrm>
                <a:off x="7229" y="327"/>
                <a:ext cx="1" cy="40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8082" y="315"/>
                <a:ext cx="1" cy="40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Text Box 15"/>
              <p:cNvSpPr txBox="1">
                <a:spLocks noChangeArrowheads="1"/>
              </p:cNvSpPr>
              <p:nvPr/>
            </p:nvSpPr>
            <p:spPr bwMode="auto">
              <a:xfrm>
                <a:off x="8224" y="315"/>
                <a:ext cx="995" cy="71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Phase 4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Participation</a:t>
                </a: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(Matrix structure)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7" name="Freeform 14"/>
              <p:cNvSpPr>
                <a:spLocks/>
              </p:cNvSpPr>
              <p:nvPr/>
            </p:nvSpPr>
            <p:spPr bwMode="auto">
              <a:xfrm>
                <a:off x="2539" y="1462"/>
                <a:ext cx="6538" cy="2868"/>
              </a:xfrm>
              <a:custGeom>
                <a:avLst/>
                <a:gdLst/>
                <a:ahLst/>
                <a:cxnLst>
                  <a:cxn ang="0">
                    <a:pos x="0" y="3553"/>
                  </a:cxn>
                  <a:cxn ang="0">
                    <a:pos x="2244" y="3179"/>
                  </a:cxn>
                  <a:cxn ang="0">
                    <a:pos x="4301" y="2431"/>
                  </a:cxn>
                  <a:cxn ang="0">
                    <a:pos x="6171" y="748"/>
                  </a:cxn>
                  <a:cxn ang="0">
                    <a:pos x="7293" y="187"/>
                  </a:cxn>
                  <a:cxn ang="0">
                    <a:pos x="8602" y="0"/>
                  </a:cxn>
                </a:cxnLst>
                <a:rect l="0" t="0" r="r" b="b"/>
                <a:pathLst>
                  <a:path w="8602" h="3553">
                    <a:moveTo>
                      <a:pt x="0" y="3553"/>
                    </a:moveTo>
                    <a:cubicBezTo>
                      <a:pt x="763" y="3459"/>
                      <a:pt x="1527" y="3366"/>
                      <a:pt x="2244" y="3179"/>
                    </a:cubicBezTo>
                    <a:cubicBezTo>
                      <a:pt x="2961" y="2992"/>
                      <a:pt x="3647" y="2836"/>
                      <a:pt x="4301" y="2431"/>
                    </a:cubicBezTo>
                    <a:cubicBezTo>
                      <a:pt x="4955" y="2026"/>
                      <a:pt x="5672" y="1122"/>
                      <a:pt x="6171" y="748"/>
                    </a:cubicBezTo>
                    <a:cubicBezTo>
                      <a:pt x="6670" y="374"/>
                      <a:pt x="6888" y="312"/>
                      <a:pt x="7293" y="187"/>
                    </a:cubicBezTo>
                    <a:cubicBezTo>
                      <a:pt x="7698" y="62"/>
                      <a:pt x="8150" y="31"/>
                      <a:pt x="8602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 Box 13"/>
              <p:cNvSpPr txBox="1">
                <a:spLocks noChangeArrowheads="1"/>
              </p:cNvSpPr>
              <p:nvPr/>
            </p:nvSpPr>
            <p:spPr bwMode="auto">
              <a:xfrm>
                <a:off x="3961" y="3756"/>
                <a:ext cx="710" cy="4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Need for direction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5382" y="3183"/>
                <a:ext cx="711" cy="4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Lack of autonomy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0" name="Text Box 11"/>
              <p:cNvSpPr txBox="1">
                <a:spLocks noChangeArrowheads="1"/>
              </p:cNvSpPr>
              <p:nvPr/>
            </p:nvSpPr>
            <p:spPr bwMode="auto">
              <a:xfrm>
                <a:off x="6945" y="1892"/>
                <a:ext cx="711" cy="43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Lack of control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1" name="Text Box 10"/>
              <p:cNvSpPr txBox="1">
                <a:spLocks noChangeArrowheads="1"/>
              </p:cNvSpPr>
              <p:nvPr/>
            </p:nvSpPr>
            <p:spPr bwMode="auto">
              <a:xfrm>
                <a:off x="7798" y="1462"/>
                <a:ext cx="710" cy="57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Need to adapt and cope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4671" y="4473"/>
              <a:ext cx="1848" cy="2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Age of Company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>
              <a:off x="1687" y="4043"/>
              <a:ext cx="568" cy="2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Small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2461" y="2061"/>
              <a:ext cx="1477" cy="8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Safeway   Stage1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1912-1922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4075" y="2061"/>
              <a:ext cx="1596" cy="8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Safeway Stage 2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1926- 1930’s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5804" y="1484"/>
              <a:ext cx="1355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Safeway stage 3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1940’s-1980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7355" y="2743"/>
              <a:ext cx="705" cy="6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Safeway Stage 4 1990’s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8415" y="2555"/>
              <a:ext cx="964" cy="9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Safeway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Stage 5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2000-Present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620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 smtClean="0"/>
              <a:t>Supply Chain</a:t>
            </a:r>
            <a:endParaRPr lang="en-US" sz="3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957262"/>
          </a:xfrm>
        </p:spPr>
        <p:txBody>
          <a:bodyPr/>
          <a:lstStyle/>
          <a:p>
            <a:r>
              <a:rPr lang="en-US" dirty="0" smtClean="0"/>
              <a:t>Developed Over Time</a:t>
            </a:r>
          </a:p>
          <a:p>
            <a:r>
              <a:rPr lang="en-US" dirty="0" smtClean="0"/>
              <a:t>New Technological Advances </a:t>
            </a:r>
          </a:p>
          <a:p>
            <a:r>
              <a:rPr lang="en-US" dirty="0" smtClean="0"/>
              <a:t>Simple, But Efficient</a:t>
            </a:r>
            <a:endParaRPr lang="en-US" dirty="0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143000" y="609600"/>
            <a:ext cx="6411913" cy="3917950"/>
            <a:chOff x="1829" y="2212"/>
            <a:chExt cx="7674" cy="4730"/>
          </a:xfrm>
        </p:grpSpPr>
        <p:sp>
          <p:nvSpPr>
            <p:cNvPr id="22553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829" y="2212"/>
              <a:ext cx="7674" cy="473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5182" y="2293"/>
              <a:ext cx="1136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Farmer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 flipH="1">
              <a:off x="5807" y="2723"/>
              <a:ext cx="1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4955" y="2928"/>
              <a:ext cx="30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 flipH="1">
              <a:off x="3391" y="2928"/>
              <a:ext cx="15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391" y="2928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2397" y="3072"/>
              <a:ext cx="1989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Manufacturing Plant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H="1">
              <a:off x="8014" y="2929"/>
              <a:ext cx="1" cy="2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6936" y="3040"/>
              <a:ext cx="2554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Suppliers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6519" y="3500"/>
              <a:ext cx="417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4474" y="3684"/>
              <a:ext cx="2555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Distribution / Warehouse Centers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7027" y="4144"/>
              <a:ext cx="938" cy="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H="1">
              <a:off x="3263" y="4144"/>
              <a:ext cx="1211" cy="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2605" y="5102"/>
              <a:ext cx="12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7373" y="5101"/>
              <a:ext cx="12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2605" y="5102"/>
              <a:ext cx="1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884" y="5102"/>
              <a:ext cx="1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8652" y="5090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7373" y="5101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5866" y="4086"/>
              <a:ext cx="1" cy="1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240" y="5816"/>
              <a:ext cx="1279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Stores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606" y="5257"/>
              <a:ext cx="1279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Stores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7374" y="5233"/>
              <a:ext cx="1279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Stores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0" name="Line 2"/>
            <p:cNvSpPr>
              <a:spLocks noChangeShapeType="1"/>
            </p:cNvSpPr>
            <p:nvPr/>
          </p:nvSpPr>
          <p:spPr bwMode="auto">
            <a:xfrm flipH="1" flipV="1">
              <a:off x="3534" y="3502"/>
              <a:ext cx="996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Technological Position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Position</a:t>
            </a:r>
          </a:p>
          <a:p>
            <a:r>
              <a:rPr lang="en-US" dirty="0" smtClean="0"/>
              <a:t>New Technological Advances</a:t>
            </a:r>
          </a:p>
          <a:p>
            <a:pPr lvl="1"/>
            <a:r>
              <a:rPr lang="en-US" dirty="0" smtClean="0"/>
              <a:t>Coding, Distribution</a:t>
            </a:r>
          </a:p>
          <a:p>
            <a:r>
              <a:rPr lang="en-US" dirty="0" smtClean="0"/>
              <a:t>Efficient Supply Chain</a:t>
            </a:r>
          </a:p>
          <a:p>
            <a:r>
              <a:rPr lang="en-US" dirty="0" smtClean="0"/>
              <a:t>Keep everything simple but efficient</a:t>
            </a:r>
          </a:p>
          <a:p>
            <a:pPr lvl="1"/>
            <a:r>
              <a:rPr lang="en-US" dirty="0" smtClean="0"/>
              <a:t>Keeps From Complication</a:t>
            </a:r>
          </a:p>
          <a:p>
            <a:pPr lvl="1"/>
            <a:r>
              <a:rPr lang="en-US" dirty="0" smtClean="0"/>
              <a:t>Runs Smoother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Safeway</a:t>
            </a:r>
          </a:p>
          <a:p>
            <a:pPr lvl="1"/>
            <a:r>
              <a:rPr lang="en-US" dirty="0" smtClean="0"/>
              <a:t>Corporate Social Responsibility</a:t>
            </a:r>
          </a:p>
          <a:p>
            <a:r>
              <a:rPr lang="en-US" dirty="0" smtClean="0"/>
              <a:t>Kroger</a:t>
            </a:r>
          </a:p>
          <a:p>
            <a:pPr lvl="1"/>
            <a:r>
              <a:rPr lang="en-US" dirty="0" smtClean="0"/>
              <a:t>Free Online Samples</a:t>
            </a:r>
          </a:p>
          <a:p>
            <a:r>
              <a:rPr lang="en-US" dirty="0" err="1" smtClean="0"/>
              <a:t>Aldi</a:t>
            </a:r>
            <a:endParaRPr lang="en-US" dirty="0" smtClean="0"/>
          </a:p>
          <a:p>
            <a:pPr lvl="1"/>
            <a:r>
              <a:rPr lang="en-US" dirty="0" smtClean="0"/>
              <a:t>New Product Lines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/>
              <a:t>Safeway’s Liquidity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2390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7945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19200"/>
            <a:ext cx="67945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708660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73533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Safeway’s Profitability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781800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43000"/>
            <a:ext cx="66167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Acquisitions &amp; Mergers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(‘48-’72)- 1,016 mergers amounting to $13.0 billion.</a:t>
            </a:r>
          </a:p>
          <a:p>
            <a:r>
              <a:rPr lang="en-US" dirty="0" smtClean="0"/>
              <a:t>National Commission on Food Marketing Report.</a:t>
            </a:r>
          </a:p>
          <a:p>
            <a:r>
              <a:rPr lang="en-US" dirty="0" smtClean="0"/>
              <a:t>Mid-1960’s- Federal Trade Commission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43000"/>
            <a:ext cx="6629400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162800" cy="40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compared to traditional retail stores, Safeway has a good share of the food retail industry</a:t>
            </a:r>
          </a:p>
          <a:p>
            <a:r>
              <a:rPr lang="en-US" dirty="0" smtClean="0"/>
              <a:t>Safeway could set a goal to gradually close the gap between itself and Kroger Co.</a:t>
            </a:r>
          </a:p>
          <a:p>
            <a:r>
              <a:rPr lang="en-US" dirty="0" smtClean="0"/>
              <a:t>Safeway makes greater use of its space than its competitors</a:t>
            </a:r>
          </a:p>
          <a:p>
            <a:pPr lvl="1"/>
            <a:r>
              <a:rPr lang="en-US" dirty="0" smtClean="0"/>
              <a:t>Utilizing its capital to the fullest extent</a:t>
            </a:r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609600"/>
            <a:ext cx="3657600" cy="3048000"/>
          </a:xfrm>
          <a:prstGeom prst="rect">
            <a:avLst/>
          </a:prstGeom>
        </p:spPr>
      </p:pic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957158"/>
            <a:ext cx="3886200" cy="229124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ate an average of 861 meals at home in 2007, from 817 meals in 2002.</a:t>
            </a:r>
          </a:p>
          <a:p>
            <a:r>
              <a:rPr lang="en-US" dirty="0" smtClean="0"/>
              <a:t>Inflation in food prices</a:t>
            </a:r>
          </a:p>
          <a:p>
            <a:r>
              <a:rPr lang="en-US" dirty="0" smtClean="0"/>
              <a:t>Consumers are trading down</a:t>
            </a:r>
          </a:p>
          <a:p>
            <a:pPr lvl="1"/>
            <a:r>
              <a:rPr lang="en-US" dirty="0" smtClean="0"/>
              <a:t>Creates higher margins for food retailers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 Barriers to Entry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Safeway’s private-label brand has a reputation for quality and freshness</a:t>
            </a:r>
          </a:p>
          <a:p>
            <a:pPr lvl="1"/>
            <a:r>
              <a:rPr lang="en-US" dirty="0" smtClean="0"/>
              <a:t>The Quality Assurance Division of the company strives to uphold this reputation with its consumers.</a:t>
            </a:r>
          </a:p>
          <a:p>
            <a:r>
              <a:rPr lang="en-US" dirty="0" smtClean="0"/>
              <a:t>Kroger also offers more than 14,000 private-label items </a:t>
            </a:r>
          </a:p>
          <a:p>
            <a:pPr lvl="1"/>
            <a:r>
              <a:rPr lang="en-US" dirty="0" smtClean="0"/>
              <a:t>Account for 26 percent of its sales dollars.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Quality &amp; Strength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DemandTec</a:t>
            </a:r>
            <a:r>
              <a:rPr lang="en-US" dirty="0" smtClean="0"/>
              <a:t>, Inc.’s software</a:t>
            </a:r>
          </a:p>
          <a:p>
            <a:pPr lvl="1"/>
            <a:r>
              <a:rPr lang="en-US" dirty="0" smtClean="0"/>
              <a:t>Assist Safeway in understanding their product life cycle</a:t>
            </a:r>
          </a:p>
          <a:p>
            <a:pPr lvl="1"/>
            <a:r>
              <a:rPr lang="en-US" dirty="0" smtClean="0"/>
              <a:t>Support sales &amp; marketing objectives </a:t>
            </a:r>
          </a:p>
          <a:p>
            <a:pPr lvl="1"/>
            <a:r>
              <a:rPr lang="en-US" dirty="0" smtClean="0"/>
              <a:t>Method of pricing &amp; promotions</a:t>
            </a:r>
          </a:p>
          <a:p>
            <a:r>
              <a:rPr lang="en-US" dirty="0" smtClean="0"/>
              <a:t>Kroger Co. has a skilled logistics technician</a:t>
            </a:r>
          </a:p>
          <a:p>
            <a:pPr lvl="1"/>
            <a:r>
              <a:rPr lang="en-US" dirty="0" smtClean="0"/>
              <a:t>Day-to-day freight shipment activity</a:t>
            </a:r>
          </a:p>
          <a:p>
            <a:pPr lvl="1"/>
            <a:r>
              <a:rPr lang="en-US" dirty="0" smtClean="0"/>
              <a:t>Trained to make sure that the right products are going to the right places and that they are getting there on time and in quality condition.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Life Cycle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 is responsible for removing out-dated products</a:t>
            </a:r>
          </a:p>
          <a:p>
            <a:pPr lvl="1"/>
            <a:r>
              <a:rPr lang="en-US" dirty="0" smtClean="0"/>
              <a:t>Food compost</a:t>
            </a:r>
          </a:p>
          <a:p>
            <a:r>
              <a:rPr lang="en-US" dirty="0" smtClean="0"/>
              <a:t>Safeway generally keeps more products in its stores to avoid stock outs</a:t>
            </a:r>
          </a:p>
          <a:p>
            <a:r>
              <a:rPr lang="en-US" dirty="0" smtClean="0"/>
              <a:t>Wal-Mart’s product replacement</a:t>
            </a:r>
          </a:p>
          <a:p>
            <a:pPr lvl="1"/>
            <a:r>
              <a:rPr lang="en-US" dirty="0" smtClean="0"/>
              <a:t>Bar code information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Replacement Cycle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Club card – “The Smart Way to Shop”</a:t>
            </a:r>
          </a:p>
          <a:p>
            <a:pPr lvl="1"/>
            <a:r>
              <a:rPr lang="en-US" dirty="0" smtClean="0"/>
              <a:t>Save money on weekly specials</a:t>
            </a:r>
          </a:p>
          <a:p>
            <a:pPr lvl="1"/>
            <a:r>
              <a:rPr lang="en-US" dirty="0" smtClean="0"/>
              <a:t>Receive additional savings</a:t>
            </a:r>
          </a:p>
          <a:p>
            <a:pPr lvl="1"/>
            <a:r>
              <a:rPr lang="en-US" dirty="0" smtClean="0"/>
              <a:t>Save money on Safeway gas</a:t>
            </a:r>
          </a:p>
          <a:p>
            <a:r>
              <a:rPr lang="en-US" dirty="0" err="1" smtClean="0"/>
              <a:t>GroceryWorks.com</a:t>
            </a:r>
            <a:endParaRPr lang="en-US" dirty="0" smtClean="0"/>
          </a:p>
          <a:p>
            <a:r>
              <a:rPr lang="en-US" dirty="0" smtClean="0"/>
              <a:t>Tom Thumb </a:t>
            </a:r>
          </a:p>
          <a:p>
            <a:pPr lvl="1"/>
            <a:r>
              <a:rPr lang="en-US" dirty="0" smtClean="0"/>
              <a:t>Tom Thumb card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Customer Loyalty &amp; Satisfaction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4213" cy="4190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Revolves around its private-label merchandise</a:t>
            </a:r>
          </a:p>
          <a:p>
            <a:r>
              <a:rPr lang="en-US" dirty="0" smtClean="0"/>
              <a:t>22% of Safeway’s private-label merchandise if manufactured in company-owned plants.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Manufacturing Capability</a:t>
            </a:r>
            <a:endParaRPr lang="en-US" dirty="0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13" y="1828800"/>
            <a:ext cx="3898900" cy="420687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Safeway has suppliers for all different categories of perishables and non-perishables</a:t>
            </a:r>
          </a:p>
          <a:p>
            <a:r>
              <a:rPr lang="en-US" dirty="0" smtClean="0"/>
              <a:t>Safeway Quality Assurance Auditor</a:t>
            </a:r>
          </a:p>
          <a:p>
            <a:pPr lvl="1"/>
            <a:r>
              <a:rPr lang="en-US" dirty="0" smtClean="0"/>
              <a:t>Safeway’s Quality Assurance Supplier Expectations Manual, “A Bridge to Quality”</a:t>
            </a:r>
          </a:p>
          <a:p>
            <a:r>
              <a:rPr lang="en-US" dirty="0" smtClean="0"/>
              <a:t>Safeway has more of a hold on the suppliers than its suppliers have on Safeway</a:t>
            </a:r>
          </a:p>
          <a:p>
            <a:r>
              <a:rPr lang="en-US" dirty="0" smtClean="0"/>
              <a:t>Boldly pronounce the quality of its products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Supplier Strength &amp; Material Availability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Market Share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numbers, Safeway seems to be financially sound in the food retail industry</a:t>
            </a:r>
          </a:p>
          <a:p>
            <a:r>
              <a:rPr lang="en-US" dirty="0" smtClean="0"/>
              <a:t>Industry is extremely competitive</a:t>
            </a:r>
          </a:p>
          <a:p>
            <a:pPr lvl="1"/>
            <a:r>
              <a:rPr lang="en-US" dirty="0" smtClean="0"/>
              <a:t>Safeway has worked hard for its position and will have to continue to maintain superior performance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Strength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Safeway is changing its cost position to match the current state of the economy</a:t>
            </a:r>
          </a:p>
          <a:p>
            <a:r>
              <a:rPr lang="en-US" dirty="0" smtClean="0"/>
              <a:t>Consumers want to reduce their spending</a:t>
            </a:r>
          </a:p>
          <a:p>
            <a:r>
              <a:rPr lang="en-US" dirty="0" smtClean="0"/>
              <a:t>Safeway is where they get more for their money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Relative Cost Position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Safeway created new concept stores</a:t>
            </a:r>
          </a:p>
          <a:p>
            <a:pPr lvl="1"/>
            <a:r>
              <a:rPr lang="en-US" dirty="0" smtClean="0"/>
              <a:t>The Market</a:t>
            </a:r>
          </a:p>
          <a:p>
            <a:pPr lvl="1"/>
            <a:r>
              <a:rPr lang="en-US" dirty="0" smtClean="0"/>
              <a:t>15,000 square feet</a:t>
            </a:r>
          </a:p>
          <a:p>
            <a:pPr lvl="1"/>
            <a:r>
              <a:rPr lang="en-US" dirty="0" smtClean="0"/>
              <a:t>15% of the stock</a:t>
            </a:r>
          </a:p>
          <a:p>
            <a:r>
              <a:rPr lang="en-US" dirty="0" smtClean="0"/>
              <a:t>Trademark &amp; Patent ownership </a:t>
            </a:r>
          </a:p>
          <a:p>
            <a:pPr lvl="1"/>
            <a:r>
              <a:rPr lang="en-US" dirty="0" smtClean="0"/>
              <a:t>Over 400</a:t>
            </a:r>
          </a:p>
          <a:p>
            <a:r>
              <a:rPr lang="en-US" dirty="0" smtClean="0"/>
              <a:t>Kroger</a:t>
            </a:r>
          </a:p>
          <a:p>
            <a:pPr lvl="1"/>
            <a:r>
              <a:rPr lang="en-US" dirty="0" smtClean="0"/>
              <a:t>Remodeling stores all over the country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22" u="sng" dirty="0" smtClean="0"/>
              <a:t>Competitive Advantage: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Investment in R&amp;D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Forces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Self-Service</a:t>
            </a:r>
          </a:p>
          <a:p>
            <a:r>
              <a:rPr lang="en-US" dirty="0" smtClean="0"/>
              <a:t>Impulse Buying</a:t>
            </a:r>
          </a:p>
          <a:p>
            <a:r>
              <a:rPr lang="en-US" dirty="0" smtClean="0"/>
              <a:t>In-store Branding</a:t>
            </a:r>
          </a:p>
          <a:p>
            <a:r>
              <a:rPr lang="en-US" dirty="0" smtClean="0"/>
              <a:t>The Super-Store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467600" cy="44196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Safeway began in 1915 when M.B. </a:t>
            </a:r>
            <a:r>
              <a:rPr lang="en-US" dirty="0" err="1" smtClean="0">
                <a:solidFill>
                  <a:schemeClr val="tx1"/>
                </a:solidFill>
              </a:rPr>
              <a:t>Scaggs</a:t>
            </a:r>
            <a:r>
              <a:rPr lang="en-US" dirty="0" smtClean="0">
                <a:solidFill>
                  <a:schemeClr val="tx1"/>
                </a:solidFill>
              </a:rPr>
              <a:t> purchased a grocery store from his father.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1926 Safeway had doubled in size.</a:t>
            </a: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Scaggs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smtClean="0">
                <a:solidFill>
                  <a:schemeClr val="tx1"/>
                </a:solidFill>
              </a:rPr>
              <a:t>philosophy </a:t>
            </a:r>
            <a:r>
              <a:rPr lang="en-US" dirty="0" smtClean="0">
                <a:solidFill>
                  <a:schemeClr val="tx1"/>
                </a:solidFill>
              </a:rPr>
              <a:t>was to give </a:t>
            </a:r>
            <a:r>
              <a:rPr lang="en-US" dirty="0">
                <a:solidFill>
                  <a:schemeClr val="tx1"/>
                </a:solidFill>
              </a:rPr>
              <a:t>his customers value and expand by keeping a narrow profit </a:t>
            </a:r>
            <a:r>
              <a:rPr lang="en-US" dirty="0" smtClean="0">
                <a:solidFill>
                  <a:schemeClr val="tx1"/>
                </a:solidFill>
              </a:rPr>
              <a:t>margin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Owns 1,775 stores</a:t>
            </a:r>
          </a:p>
          <a:p>
            <a:pPr eaLnBrk="1" hangingPunct="1"/>
            <a:r>
              <a:rPr lang="en-US" smtClean="0"/>
              <a:t>Operates on the NYSE as SWY</a:t>
            </a:r>
          </a:p>
          <a:p>
            <a:pPr eaLnBrk="1" hangingPunct="1"/>
            <a:r>
              <a:rPr lang="en-US" smtClean="0"/>
              <a:t>Also owns the following stores: Von’s, Pavillions, Randall’s, Tom Thumb, Genuardi’s, Dominick’s and Carr’s</a:t>
            </a:r>
          </a:p>
          <a:p>
            <a:pPr eaLnBrk="1" hangingPunct="1"/>
            <a:r>
              <a:rPr lang="en-US" smtClean="0"/>
              <a:t>Owns 49% of the 137 Casa Ley stores</a:t>
            </a:r>
          </a:p>
          <a:p>
            <a:pPr eaLnBrk="1" hangingPunct="1"/>
            <a:r>
              <a:rPr lang="en-US" smtClean="0"/>
              <a:t>Private-label success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SWOT</a:t>
            </a:r>
          </a:p>
        </p:txBody>
      </p:sp>
      <p:sp>
        <p:nvSpPr>
          <p:cNvPr id="4" name="Plus 3"/>
          <p:cNvSpPr/>
          <p:nvPr/>
        </p:nvSpPr>
        <p:spPr>
          <a:xfrm>
            <a:off x="-533400" y="1066800"/>
            <a:ext cx="10134600" cy="5791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914400" y="914400"/>
            <a:ext cx="2895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alibri" pitchFamily="34" charset="0"/>
              </a:rPr>
              <a:t>Strengths: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Private-labels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Financial ratios: Net profit margin and days supply of receivables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Ingredients for Life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Community Caring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Environmental Campaign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5257800" y="1752600"/>
            <a:ext cx="2895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alibri" pitchFamily="34" charset="0"/>
              </a:rPr>
              <a:t>Weaknesses: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One stop shopping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Downgraded stock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Consistency in stores</a:t>
            </a:r>
          </a:p>
          <a:p>
            <a:pPr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914400" y="4648200"/>
            <a:ext cx="2895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alibri" pitchFamily="34" charset="0"/>
              </a:rPr>
              <a:t>Opportunities: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Prepared food niche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Threat of new entrants is low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5257800" y="4648200"/>
            <a:ext cx="2895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Calibri" pitchFamily="34" charset="0"/>
              </a:rPr>
              <a:t>Threats: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Commodity prices have increased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Altered shopping style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Overview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b="1" u="sng"/>
              <a:t>“Ingredients for Life Campaign”</a:t>
            </a:r>
            <a:r>
              <a:rPr lang="en-US" b="1" u="sng"/>
              <a:t> </a:t>
            </a:r>
            <a:endParaRPr lang="en-US"/>
          </a:p>
          <a:p>
            <a:r>
              <a:rPr lang="en-US" sz="2400"/>
              <a:t>Store remodeling</a:t>
            </a:r>
          </a:p>
          <a:p>
            <a:r>
              <a:rPr lang="en-US" sz="2400"/>
              <a:t>Increased emphasis on health &amp; wellness</a:t>
            </a:r>
          </a:p>
          <a:p>
            <a:r>
              <a:rPr lang="en-US" sz="2400"/>
              <a:t>Repositioning proprietary corporate brands</a:t>
            </a:r>
          </a:p>
          <a:p>
            <a:r>
              <a:rPr lang="en-US" sz="2400"/>
              <a:t>Transition from private label brands to consumer brands</a:t>
            </a:r>
          </a:p>
          <a:p>
            <a:r>
              <a:rPr lang="en-US" sz="2400"/>
              <a:t>Brand-Enhancing marketing campaign</a:t>
            </a:r>
          </a:p>
          <a:p>
            <a:r>
              <a:rPr lang="en-US" sz="2400"/>
              <a:t>New emphasis on packaging design</a:t>
            </a:r>
          </a:p>
        </p:txBody>
      </p:sp>
      <p:pic>
        <p:nvPicPr>
          <p:cNvPr id="3077" name="Picture 5" descr="Safeway-7224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327525"/>
            <a:ext cx="2781300" cy="219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1271</Words>
  <Application>Microsoft Office PowerPoint</Application>
  <PresentationFormat>On-screen Show (4:3)</PresentationFormat>
  <Paragraphs>299</Paragraphs>
  <Slides>42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Historical Analysis</vt:lpstr>
      <vt:lpstr>Acquisitions &amp; Mergers</vt:lpstr>
      <vt:lpstr>Current Market Share</vt:lpstr>
      <vt:lpstr>Historical Forces of Change</vt:lpstr>
      <vt:lpstr>History</vt:lpstr>
      <vt:lpstr>Current</vt:lpstr>
      <vt:lpstr>SWOT</vt:lpstr>
      <vt:lpstr>Marketing Overview </vt:lpstr>
      <vt:lpstr>Environmental Scan Social Factors</vt:lpstr>
      <vt:lpstr>Environmental Scan: Economic Factors</vt:lpstr>
      <vt:lpstr>Government Factors</vt:lpstr>
      <vt:lpstr>Environmental Scan: Technological Factors</vt:lpstr>
      <vt:lpstr>Competitive Factors </vt:lpstr>
      <vt:lpstr>Geographic Factors </vt:lpstr>
      <vt:lpstr>Management Overview “Leadership”</vt:lpstr>
      <vt:lpstr>Management Overview “Cultural Elements”</vt:lpstr>
      <vt:lpstr>Management Overview “Organizational Chart”</vt:lpstr>
      <vt:lpstr>Organization Life Cycle</vt:lpstr>
      <vt:lpstr>Supply Chain</vt:lpstr>
      <vt:lpstr>Strategic Technological Position</vt:lpstr>
      <vt:lpstr>Current Events</vt:lpstr>
      <vt:lpstr>Safeway’s Liquidity</vt:lpstr>
      <vt:lpstr>Slide 24</vt:lpstr>
      <vt:lpstr>Slide 25</vt:lpstr>
      <vt:lpstr>Slide 26</vt:lpstr>
      <vt:lpstr>Slide 27</vt:lpstr>
      <vt:lpstr>Safeway’s Profitability</vt:lpstr>
      <vt:lpstr>Slide 29</vt:lpstr>
      <vt:lpstr>Slide 30</vt:lpstr>
      <vt:lpstr>Slide 31</vt:lpstr>
      <vt:lpstr>Competitive Advantage: Market Share</vt:lpstr>
      <vt:lpstr>Competitive Advantage: High Barriers to Entry</vt:lpstr>
      <vt:lpstr>Competitive Advantage: Product Quality &amp; Strength</vt:lpstr>
      <vt:lpstr>Competitive Advantage: Product Life Cycle</vt:lpstr>
      <vt:lpstr>Competitive Advantage: Product Replacement Cycle</vt:lpstr>
      <vt:lpstr>Competitive Advantage: Customer Loyalty &amp; Satisfaction</vt:lpstr>
      <vt:lpstr>Competitive Advantage: Manufacturing Capability</vt:lpstr>
      <vt:lpstr>Competitive Advantage: Supplier Strength &amp; Material Availability</vt:lpstr>
      <vt:lpstr>Competitive Advantage: Financial Strength</vt:lpstr>
      <vt:lpstr>Competitive Advantage: Relative Cost Position</vt:lpstr>
      <vt:lpstr>Competitive Advantage: Investment in R&amp;D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</cp:revision>
  <dcterms:created xsi:type="dcterms:W3CDTF">2009-04-22T21:05:38Z</dcterms:created>
  <dcterms:modified xsi:type="dcterms:W3CDTF">2009-04-22T23:57:28Z</dcterms:modified>
</cp:coreProperties>
</file>