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5" d="100"/>
          <a:sy n="105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2"/>
              <c:layout>
                <c:manualLayout>
                  <c:x val="-6.4517022812530106E-2"/>
                  <c:y val="1.2551614037935982E-2"/>
                </c:manualLayout>
              </c:layout>
              <c:showVal val="1"/>
            </c:dLbl>
            <c:dLbl>
              <c:idx val="3"/>
              <c:layout>
                <c:manualLayout>
                  <c:x val="1.1609812684384256E-2"/>
                  <c:y val="-0.12523256757853718"/>
                </c:manualLayout>
              </c:layout>
              <c:showVal val="1"/>
            </c:dLbl>
            <c:dLbl>
              <c:idx val="4"/>
              <c:layout>
                <c:manualLayout>
                  <c:x val="0.12684417627446809"/>
                  <c:y val="-1.683009984576672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  <c:showLeaderLines val="1"/>
          </c:dLbls>
          <c:cat>
            <c:strRef>
              <c:f>Sheet1!$B$1:$B$5</c:f>
              <c:strCache>
                <c:ptCount val="5"/>
                <c:pt idx="1">
                  <c:v>Netflix, Inc.</c:v>
                </c:pt>
                <c:pt idx="2">
                  <c:v>Hastings Entertainment</c:v>
                </c:pt>
                <c:pt idx="3">
                  <c:v>Blockbuster Inc. </c:v>
                </c:pt>
                <c:pt idx="4">
                  <c:v>Trans World Entertainment</c:v>
                </c:pt>
              </c:strCache>
            </c:strRef>
          </c:cat>
          <c:val>
            <c:numRef>
              <c:f>Sheet1!$C$1:$C$5</c:f>
              <c:numCache>
                <c:formatCode>_("$"* #,##0_);_("$"* \(#,##0\);_("$"* "-"??_);_(@_)</c:formatCode>
                <c:ptCount val="5"/>
                <c:pt idx="1">
                  <c:v>3690000000</c:v>
                </c:pt>
                <c:pt idx="2">
                  <c:v>40080000</c:v>
                </c:pt>
                <c:pt idx="3">
                  <c:v>59200000</c:v>
                </c:pt>
                <c:pt idx="4">
                  <c:v>39870000</c:v>
                </c:pt>
              </c:numCache>
            </c:numRef>
          </c:val>
        </c:ser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9743589743589798"/>
          <c:y val="9.5005072218733513E-2"/>
          <c:w val="0.38717948717948786"/>
          <c:h val="0.8140798351126356"/>
        </c:manualLayout>
      </c:layout>
      <c:txPr>
        <a:bodyPr/>
        <a:lstStyle/>
        <a:p>
          <a:pPr>
            <a:defRPr sz="24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2005A-B36F-4740-988F-067FE56D7E07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766AF-5697-4184-BC47-06734D2F8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766AF-5697-4184-BC47-06734D2F8C5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766AF-5697-4184-BC47-06734D2F8C5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766AF-5697-4184-BC47-06734D2F8C5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DC9691-5932-4B4F-BA10-46FC2E1ACFB5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B5CE96-012E-41C1-9F94-88F765FF01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C9691-5932-4B4F-BA10-46FC2E1ACFB5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5CE96-012E-41C1-9F94-88F765FF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C9691-5932-4B4F-BA10-46FC2E1ACFB5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5CE96-012E-41C1-9F94-88F765FF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C9691-5932-4B4F-BA10-46FC2E1ACFB5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5CE96-012E-41C1-9F94-88F765FF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DC9691-5932-4B4F-BA10-46FC2E1ACFB5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B5CE96-012E-41C1-9F94-88F765FF01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C9691-5932-4B4F-BA10-46FC2E1ACFB5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4B5CE96-012E-41C1-9F94-88F765FF01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C9691-5932-4B4F-BA10-46FC2E1ACFB5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4B5CE96-012E-41C1-9F94-88F765FF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C9691-5932-4B4F-BA10-46FC2E1ACFB5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5CE96-012E-41C1-9F94-88F765FF01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C9691-5932-4B4F-BA10-46FC2E1ACFB5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5CE96-012E-41C1-9F94-88F765FF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DC9691-5932-4B4F-BA10-46FC2E1ACFB5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B5CE96-012E-41C1-9F94-88F765FF01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DC9691-5932-4B4F-BA10-46FC2E1ACFB5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B5CE96-012E-41C1-9F94-88F765FF01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5DC9691-5932-4B4F-BA10-46FC2E1ACFB5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4B5CE96-012E-41C1-9F94-88F765FF01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m/imgres?imgurl=http://digitalsavvy.files.wordpress.com/2009/09/netflix.jpg&amp;imgrefurl=http://digitalsavvy.wordpress.com/2009/09/22/a-1-million-research-bargain-for-netflix-and-maybe-a-model-for-others/&amp;usg=__0AZy9v09gPEB9-RtU_hXNzR6tps=&amp;h=479&amp;w=640&amp;sz=71&amp;hl=en&amp;start=1&amp;sig2=xlCrBPn38WFXNcSSoyI6ZA&amp;um=1&amp;itbs=1&amp;tbnid=H4iuagPZ_fJOyM:&amp;tbnh=103&amp;tbnw=137&amp;prev=/images?q=netflix&amp;um=1&amp;hl=en&amp;sa=N&amp;rls=com.microsoft:en-us:IE-SearchBox&amp;rlz=1I7ADBF_en&amp;tbs=isch:1&amp;ei=89yNS4OoGoTqNfLyjOAM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r.netflix.com/common/download/download.cfm?companyid=NFLX&amp;fileid=295021&amp;filekey=422b46fb-ca67-47a6-be19-36879cf977fe&amp;filename=IR%20Fact%20Sheet.pd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images.google.com/imgres?imgurl=http://thetruthsports.files.wordpress.com/2009/05/lakers1.jpg&amp;imgrefurl=http://thetruthsports.wordpress.com/2009/05/31/nba-finals-lakers-magic-preview/&amp;usg=__PB9CTdHO2R_AkEYV5ZlvuUojESI=&amp;h=320&amp;w=320&amp;sz=23&amp;hl=en&amp;start=3&amp;sig2=K83blWNJbtHFlyew4b3bpg&amp;um=1&amp;itbs=1&amp;tbnid=255eSGv3B-foxM:&amp;tbnh=118&amp;tbnw=118&amp;prev=/images?q=lakers&amp;um=1&amp;hl=en&amp;sa=N&amp;rls=com.microsoft:en-us:IE-SearchBox&amp;rlz=1I7ADBF_en&amp;tbs=isch:1&amp;ei=HtuNS--oGJSINZKA3ek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eblogs.baltimoresun.com/business/consuminginterests/blog/apple-logo1.jpg&amp;imgrefurl=http://weblogs.baltimoresun.com/business/consuminginterests/blog/holiday_shopping/&amp;usg=__Feozm6d8X-cIWBIR6O9nASxNJIA=&amp;h=480&amp;w=397&amp;sz=22&amp;hl=en&amp;start=1&amp;sig2=iu5yG0u2xhks0aI14Jqfvg&amp;um=1&amp;itbs=1&amp;tbnid=HhYIr-Oz_5sLkM:&amp;tbnh=129&amp;tbnw=107&amp;prev=/images?q=apple&amp;um=1&amp;hl=en&amp;rls=com.microsoft:en-us:IE-SearchBox&amp;rlz=1I7ADBF_en&amp;tbs=isch:1&amp;ei=gNuNS--eMojyM5Ssne8M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images.google.com/imgres?imgurl=http://alaskakid.files.wordpress.com/2008/11/texastechuniversitybig.jpg&amp;imgrefurl=http://alaskakid.wordpress.com/2008/11/01/texas-tech-39-v-texas-33/&amp;usg=__6Eia7RM2ZX40eGrYEMF-LIJS6GA=&amp;h=600&amp;w=513&amp;sz=102&amp;hl=en&amp;start=1&amp;sig2=GDL9ytfSDConkm2s3fXt5A&amp;um=1&amp;itbs=1&amp;tbnid=ylULsULOT_PN2M:&amp;tbnh=135&amp;tbnw=115&amp;prev=/images?q=texas+tech&amp;um=1&amp;hl=en&amp;rls=com.microsoft:en-us:IE-SearchBox&amp;rlz=1I7ADBF_en&amp;tbs=isch:1&amp;ei=P9uNS5-YM5jsNfrx8eE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Strategic Management in Action</a:t>
            </a:r>
            <a:br>
              <a:rPr lang="en-US" dirty="0" smtClean="0"/>
            </a:br>
            <a:r>
              <a:rPr lang="en-US" dirty="0" smtClean="0"/>
              <a:t>Ch 6 – Competitive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Brock Breedlove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Christina Higgins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Chris Nelson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Shelby Bentley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Emily </a:t>
            </a:r>
            <a:r>
              <a:rPr lang="en-US" dirty="0" err="1" smtClean="0">
                <a:solidFill>
                  <a:schemeClr val="tx1"/>
                </a:solidFill>
              </a:rPr>
              <a:t>Applebaum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Matt </a:t>
            </a:r>
            <a:r>
              <a:rPr lang="en-US" dirty="0" err="1" smtClean="0">
                <a:solidFill>
                  <a:schemeClr val="tx1"/>
                </a:solidFill>
              </a:rPr>
              <a:t>Lohr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Jimmie </a:t>
            </a:r>
            <a:r>
              <a:rPr lang="en-US" dirty="0" err="1" smtClean="0">
                <a:solidFill>
                  <a:schemeClr val="tx1"/>
                </a:solidFill>
              </a:rPr>
              <a:t>Minshew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Holt Martin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Competitive Advantage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382000" cy="480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organization most likely has the resources or capabilities it needs to be successful so why do some succeed over others?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organizations in a certain industry want to be on top and strive to be better than competition.  They do this based on the their competitive strategy.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As an organization refines and sharpens its competitive advantage, the basis for competitive strategy is established.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Competitive Strategy &amp; Advantage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524001"/>
            <a:ext cx="8077200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A company that displays a successful competitive strategy is Netflix.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C</a:t>
            </a:r>
            <a:r>
              <a:rPr lang="en-US" sz="3200" dirty="0" smtClean="0"/>
              <a:t>ompetitive </a:t>
            </a:r>
            <a:r>
              <a:rPr lang="en-US" sz="3200" dirty="0"/>
              <a:t>strategy is based </a:t>
            </a:r>
            <a:r>
              <a:rPr lang="en-US" sz="3200" dirty="0" smtClean="0"/>
              <a:t>on </a:t>
            </a:r>
            <a:r>
              <a:rPr lang="en-US" sz="3200" dirty="0"/>
              <a:t>competitive </a:t>
            </a:r>
            <a:r>
              <a:rPr lang="en-US" sz="3200" dirty="0" smtClean="0"/>
              <a:t>advantage: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Unique </a:t>
            </a:r>
            <a:r>
              <a:rPr lang="en-US" sz="3200" dirty="0"/>
              <a:t>DVD rental and distribution service. </a:t>
            </a:r>
          </a:p>
        </p:txBody>
      </p:sp>
      <p:pic>
        <p:nvPicPr>
          <p:cNvPr id="4098" name="Picture 2" descr="http://t2.gstatic.com/images?q=tbn:H4iuagPZ_fJOyM:http://digitalsavvy.files.wordpress.com/2009/09/netfli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334000"/>
            <a:ext cx="1736232" cy="1305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52400"/>
          <a:ext cx="7162800" cy="5949670"/>
        </p:xfrm>
        <a:graphic>
          <a:graphicData uri="http://schemas.openxmlformats.org/drawingml/2006/table">
            <a:tbl>
              <a:tblPr/>
              <a:tblGrid>
                <a:gridCol w="6914469"/>
                <a:gridCol w="248331"/>
              </a:tblGrid>
              <a:tr h="129540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CC0000"/>
                          </a:solidFill>
                        </a:rPr>
                        <a:t>Our competitive advantages position Netflix for long-term success in Internet delivery</a:t>
                      </a:r>
                      <a:endParaRPr lang="en-US" sz="2800" dirty="0"/>
                    </a:p>
                  </a:txBody>
                  <a:tcPr marL="81280" marR="81280" marT="40640" marB="406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82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dirty="0"/>
                        <a:t>Netflix is uniquely positioned to offer a hybrid service – </a:t>
                      </a:r>
                      <a:r>
                        <a:rPr lang="en-US" sz="1600" b="1" dirty="0"/>
                        <a:t>Internet streaming and DVDs by mail, for one low price</a:t>
                      </a:r>
                      <a:r>
                        <a:rPr lang="en-US" sz="1600" dirty="0"/>
                        <a:t> – giving our subscribers access to a broad content selection and offering a </a:t>
                      </a:r>
                      <a:r>
                        <a:rPr lang="en-US" sz="1600" b="1" dirty="0"/>
                        <a:t>compelling value proposition</a:t>
                      </a:r>
                      <a:r>
                        <a:rPr lang="en-US" sz="1600" dirty="0" smtClean="0"/>
                        <a:t>.</a:t>
                      </a:r>
                      <a:r>
                        <a:rPr lang="en-US" sz="1600" dirty="0"/>
                        <a:t/>
                      </a:r>
                      <a:br>
                        <a:rPr lang="en-US" sz="1600" dirty="0"/>
                      </a:br>
                      <a:endParaRPr lang="en-US" sz="16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dirty="0"/>
                        <a:t>We have built an </a:t>
                      </a:r>
                      <a:r>
                        <a:rPr lang="en-US" sz="1600" b="1" dirty="0"/>
                        <a:t>iconic and widely admired brand</a:t>
                      </a:r>
                      <a:r>
                        <a:rPr lang="en-US" sz="1600" dirty="0"/>
                        <a:t> that consumers have come to associate with an outstanding home entertainment experience. </a:t>
                      </a:r>
                      <a:endParaRPr lang="en-US" sz="1600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endParaRPr lang="en-US" sz="16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dirty="0"/>
                        <a:t>We have a large and </a:t>
                      </a:r>
                      <a:r>
                        <a:rPr lang="en-US" sz="1600" b="1" dirty="0"/>
                        <a:t>loyal subscriber base</a:t>
                      </a:r>
                      <a:r>
                        <a:rPr lang="en-US" sz="1600" dirty="0"/>
                        <a:t> that loves us for our selection, recommendations, convenience and an excellent customer experience. </a:t>
                      </a:r>
                    </a:p>
                  </a:txBody>
                  <a:tcPr marL="81280" marR="81280" marT="40640" marB="406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1026" name="Picture 2" descr="http://ir.netflix.com/images/fsh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800600"/>
            <a:ext cx="3981449" cy="13239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6665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3"/>
              </a:rPr>
              <a:t>Download the Corporate Fact Sheet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200" y="6604084"/>
            <a:ext cx="25908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(http://www.netflix.com/?mqso=80025836)</a:t>
            </a:r>
            <a:endParaRPr lang="en-US" sz="105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628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609600" y="1371600"/>
          <a:ext cx="8153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228600"/>
            <a:ext cx="78486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Top Music and Video Stores Companies by Market Cap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Traditional Approaches to Defining Competitive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Miles and Snow’s Adaptive Strategies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Porter’s Generic Competitive Strategies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 and Snow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strategies organizations use to adapt to their uncertain competitive environments</a:t>
            </a:r>
          </a:p>
          <a:p>
            <a:pPr lvl="1"/>
            <a:r>
              <a:rPr lang="en-US" dirty="0" smtClean="0"/>
              <a:t>Prospector</a:t>
            </a:r>
          </a:p>
          <a:p>
            <a:pPr lvl="1"/>
            <a:r>
              <a:rPr lang="en-US" dirty="0" smtClean="0"/>
              <a:t>Defender</a:t>
            </a:r>
          </a:p>
          <a:p>
            <a:pPr lvl="1"/>
            <a:r>
              <a:rPr lang="en-US" dirty="0" smtClean="0"/>
              <a:t>Analyzer</a:t>
            </a:r>
          </a:p>
          <a:p>
            <a:pPr lvl="1"/>
            <a:r>
              <a:rPr lang="en-US" dirty="0" smtClean="0"/>
              <a:t>Reactor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Prospector 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799"/>
          </a:xfrm>
        </p:spPr>
        <p:txBody>
          <a:bodyPr/>
          <a:lstStyle/>
          <a:p>
            <a:r>
              <a:rPr lang="en-US" dirty="0" smtClean="0"/>
              <a:t>Continually innovates by finding and exploiting new product and market opportunities</a:t>
            </a:r>
          </a:p>
          <a:p>
            <a:r>
              <a:rPr lang="en-US" dirty="0" smtClean="0"/>
              <a:t>Blue Ocean Strategy</a:t>
            </a:r>
            <a:endParaRPr lang="en-US" dirty="0"/>
          </a:p>
        </p:txBody>
      </p:sp>
      <p:pic>
        <p:nvPicPr>
          <p:cNvPr id="1026" name="Picture 2" descr="http://iacmusic.com/uploads2/Prospector_-_prosp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67000"/>
            <a:ext cx="3209925" cy="395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Defender 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4999"/>
          </a:xfrm>
        </p:spPr>
        <p:txBody>
          <a:bodyPr/>
          <a:lstStyle/>
          <a:p>
            <a:r>
              <a:rPr lang="en-US" dirty="0" smtClean="0"/>
              <a:t>Used to protect current market share by emphasizing existing products</a:t>
            </a:r>
          </a:p>
          <a:p>
            <a:r>
              <a:rPr lang="en-US" dirty="0" smtClean="0"/>
              <a:t>Red Ocean Strategy</a:t>
            </a:r>
            <a:endParaRPr lang="en-US" dirty="0"/>
          </a:p>
        </p:txBody>
      </p:sp>
      <p:pic>
        <p:nvPicPr>
          <p:cNvPr id="16386" name="Picture 2" descr="http://www.aerojockey.com/fark/originals/pol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76600"/>
            <a:ext cx="5257800" cy="318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Analyzer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r>
              <a:rPr lang="en-US" dirty="0" smtClean="0"/>
              <a:t>Watch and copy the successful ideas of prospectors</a:t>
            </a:r>
          </a:p>
          <a:p>
            <a:r>
              <a:rPr lang="en-US" dirty="0" smtClean="0"/>
              <a:t>Compete by following the direction that prospectors pioneer</a:t>
            </a:r>
            <a:endParaRPr lang="en-US" dirty="0"/>
          </a:p>
        </p:txBody>
      </p:sp>
      <p:pic>
        <p:nvPicPr>
          <p:cNvPr id="17410" name="Picture 2" descr="http://www.dialbforblog.com/archives/430/robin_batman1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733800"/>
            <a:ext cx="4965700" cy="257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Reactor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599"/>
          </a:xfrm>
        </p:spPr>
        <p:txBody>
          <a:bodyPr/>
          <a:lstStyle/>
          <a:p>
            <a:r>
              <a:rPr lang="en-US" dirty="0" smtClean="0"/>
              <a:t>Lack coherent strategy, simple react to changes in the environment</a:t>
            </a:r>
          </a:p>
          <a:p>
            <a:r>
              <a:rPr lang="en-US" dirty="0" smtClean="0"/>
              <a:t>Lag behind competitors </a:t>
            </a:r>
          </a:p>
          <a:p>
            <a:r>
              <a:rPr lang="en-US" dirty="0" smtClean="0"/>
              <a:t>Weak </a:t>
            </a:r>
            <a:r>
              <a:rPr lang="en-US" smtClean="0"/>
              <a:t>competitive position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competitive advantage is and what it implies</a:t>
            </a:r>
          </a:p>
          <a:p>
            <a:r>
              <a:rPr lang="en-US" dirty="0" smtClean="0"/>
              <a:t>Description of the different competitive strategies</a:t>
            </a:r>
          </a:p>
          <a:p>
            <a:r>
              <a:rPr lang="en-US" dirty="0" smtClean="0"/>
              <a:t>How competitive strategies are implemented and evaluated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Porter’s Generic Competitive Strategies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Cost Leadership</a:t>
            </a:r>
          </a:p>
          <a:p>
            <a:endParaRPr lang="en-US" sz="3600"/>
          </a:p>
          <a:p>
            <a:r>
              <a:rPr lang="en-US" sz="3600"/>
              <a:t>Differentiation</a:t>
            </a:r>
          </a:p>
          <a:p>
            <a:endParaRPr lang="en-US" sz="3600"/>
          </a:p>
          <a:p>
            <a:r>
              <a:rPr lang="en-US" sz="3600"/>
              <a:t>Focus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Cost Leadership Strategy</a:t>
            </a:r>
            <a:br>
              <a:rPr lang="en-US" sz="4000"/>
            </a:br>
            <a:r>
              <a:rPr lang="en-US" sz="4000"/>
              <a:t>(Low-Cost Strategy)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Tries to achieve lowest costs in its industry</a:t>
            </a:r>
          </a:p>
          <a:p>
            <a:endParaRPr lang="en-US"/>
          </a:p>
          <a:p>
            <a:r>
              <a:rPr lang="en-US"/>
              <a:t>Produce products for broad customer base</a:t>
            </a:r>
          </a:p>
          <a:p>
            <a:endParaRPr lang="en-US"/>
          </a:p>
          <a:p>
            <a:r>
              <a:rPr lang="en-US"/>
              <a:t>With lowest costs, it can charge lower prices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Cost Leadership Strategy</a:t>
            </a:r>
            <a:br>
              <a:rPr lang="en-US" sz="4000"/>
            </a:br>
            <a:r>
              <a:rPr lang="en-US" sz="2400"/>
              <a:t>How to keep costs low: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2667000"/>
          </a:xfrm>
        </p:spPr>
        <p:txBody>
          <a:bodyPr/>
          <a:lstStyle/>
          <a:p>
            <a:pPr lvl="1"/>
            <a:r>
              <a:rPr lang="en-US"/>
              <a:t>Detailed attention to efficiency at all levels                      </a:t>
            </a:r>
          </a:p>
          <a:p>
            <a:pPr lvl="1"/>
            <a:r>
              <a:rPr lang="en-US"/>
              <a:t>Little product </a:t>
            </a:r>
            <a:r>
              <a:rPr lang="en-US" i="1"/>
              <a:t>line</a:t>
            </a:r>
            <a:r>
              <a:rPr lang="en-US"/>
              <a:t> variations</a:t>
            </a:r>
          </a:p>
          <a:p>
            <a:pPr lvl="1"/>
            <a:r>
              <a:rPr lang="en-US"/>
              <a:t>Aim marketing at the “average” customer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2590800"/>
          </a:xfrm>
        </p:spPr>
        <p:txBody>
          <a:bodyPr/>
          <a:lstStyle/>
          <a:p>
            <a:pPr lvl="1"/>
            <a:r>
              <a:rPr lang="en-US"/>
              <a:t>Strict adherence to budgeting</a:t>
            </a:r>
          </a:p>
          <a:p>
            <a:pPr lvl="1"/>
            <a:r>
              <a:rPr lang="en-US"/>
              <a:t>Emphasize productivity</a:t>
            </a:r>
          </a:p>
          <a:p>
            <a:pPr lvl="1"/>
            <a:r>
              <a:rPr lang="en-US"/>
              <a:t>Lack lavish corporate headquarters</a:t>
            </a:r>
          </a:p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914400" y="4267200"/>
            <a:ext cx="74676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/>
              <a:t>Disadvantages:</a:t>
            </a:r>
          </a:p>
          <a:p>
            <a:pPr lvl="1">
              <a:buFontTx/>
              <a:buChar char="•"/>
            </a:pPr>
            <a:r>
              <a:rPr lang="en-US" sz="2400"/>
              <a:t>Competitors can develop ways to leverage costs better</a:t>
            </a:r>
          </a:p>
          <a:p>
            <a:pPr lvl="1"/>
            <a:endParaRPr lang="en-US" sz="2000"/>
          </a:p>
          <a:p>
            <a:pPr lvl="1">
              <a:buFontTx/>
              <a:buChar char="•"/>
            </a:pPr>
            <a:r>
              <a:rPr lang="en-US" sz="2400"/>
              <a:t>Easy to lose sight of changing customer needs by solely focusing on low-costs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Home Depot as a Cost Leadership Strategist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World’s largest home improvement chain</a:t>
            </a:r>
          </a:p>
          <a:p>
            <a:pPr lvl="1"/>
            <a:r>
              <a:rPr lang="en-US" sz="2400"/>
              <a:t>Offer wide range of products </a:t>
            </a:r>
          </a:p>
          <a:p>
            <a:endParaRPr lang="en-US" sz="2800"/>
          </a:p>
          <a:p>
            <a:r>
              <a:rPr lang="en-US" sz="2800"/>
              <a:t>2</a:t>
            </a:r>
            <a:r>
              <a:rPr lang="en-US" sz="2800" baseline="30000"/>
              <a:t>nd</a:t>
            </a:r>
            <a:r>
              <a:rPr lang="en-US" sz="2800"/>
              <a:t> largest retailer in the US behind Wal-Mart</a:t>
            </a:r>
          </a:p>
          <a:p>
            <a:endParaRPr lang="en-US" sz="2800"/>
          </a:p>
          <a:p>
            <a:r>
              <a:rPr lang="en-US" sz="2800"/>
              <a:t>In-Store Low Price Guarantee</a:t>
            </a:r>
          </a:p>
          <a:p>
            <a:pPr lvl="1"/>
            <a:r>
              <a:rPr lang="en-US" sz="2400"/>
              <a:t>Match any other retailers lowest price on an item in stock, and guarantee to beat it by up to 10%</a:t>
            </a:r>
          </a:p>
          <a:p>
            <a:pPr lvl="2">
              <a:buFontTx/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Differentiation Strategy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Compete by providing unique products</a:t>
            </a:r>
          </a:p>
          <a:p>
            <a:pPr lvl="1"/>
            <a:r>
              <a:rPr lang="en-US"/>
              <a:t>Usually higher prices</a:t>
            </a:r>
          </a:p>
          <a:p>
            <a:endParaRPr lang="en-US"/>
          </a:p>
          <a:p>
            <a:r>
              <a:rPr lang="en-US"/>
              <a:t>Customers view product as different</a:t>
            </a:r>
          </a:p>
          <a:p>
            <a:pPr lvl="1"/>
            <a:r>
              <a:rPr lang="en-US"/>
              <a:t>Broad differentiator</a:t>
            </a:r>
          </a:p>
          <a:p>
            <a:endParaRPr lang="en-US"/>
          </a:p>
          <a:p>
            <a:r>
              <a:rPr lang="en-US"/>
              <a:t>Customers willing to pay a premium </a:t>
            </a:r>
          </a:p>
          <a:p>
            <a:pPr lvl="1"/>
            <a:r>
              <a:rPr lang="en-US"/>
              <a:t>Costs are high, but prices are too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Differentiation Strategy</a:t>
            </a:r>
            <a:br>
              <a:rPr lang="en-US" sz="4000"/>
            </a:br>
            <a:r>
              <a:rPr lang="en-US" sz="2400"/>
              <a:t>Successful differentiation:</a:t>
            </a:r>
            <a:endParaRPr lang="en-US" sz="40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2590800"/>
          </a:xfrm>
        </p:spPr>
        <p:txBody>
          <a:bodyPr>
            <a:normAutofit/>
          </a:bodyPr>
          <a:lstStyle/>
          <a:p>
            <a:pPr lvl="1"/>
            <a:r>
              <a:rPr lang="en-US"/>
              <a:t>Aim all operations at understanding a specific market</a:t>
            </a:r>
          </a:p>
          <a:p>
            <a:pPr lvl="1"/>
            <a:endParaRPr lang="en-US"/>
          </a:p>
          <a:p>
            <a:pPr lvl="1"/>
            <a:r>
              <a:rPr lang="en-US"/>
              <a:t>Develop diverse product lines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1905000"/>
          </a:xfrm>
        </p:spPr>
        <p:txBody>
          <a:bodyPr>
            <a:normAutofit/>
          </a:bodyPr>
          <a:lstStyle/>
          <a:p>
            <a:pPr lvl="1"/>
            <a:r>
              <a:rPr lang="en-US"/>
              <a:t>Establish brand loyalty</a:t>
            </a:r>
          </a:p>
          <a:p>
            <a:pPr lvl="1"/>
            <a:endParaRPr lang="en-US"/>
          </a:p>
          <a:p>
            <a:pPr lvl="1"/>
            <a:r>
              <a:rPr lang="en-US"/>
              <a:t>Develop skilled R&amp;D capabilities</a:t>
            </a:r>
          </a:p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81000" y="4114800"/>
            <a:ext cx="8458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Disadvantages: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Without uniqueness, customers won’t pay premiums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Poor economic climate causing frugality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 Strategy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Pursue cost or differentiation advantage through consumer limitations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Close relations with a limited market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Operate on small scale = higher costs </a:t>
            </a:r>
            <a:r>
              <a:rPr lang="en-US" sz="2000"/>
              <a:t>(Disadvantage.)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Separate from broad differentiator &amp; cost leader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Focus on a narrow customer segment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3 ways to segment consumer base: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Geographical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Customer Type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Product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Cost Focuser vs. Differentiation Focuser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Lowest costs in an overall industry in specific niches</a:t>
            </a:r>
          </a:p>
          <a:p>
            <a:endParaRPr lang="en-US" dirty="0"/>
          </a:p>
          <a:p>
            <a:r>
              <a:rPr lang="en-US" dirty="0"/>
              <a:t>Produce custom built products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Product features, innovations, and quality are all specialized into </a:t>
            </a:r>
            <a:r>
              <a:rPr lang="en-US" i="1" dirty="0"/>
              <a:t>one</a:t>
            </a:r>
            <a:r>
              <a:rPr lang="en-US" dirty="0"/>
              <a:t> market segment. </a:t>
            </a:r>
          </a:p>
          <a:p>
            <a:endParaRPr lang="en-US" dirty="0"/>
          </a:p>
          <a:p>
            <a:r>
              <a:rPr lang="en-US" dirty="0"/>
              <a:t>“Buy High, Sell High” mentality to create culture of quality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1752600" y="1295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6400800" y="1295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Contemporary Views on Competitive Strategy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Contemporary Views: provide an expanded and more realistic description of the competitive strategies organizations are using.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Two Kinds: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Integrated Low Cost-Differentiated Strategy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Mintzberg’s Generic Competitive Strategies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Integrated Low Cost-Differentiation Strategy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 strategy that involves simultaneously achieving low costs and high levels of differentiation</a:t>
            </a:r>
            <a:r>
              <a:rPr lang="en-US" b="1" dirty="0" smtClean="0"/>
              <a:t>.</a:t>
            </a:r>
          </a:p>
          <a:p>
            <a:pPr lvl="0"/>
            <a:r>
              <a:rPr lang="en-US" dirty="0"/>
              <a:t>Porter argued that a company could not simultaneously pursue a low cost and a differentiation strategy. He believed the result of pursuing both would lead to a company not fully developing either. </a:t>
            </a:r>
          </a:p>
          <a:p>
            <a:pPr lvl="0"/>
            <a:r>
              <a:rPr lang="en-US" dirty="0"/>
              <a:t>However, research has showed it is possible to have a low cost and differentiation strategy (but it’s difficult)</a:t>
            </a:r>
          </a:p>
          <a:p>
            <a:endParaRPr lang="en-US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Competitive Advantage </a:t>
            </a:r>
            <a:r>
              <a:rPr lang="en-US" dirty="0"/>
              <a:t>D</a:t>
            </a:r>
            <a:r>
              <a:rPr lang="en-US" smtClean="0"/>
              <a:t>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what sets an organization apart from the competition</a:t>
            </a:r>
          </a:p>
          <a:p>
            <a:r>
              <a:rPr lang="en-US" dirty="0" smtClean="0"/>
              <a:t>Ex: Coke formula, Dell custom computers</a:t>
            </a:r>
          </a:p>
          <a:p>
            <a:r>
              <a:rPr lang="en-US" dirty="0" smtClean="0"/>
              <a:t>Distinct capability</a:t>
            </a:r>
          </a:p>
          <a:p>
            <a:r>
              <a:rPr lang="en-US" dirty="0" smtClean="0"/>
              <a:t>Unique resource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Example of successful Low Cost- Differentiation Strategy: </a:t>
            </a:r>
            <a:r>
              <a:rPr lang="en-US" sz="3600" dirty="0" smtClean="0"/>
              <a:t>McDonalds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Succeeded in competitive market by innovating new products and keeping costs low</a:t>
            </a:r>
            <a:r>
              <a:rPr lang="en-US" dirty="0" smtClean="0"/>
              <a:t>.</a:t>
            </a:r>
          </a:p>
          <a:p>
            <a:pPr lvl="0">
              <a:buNone/>
            </a:pPr>
            <a:endParaRPr lang="en-US" dirty="0"/>
          </a:p>
          <a:p>
            <a:pPr lvl="0"/>
            <a:r>
              <a:rPr lang="en-US" dirty="0"/>
              <a:t>$1 breakfast menu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companies compete successfully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Technology</a:t>
            </a:r>
          </a:p>
          <a:p>
            <a:pPr lvl="0">
              <a:buNone/>
            </a:pPr>
            <a:endParaRPr lang="en-US" dirty="0"/>
          </a:p>
          <a:p>
            <a:pPr lvl="0"/>
            <a:r>
              <a:rPr lang="en-US" dirty="0"/>
              <a:t>Widespread technology has made it easier for organizations to pursue product and service differentiation while still keeping costs low. </a:t>
            </a:r>
          </a:p>
          <a:p>
            <a:r>
              <a:rPr lang="en-US" dirty="0" smtClean="0"/>
              <a:t>just </a:t>
            </a:r>
            <a:r>
              <a:rPr lang="en-US" dirty="0"/>
              <a:t>in time inventory systems, flexible manufacturing systems, integrated information systems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Mintzberg’s Generic Competitive Strategies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Harry </a:t>
            </a:r>
            <a:r>
              <a:rPr lang="en-US" dirty="0" err="1"/>
              <a:t>Mintzberg</a:t>
            </a:r>
            <a:r>
              <a:rPr lang="en-US" dirty="0"/>
              <a:t> proposed six possible competitive </a:t>
            </a:r>
            <a:r>
              <a:rPr lang="en-US" dirty="0" smtClean="0"/>
              <a:t>strategies</a:t>
            </a:r>
          </a:p>
          <a:p>
            <a:pPr lvl="0">
              <a:buNone/>
            </a:pPr>
            <a:endParaRPr lang="en-US" dirty="0"/>
          </a:p>
          <a:p>
            <a:pPr lvl="0"/>
            <a:r>
              <a:rPr lang="en-US" dirty="0"/>
              <a:t>Research shows his ideas has merit , but will probably never replace the popularity of Porter’s competitive strategies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868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Mintzberg’s Model</a:t>
            </a:r>
            <a:endParaRPr lang="en-US" sz="48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1524000"/>
            <a:ext cx="7696200" cy="5029200"/>
            <a:chOff x="1178" y="1964"/>
            <a:chExt cx="7738" cy="512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78" y="5947"/>
              <a:ext cx="2506" cy="1140"/>
              <a:chOff x="861" y="3667"/>
              <a:chExt cx="2506" cy="1140"/>
            </a:xfrm>
          </p:grpSpPr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>
                <a:off x="861" y="3667"/>
                <a:ext cx="2506" cy="11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Text Box 5"/>
              <p:cNvSpPr txBox="1">
                <a:spLocks noChangeArrowheads="1"/>
              </p:cNvSpPr>
              <p:nvPr/>
            </p:nvSpPr>
            <p:spPr bwMode="auto">
              <a:xfrm>
                <a:off x="1167" y="3953"/>
                <a:ext cx="1762" cy="5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Undifferentiated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178" y="1964"/>
              <a:ext cx="7738" cy="4897"/>
              <a:chOff x="1178" y="598"/>
              <a:chExt cx="7738" cy="4897"/>
            </a:xfrm>
          </p:grpSpPr>
          <p:sp>
            <p:nvSpPr>
              <p:cNvPr id="1031" name="AutoShape 7"/>
              <p:cNvSpPr>
                <a:spLocks noChangeArrowheads="1"/>
              </p:cNvSpPr>
              <p:nvPr/>
            </p:nvSpPr>
            <p:spPr bwMode="auto">
              <a:xfrm>
                <a:off x="6382" y="4597"/>
                <a:ext cx="2398" cy="89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32" name="AutoShape 8"/>
              <p:cNvCxnSpPr>
                <a:cxnSpLocks noChangeShapeType="1"/>
              </p:cNvCxnSpPr>
              <p:nvPr/>
            </p:nvCxnSpPr>
            <p:spPr bwMode="auto">
              <a:xfrm>
                <a:off x="3684" y="3684"/>
                <a:ext cx="2698" cy="112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6" name="Group 9"/>
              <p:cNvGrpSpPr>
                <a:grpSpLocks/>
              </p:cNvGrpSpPr>
              <p:nvPr/>
            </p:nvGrpSpPr>
            <p:grpSpPr bwMode="auto">
              <a:xfrm>
                <a:off x="1178" y="598"/>
                <a:ext cx="7738" cy="3936"/>
                <a:chOff x="1178" y="598"/>
                <a:chExt cx="7738" cy="3936"/>
              </a:xfrm>
            </p:grpSpPr>
            <p:sp>
              <p:nvSpPr>
                <p:cNvPr id="1034" name="AutoShape 10"/>
                <p:cNvSpPr>
                  <a:spLocks noChangeArrowheads="1"/>
                </p:cNvSpPr>
                <p:nvPr/>
              </p:nvSpPr>
              <p:spPr bwMode="auto">
                <a:xfrm>
                  <a:off x="6166" y="3684"/>
                  <a:ext cx="2750" cy="8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035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3684" y="3479"/>
                  <a:ext cx="2458" cy="48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7" name="Group 12"/>
                <p:cNvGrpSpPr>
                  <a:grpSpLocks/>
                </p:cNvGrpSpPr>
                <p:nvPr/>
              </p:nvGrpSpPr>
              <p:grpSpPr bwMode="auto">
                <a:xfrm>
                  <a:off x="1178" y="598"/>
                  <a:ext cx="7189" cy="3273"/>
                  <a:chOff x="1178" y="598"/>
                  <a:chExt cx="7189" cy="3273"/>
                </a:xfrm>
              </p:grpSpPr>
              <p:sp>
                <p:nvSpPr>
                  <p:cNvPr id="1037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5345" y="2727"/>
                    <a:ext cx="2753" cy="95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1038" name="AutoShape 1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684" y="3086"/>
                    <a:ext cx="1661" cy="26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1039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51" y="3082"/>
                    <a:ext cx="2012" cy="34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rPr>
                      <a:t>By Product Design</a:t>
                    </a:r>
                    <a:endParaRPr kumimoji="0" 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grpSp>
                <p:nvGrpSpPr>
                  <p:cNvPr id="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178" y="598"/>
                    <a:ext cx="7189" cy="3273"/>
                    <a:chOff x="1178" y="598"/>
                    <a:chExt cx="7189" cy="3273"/>
                  </a:xfrm>
                </p:grpSpPr>
                <p:sp>
                  <p:nvSpPr>
                    <p:cNvPr id="1041" name="AutoShap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33" y="1711"/>
                      <a:ext cx="2534" cy="88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042" name="AutoShape 18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684" y="2151"/>
                      <a:ext cx="2149" cy="80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1043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081" y="1995"/>
                      <a:ext cx="2168" cy="3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By Marketing Image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9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8" y="598"/>
                      <a:ext cx="6761" cy="3273"/>
                      <a:chOff x="1178" y="598"/>
                      <a:chExt cx="6761" cy="3273"/>
                    </a:xfrm>
                  </p:grpSpPr>
                  <p:grpSp>
                    <p:nvGrpSpPr>
                      <p:cNvPr id="10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78" y="2805"/>
                        <a:ext cx="2506" cy="1066"/>
                        <a:chOff x="861" y="542"/>
                        <a:chExt cx="2506" cy="1066"/>
                      </a:xfrm>
                    </p:grpSpPr>
                    <p:sp>
                      <p:nvSpPr>
                        <p:cNvPr id="1046" name="AutoShape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1" y="542"/>
                          <a:ext cx="2506" cy="106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7" name="Text Box 2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8" y="819"/>
                          <a:ext cx="2145" cy="46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</a:rPr>
                            <a:t>Differentiation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048" name="AutoShap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45" y="598"/>
                        <a:ext cx="2594" cy="91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cxnSp>
                    <p:nvCxnSpPr>
                      <p:cNvPr id="1049" name="AutoShape 2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3684" y="1365"/>
                        <a:ext cx="1661" cy="144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sp>
                    <p:nvSpPr>
                      <p:cNvPr id="1050" name="Text 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005" y="831"/>
                        <a:ext cx="1379" cy="47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libri" pitchFamily="34" charset="0"/>
                          </a:rPr>
                          <a:t>By Price</a:t>
                        </a:r>
                        <a:endPara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05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6618" y="3936"/>
                  <a:ext cx="1762" cy="46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By Product Quality</a:t>
                  </a: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1052" name="Text Box 28"/>
              <p:cNvSpPr txBox="1">
                <a:spLocks noChangeArrowheads="1"/>
              </p:cNvSpPr>
              <p:nvPr/>
            </p:nvSpPr>
            <p:spPr bwMode="auto">
              <a:xfrm>
                <a:off x="6694" y="4790"/>
                <a:ext cx="1933" cy="46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By Product Support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By Price: Argued in opposition to Porter that having the lowest costs didn’t provide a competitive advantage in itself, but the advantage came from the fact that it allowed the organization to charge below-average prices.</a:t>
            </a:r>
          </a:p>
          <a:p>
            <a:pPr lvl="0"/>
            <a:r>
              <a:rPr lang="en-US" dirty="0"/>
              <a:t>By Marketing Image: organization attempts to create image in customers’ minds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By Product Design: organizations use desirable product features and design configurations</a:t>
            </a:r>
          </a:p>
          <a:p>
            <a:pPr lvl="0"/>
            <a:r>
              <a:rPr lang="en-US" dirty="0"/>
              <a:t>By Product Quality: organizations deliver higher reliability and performance at a comparable price</a:t>
            </a:r>
          </a:p>
          <a:p>
            <a:pPr lvl="0"/>
            <a:r>
              <a:rPr lang="en-US" dirty="0"/>
              <a:t>By Product Support: emphasized customer support services provided by the organization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Undifferentiated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Organization has no basis for differentiation or follows a copycat strategy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Competitive Strategy is Implemented and Evaluated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800" dirty="0" smtClean="0">
              <a:solidFill>
                <a:srgbClr val="0070C0"/>
              </a:solidFill>
            </a:endParaRPr>
          </a:p>
          <a:p>
            <a:pPr lvl="0"/>
            <a:r>
              <a:rPr lang="en-US" sz="2800" dirty="0" smtClean="0"/>
              <a:t>The competitive strategy can be seen by what’s actually being done or implemented.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dirty="0" smtClean="0"/>
              <a:t>Strategy Implementation is crucial.</a:t>
            </a:r>
          </a:p>
          <a:p>
            <a:pPr lvl="1"/>
            <a:r>
              <a:rPr lang="en-US" sz="2000" dirty="0" smtClean="0"/>
              <a:t>If the strategy is not implemented, it is nothing more than an idea.</a:t>
            </a:r>
          </a:p>
          <a:p>
            <a:pPr lvl="1"/>
            <a:r>
              <a:rPr lang="en-US" sz="2000" dirty="0" smtClean="0"/>
              <a:t>Once a strategy is implemented, it must be assessed and modified as need.</a:t>
            </a:r>
          </a:p>
          <a:p>
            <a:pPr lvl="1"/>
            <a:endParaRPr lang="en-US" sz="20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Competitive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 smtClean="0"/>
          </a:p>
          <a:p>
            <a:pPr lvl="0"/>
            <a:r>
              <a:rPr lang="en-US" sz="2800" dirty="0" smtClean="0"/>
              <a:t>Having effective resources, capabilities, and core competencies in place.</a:t>
            </a:r>
          </a:p>
          <a:p>
            <a:pPr lvl="1"/>
            <a:r>
              <a:rPr lang="en-US" sz="2400" dirty="0" smtClean="0"/>
              <a:t>These include employees, facilities and equipment, work activities and work systems</a:t>
            </a:r>
          </a:p>
          <a:p>
            <a:pPr lvl="1"/>
            <a:r>
              <a:rPr lang="en-US" sz="2400" dirty="0" smtClean="0"/>
              <a:t>Having these effectively in place is the key successful implementation</a:t>
            </a:r>
          </a:p>
          <a:p>
            <a:pPr lvl="1">
              <a:buNone/>
            </a:pPr>
            <a:endParaRPr lang="en-US" sz="2400" dirty="0" smtClean="0"/>
          </a:p>
          <a:p>
            <a:pPr lvl="0"/>
            <a:r>
              <a:rPr lang="en-US" sz="2800" dirty="0" smtClean="0"/>
              <a:t>An organization’s functional strategies play a significant role in implementing competitive strategy.</a:t>
            </a:r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Role of Functional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Create and exploit a sustainable competitive advantage.</a:t>
            </a:r>
          </a:p>
          <a:p>
            <a:pPr lvl="1"/>
            <a:r>
              <a:rPr lang="en-US" sz="2000" dirty="0" smtClean="0"/>
              <a:t>Use resources and develop capabilities that may become distinctive.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Functional Strategy plays a dual role</a:t>
            </a:r>
          </a:p>
          <a:p>
            <a:pPr lvl="1"/>
            <a:r>
              <a:rPr lang="en-US" sz="2000" dirty="0" smtClean="0"/>
              <a:t>First, choose a competitive strategy based on a company’s resources and capabilities currently available</a:t>
            </a:r>
          </a:p>
          <a:p>
            <a:pPr lvl="1"/>
            <a:r>
              <a:rPr lang="en-US" sz="2000" dirty="0" smtClean="0"/>
              <a:t>Second, the resources, capabilities, and competencies are how the strategy is implemented</a:t>
            </a:r>
          </a:p>
          <a:p>
            <a:pPr lvl="1"/>
            <a:r>
              <a:rPr lang="en-US" sz="2000" dirty="0" smtClean="0"/>
              <a:t>Overall, the functional strategies being used should support whatever competitive advantage, and competitive strategy is being pursued.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>
              <a:solidFill>
                <a:srgbClr val="C00000"/>
              </a:solidFill>
            </a:endParaRPr>
          </a:p>
          <a:p>
            <a:pPr lvl="0"/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Understanding Competitive Environment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To understand the competitive environment, we first have to understand </a:t>
            </a:r>
            <a:r>
              <a:rPr lang="en-US" i="1" dirty="0"/>
              <a:t>what</a:t>
            </a:r>
            <a:r>
              <a:rPr lang="en-US" dirty="0"/>
              <a:t> competition is and then look at </a:t>
            </a:r>
            <a:r>
              <a:rPr lang="en-US" i="1" dirty="0"/>
              <a:t>who</a:t>
            </a:r>
            <a:r>
              <a:rPr lang="en-US" dirty="0"/>
              <a:t> our competitors are</a:t>
            </a:r>
            <a:r>
              <a:rPr lang="en-US" dirty="0" smtClean="0"/>
              <a:t>.</a:t>
            </a:r>
          </a:p>
          <a:p>
            <a:pPr lvl="0">
              <a:buNone/>
            </a:pPr>
            <a:endParaRPr lang="en-US" dirty="0"/>
          </a:p>
          <a:p>
            <a:pPr lvl="0"/>
            <a:r>
              <a:rPr lang="en-US" u="sng" dirty="0"/>
              <a:t>Competition</a:t>
            </a:r>
            <a:r>
              <a:rPr lang="en-US" dirty="0"/>
              <a:t>: when organizations battle or vie for some desired object or </a:t>
            </a:r>
            <a:r>
              <a:rPr lang="en-US" dirty="0" smtClean="0"/>
              <a:t>outcome</a:t>
            </a:r>
            <a:endParaRPr lang="en-US" dirty="0"/>
          </a:p>
          <a:p>
            <a:pPr lvl="1"/>
            <a:r>
              <a:rPr lang="en-US" dirty="0"/>
              <a:t>For business organizations, that’s typically customers market share, survey ranking, or needed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FIN 3321 project</a:t>
            </a:r>
            <a:endParaRPr lang="en-US" dirty="0"/>
          </a:p>
          <a:p>
            <a:pPr lvl="1"/>
            <a:r>
              <a:rPr lang="en-US" dirty="0"/>
              <a:t>What competition might an organization face? We can answer this by looking at </a:t>
            </a:r>
            <a:r>
              <a:rPr lang="en-US" i="1" dirty="0"/>
              <a:t>who</a:t>
            </a:r>
            <a:r>
              <a:rPr lang="en-US" dirty="0"/>
              <a:t> the competitors </a:t>
            </a:r>
            <a:r>
              <a:rPr lang="en-US" dirty="0" smtClean="0"/>
              <a:t>are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Competitive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800" dirty="0" smtClean="0">
              <a:solidFill>
                <a:srgbClr val="0070C0"/>
              </a:solidFill>
            </a:endParaRPr>
          </a:p>
          <a:p>
            <a:pPr lvl="0"/>
            <a:r>
              <a:rPr lang="en-US" sz="2800" dirty="0" smtClean="0"/>
              <a:t>Using certain tactics to acquire or keep whatever object or outcome they are after</a:t>
            </a:r>
          </a:p>
          <a:p>
            <a:pPr lvl="1"/>
            <a:r>
              <a:rPr lang="en-US" sz="2400" u="sng" dirty="0" smtClean="0"/>
              <a:t>Offensive Moves</a:t>
            </a:r>
            <a:r>
              <a:rPr lang="en-US" sz="2400" dirty="0" smtClean="0"/>
              <a:t> - An organizations attempt to exploit and strengthen its competitive position through attacks on a competitor’s position</a:t>
            </a:r>
          </a:p>
          <a:p>
            <a:pPr lvl="1"/>
            <a:r>
              <a:rPr lang="en-US" sz="2400" u="sng" dirty="0" smtClean="0"/>
              <a:t>Defensive Movies</a:t>
            </a:r>
            <a:r>
              <a:rPr lang="en-US" sz="2400" dirty="0" smtClean="0"/>
              <a:t> - An organizations attempt to protect its competitive advantage and turf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&amp; Changing Competitive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&amp; Evaluating</a:t>
            </a:r>
          </a:p>
          <a:p>
            <a:r>
              <a:rPr lang="en-US" dirty="0" smtClean="0"/>
              <a:t>Results?</a:t>
            </a:r>
          </a:p>
          <a:p>
            <a:r>
              <a:rPr lang="en-US" dirty="0" smtClean="0"/>
              <a:t>What Happened and Why?</a:t>
            </a:r>
          </a:p>
          <a:p>
            <a:r>
              <a:rPr lang="en-US" dirty="0" smtClean="0"/>
              <a:t>Changing vs. Modifying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Competitive Strategy, Advantage, &amp; Environment</a:t>
            </a:r>
          </a:p>
          <a:p>
            <a:r>
              <a:rPr lang="en-US" dirty="0" smtClean="0"/>
              <a:t>Different Strategies</a:t>
            </a:r>
          </a:p>
          <a:p>
            <a:r>
              <a:rPr lang="en-US" dirty="0" smtClean="0"/>
              <a:t>Implementing Strategies</a:t>
            </a:r>
          </a:p>
          <a:p>
            <a:r>
              <a:rPr lang="en-US" dirty="0" smtClean="0"/>
              <a:t>Evaluation of Strategy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Competitive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1"/>
            <a:ext cx="8839200" cy="1752599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Competitors</a:t>
            </a:r>
          </a:p>
          <a:p>
            <a:pPr lvl="1"/>
            <a:r>
              <a:rPr lang="en-US" dirty="0" smtClean="0"/>
              <a:t>Chapter 3: competitors are part of the specific environment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approaches to defining an organization’s competition—industry, market share, strategic groups</a:t>
            </a:r>
          </a:p>
          <a:p>
            <a:endParaRPr lang="en-US" dirty="0"/>
          </a:p>
        </p:txBody>
      </p:sp>
      <p:pic>
        <p:nvPicPr>
          <p:cNvPr id="5" name="Content Placeholder 4" descr="00581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3000" y="3048000"/>
            <a:ext cx="6723145" cy="36200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Competitive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3 approaches to defining an organization’s competition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u="sng" dirty="0" smtClean="0"/>
              <a:t>Industry</a:t>
            </a:r>
            <a:r>
              <a:rPr lang="en-US" dirty="0" smtClean="0"/>
              <a:t>: identifies competitors as organizations that are making and selling the same or very similar goods or services</a:t>
            </a:r>
          </a:p>
          <a:p>
            <a:pPr lvl="6"/>
            <a:r>
              <a:rPr lang="en-US" dirty="0" smtClean="0"/>
              <a:t>Ex. Supermarket industry, automobile industry</a:t>
            </a:r>
          </a:p>
          <a:p>
            <a:pPr lvl="6"/>
            <a:r>
              <a:rPr lang="en-US" dirty="0" smtClean="0"/>
              <a:t>Can be described according to number of sellers and degree of differentiation, both of which affect the intensity of competition</a:t>
            </a:r>
          </a:p>
          <a:p>
            <a:pPr lvl="3">
              <a:buNone/>
            </a:pP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u="sng" dirty="0" smtClean="0"/>
              <a:t>Market</a:t>
            </a:r>
            <a:r>
              <a:rPr lang="en-US" dirty="0" smtClean="0"/>
              <a:t>: says competitors are organizations that satisfy the same customer needs.</a:t>
            </a:r>
          </a:p>
          <a:p>
            <a:pPr lvl="6"/>
            <a:r>
              <a:rPr lang="en-US" dirty="0" smtClean="0"/>
              <a:t>Ex. Entertainment- video games, movie theaters, Six Flags</a:t>
            </a:r>
          </a:p>
          <a:p>
            <a:pPr lvl="6"/>
            <a:r>
              <a:rPr lang="en-US" dirty="0" smtClean="0"/>
              <a:t>Intensity depends on how well customer’s needs are understood and how well different organizations are able to meet those needs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Competitive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8686800" cy="2514600"/>
          </a:xfrm>
        </p:spPr>
        <p:txBody>
          <a:bodyPr>
            <a:normAutofit fontScale="92500" lnSpcReduction="20000"/>
          </a:bodyPr>
          <a:lstStyle/>
          <a:p>
            <a:pPr marL="1188720" lvl="1" indent="-457200">
              <a:buNone/>
            </a:pPr>
            <a:r>
              <a:rPr lang="en-US" dirty="0" smtClean="0"/>
              <a:t>3.     Strategic </a:t>
            </a:r>
            <a:r>
              <a:rPr lang="en-US" dirty="0"/>
              <a:t>Groups: based on the idea that there are groups of firms competing within an industry that have similar strategies, resources, and customers</a:t>
            </a:r>
          </a:p>
          <a:p>
            <a:pPr lvl="5"/>
            <a:r>
              <a:rPr lang="en-US" dirty="0"/>
              <a:t>In a single industry, may have few or several strategic groups, depending on what is important to customers (ex. Price, quality)</a:t>
            </a:r>
          </a:p>
          <a:p>
            <a:pPr lvl="5"/>
            <a:r>
              <a:rPr lang="en-US" dirty="0"/>
              <a:t>Good way to define who competitors are because your most relevant competitors are those in your strategic groups </a:t>
            </a:r>
          </a:p>
          <a:p>
            <a:pPr lvl="5"/>
            <a:r>
              <a:rPr lang="en-US" dirty="0"/>
              <a:t>Competition intensity depends on how effectively each competitor has developed its competitive advantage and on the competitive strategies each uses</a:t>
            </a:r>
          </a:p>
          <a:p>
            <a:endParaRPr lang="en-US" dirty="0"/>
          </a:p>
        </p:txBody>
      </p:sp>
      <p:pic>
        <p:nvPicPr>
          <p:cNvPr id="5" name="Content Placeholder 4" descr="005817[1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66800" y="3950690"/>
            <a:ext cx="6629400" cy="27549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Competitive Environment</a:t>
            </a:r>
            <a:endParaRPr lang="en-US" dirty="0"/>
          </a:p>
        </p:txBody>
      </p:sp>
      <p:pic>
        <p:nvPicPr>
          <p:cNvPr id="5" name="Content Placeholder 4" descr="TheHomeDepo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3543300"/>
            <a:ext cx="2857500" cy="2857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1"/>
            <a:ext cx="8458200" cy="2514600"/>
          </a:xfrm>
        </p:spPr>
        <p:txBody>
          <a:bodyPr/>
          <a:lstStyle/>
          <a:p>
            <a:r>
              <a:rPr lang="en-US" dirty="0" smtClean="0"/>
              <a:t>Some Home Depot Competitors </a:t>
            </a:r>
          </a:p>
          <a:p>
            <a:pPr lvl="1"/>
            <a:r>
              <a:rPr lang="en-US" dirty="0" smtClean="0"/>
              <a:t>Lowe’s Company </a:t>
            </a:r>
          </a:p>
          <a:p>
            <a:pPr lvl="1"/>
            <a:r>
              <a:rPr lang="en-US" dirty="0" smtClean="0"/>
              <a:t>Menards</a:t>
            </a:r>
          </a:p>
          <a:p>
            <a:pPr lvl="1"/>
            <a:r>
              <a:rPr lang="en-US" dirty="0" smtClean="0"/>
              <a:t>CCA Global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1015536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Resources and Distinctive Capabilities in Gaining Competitive Advantage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9812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it that makes some organizations more successful than others? </a:t>
            </a:r>
          </a:p>
          <a:p>
            <a:endParaRPr lang="en-US" sz="2800" dirty="0" smtClean="0"/>
          </a:p>
          <a:p>
            <a:r>
              <a:rPr lang="en-US" sz="2800" dirty="0" smtClean="0"/>
              <a:t>Why do some professional basketball teams consistently win championships or draw larges crowds?</a:t>
            </a:r>
          </a:p>
          <a:p>
            <a:endParaRPr lang="en-US" sz="2800" dirty="0" smtClean="0"/>
          </a:p>
          <a:p>
            <a:r>
              <a:rPr lang="en-US" sz="2800" dirty="0" smtClean="0"/>
              <a:t>Why do some colleges, universities, or majors experience continually increasing enrollments?</a:t>
            </a:r>
            <a:endParaRPr lang="en-US" sz="2800" dirty="0"/>
          </a:p>
        </p:txBody>
      </p:sp>
      <p:pic>
        <p:nvPicPr>
          <p:cNvPr id="6146" name="Picture 2" descr="http://t2.gstatic.com/images?q=tbn:255eSGv3B-foxM:http://thetruthsports.files.wordpress.com/2009/05/laker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590550" cy="590550"/>
          </a:xfrm>
          <a:prstGeom prst="rect">
            <a:avLst/>
          </a:prstGeom>
          <a:noFill/>
        </p:spPr>
      </p:pic>
      <p:pic>
        <p:nvPicPr>
          <p:cNvPr id="6148" name="Picture 4" descr="http://t3.gstatic.com/images?q=tbn:ylULsULOT_PN2M:http://alaskakid.files.wordpress.com/2008/11/texastechuniversitybi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029200"/>
            <a:ext cx="381000" cy="404606"/>
          </a:xfrm>
          <a:prstGeom prst="rect">
            <a:avLst/>
          </a:prstGeom>
          <a:noFill/>
        </p:spPr>
      </p:pic>
      <p:pic>
        <p:nvPicPr>
          <p:cNvPr id="6150" name="Picture 6" descr="http://t0.gstatic.com/images?q=tbn:HhYIr-Oz_5sLkM:http://weblogs.baltimoresun.com/business/consuminginterests/blog/apple-logo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905000"/>
            <a:ext cx="485775" cy="585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997</TotalTime>
  <Words>1607</Words>
  <Application>Microsoft Office PowerPoint</Application>
  <PresentationFormat>On-screen Show (4:3)</PresentationFormat>
  <Paragraphs>249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Foundry</vt:lpstr>
      <vt:lpstr>Strategic Management in Action Ch 6 – Competitive Strategies</vt:lpstr>
      <vt:lpstr>Competitive Strategies</vt:lpstr>
      <vt:lpstr>Competitive Advantage Defined</vt:lpstr>
      <vt:lpstr>Understanding Competitive Environment</vt:lpstr>
      <vt:lpstr>Understanding Competitive Environment</vt:lpstr>
      <vt:lpstr>Understanding Competitive Environment</vt:lpstr>
      <vt:lpstr>Understanding Competitive Environment</vt:lpstr>
      <vt:lpstr>Understanding Competitive Environment</vt:lpstr>
      <vt:lpstr>Resources and Distinctive Capabilities in Gaining Competitive Advantage</vt:lpstr>
      <vt:lpstr>Competitive Advantage</vt:lpstr>
      <vt:lpstr>Competitive Strategy &amp; Advantage</vt:lpstr>
      <vt:lpstr> </vt:lpstr>
      <vt:lpstr>Slide 13</vt:lpstr>
      <vt:lpstr>Traditional Approaches to Defining Competitive Strategy</vt:lpstr>
      <vt:lpstr>Miles and Snow</vt:lpstr>
      <vt:lpstr>Prospector Strategy </vt:lpstr>
      <vt:lpstr>Defender Strategy </vt:lpstr>
      <vt:lpstr>Analyzer Strategy</vt:lpstr>
      <vt:lpstr>Reactor Strategy</vt:lpstr>
      <vt:lpstr>Porter’s Generic Competitive Strategies</vt:lpstr>
      <vt:lpstr>Cost Leadership Strategy (Low-Cost Strategy)</vt:lpstr>
      <vt:lpstr>Cost Leadership Strategy How to keep costs low:</vt:lpstr>
      <vt:lpstr>Home Depot as a Cost Leadership Strategist</vt:lpstr>
      <vt:lpstr>Differentiation Strategy</vt:lpstr>
      <vt:lpstr>Differentiation Strategy Successful differentiation:</vt:lpstr>
      <vt:lpstr>Focus Strategy</vt:lpstr>
      <vt:lpstr>Cost Focuser vs. Differentiation Focuser</vt:lpstr>
      <vt:lpstr>Contemporary Views on Competitive Strategy</vt:lpstr>
      <vt:lpstr>Integrated Low Cost-Differentiation Strategy</vt:lpstr>
      <vt:lpstr>Example of successful Low Cost- Differentiation Strategy: McDonalds</vt:lpstr>
      <vt:lpstr>How do companies compete successfully?</vt:lpstr>
      <vt:lpstr>Mintzberg’s Generic Competitive Strategies:</vt:lpstr>
      <vt:lpstr>Slide 33</vt:lpstr>
      <vt:lpstr>Differentiated:</vt:lpstr>
      <vt:lpstr>Differentiated:</vt:lpstr>
      <vt:lpstr>Undifferentiated</vt:lpstr>
      <vt:lpstr>How Competitive Strategy is Implemented and Evaluated</vt:lpstr>
      <vt:lpstr>Implementing Competitive Strategy</vt:lpstr>
      <vt:lpstr>The Role of Functional Strategies</vt:lpstr>
      <vt:lpstr>Competitive Actions</vt:lpstr>
      <vt:lpstr>Evaluating &amp; Changing Competitive Strategy</vt:lpstr>
      <vt:lpstr>Take-Aways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in Action Ch 6 – Competitive Strategies</dc:title>
  <dc:creator>C. Nelson</dc:creator>
  <cp:lastModifiedBy> </cp:lastModifiedBy>
  <cp:revision>10</cp:revision>
  <dcterms:created xsi:type="dcterms:W3CDTF">2010-03-03T01:01:48Z</dcterms:created>
  <dcterms:modified xsi:type="dcterms:W3CDTF">2010-03-04T05:17:03Z</dcterms:modified>
</cp:coreProperties>
</file>