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72" r:id="rId3"/>
    <p:sldId id="273" r:id="rId4"/>
    <p:sldId id="274" r:id="rId5"/>
    <p:sldId id="269" r:id="rId6"/>
    <p:sldId id="270" r:id="rId7"/>
    <p:sldId id="271" r:id="rId8"/>
    <p:sldId id="257" r:id="rId9"/>
    <p:sldId id="258" r:id="rId10"/>
    <p:sldId id="259" r:id="rId11"/>
    <p:sldId id="260" r:id="rId12"/>
    <p:sldId id="275" r:id="rId13"/>
    <p:sldId id="276" r:id="rId14"/>
    <p:sldId id="277" r:id="rId15"/>
    <p:sldId id="278" r:id="rId16"/>
    <p:sldId id="279" r:id="rId17"/>
    <p:sldId id="280" r:id="rId18"/>
    <p:sldId id="281" r:id="rId19"/>
    <p:sldId id="282" r:id="rId20"/>
    <p:sldId id="283" r:id="rId21"/>
    <p:sldId id="284" r:id="rId22"/>
    <p:sldId id="289" r:id="rId23"/>
    <p:sldId id="290" r:id="rId24"/>
    <p:sldId id="291" r:id="rId25"/>
    <p:sldId id="292" r:id="rId26"/>
    <p:sldId id="285" r:id="rId27"/>
    <p:sldId id="286" r:id="rId28"/>
    <p:sldId id="287" r:id="rId29"/>
    <p:sldId id="288" r:id="rId30"/>
    <p:sldId id="293" r:id="rId31"/>
    <p:sldId id="294" r:id="rId32"/>
    <p:sldId id="295" r:id="rId33"/>
    <p:sldId id="296" r:id="rId34"/>
    <p:sldId id="297" r:id="rId35"/>
    <p:sldId id="298" r:id="rId36"/>
    <p:sldId id="299" r:id="rId37"/>
    <p:sldId id="300" r:id="rId38"/>
    <p:sldId id="301" r:id="rId39"/>
    <p:sldId id="302" r:id="rId40"/>
    <p:sldId id="261" r:id="rId41"/>
    <p:sldId id="262" r:id="rId42"/>
    <p:sldId id="263" r:id="rId43"/>
    <p:sldId id="264" r:id="rId44"/>
    <p:sldId id="265" r:id="rId45"/>
    <p:sldId id="266" r:id="rId46"/>
    <p:sldId id="267" r:id="rId47"/>
    <p:sldId id="26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856C8B-7F77-4517-B6A3-4F90D944CC75}"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D55CCCE3-1148-4F4A-87B5-5C3A34E2F078}">
      <dgm:prSet phldrT="[Text]"/>
      <dgm:spPr/>
      <dgm:t>
        <a:bodyPr/>
        <a:lstStyle/>
        <a:p>
          <a:r>
            <a:rPr lang="en-US" dirty="0" smtClean="0"/>
            <a:t>Corporate Goals</a:t>
          </a:r>
          <a:endParaRPr lang="en-US" dirty="0"/>
        </a:p>
      </dgm:t>
    </dgm:pt>
    <dgm:pt modelId="{39A07441-3FDA-40E9-AAB1-9622314920F7}" type="parTrans" cxnId="{6834A9C7-59E2-4F56-9FC1-DA0532DCCA08}">
      <dgm:prSet/>
      <dgm:spPr/>
      <dgm:t>
        <a:bodyPr/>
        <a:lstStyle/>
        <a:p>
          <a:endParaRPr lang="en-US"/>
        </a:p>
      </dgm:t>
    </dgm:pt>
    <dgm:pt modelId="{AE30ED25-71F1-4795-9A2F-8F8314E1773D}" type="sibTrans" cxnId="{6834A9C7-59E2-4F56-9FC1-DA0532DCCA08}">
      <dgm:prSet/>
      <dgm:spPr/>
      <dgm:t>
        <a:bodyPr/>
        <a:lstStyle/>
        <a:p>
          <a:endParaRPr lang="en-US"/>
        </a:p>
      </dgm:t>
    </dgm:pt>
    <dgm:pt modelId="{2A7437CD-459D-4654-A087-9D1DBFE13AAA}">
      <dgm:prSet phldrT="[Text]"/>
      <dgm:spPr/>
      <dgm:t>
        <a:bodyPr/>
        <a:lstStyle/>
        <a:p>
          <a:r>
            <a:rPr lang="en-US" dirty="0" smtClean="0"/>
            <a:t>Increased Earnings</a:t>
          </a:r>
          <a:endParaRPr lang="en-US" dirty="0"/>
        </a:p>
      </dgm:t>
    </dgm:pt>
    <dgm:pt modelId="{BFA21CB5-B0F1-4B90-BC2F-110FFFB5BAA3}" type="parTrans" cxnId="{9E440D5D-02D1-4FBE-B06B-3BCB0076902C}">
      <dgm:prSet/>
      <dgm:spPr/>
      <dgm:t>
        <a:bodyPr/>
        <a:lstStyle/>
        <a:p>
          <a:endParaRPr lang="en-US"/>
        </a:p>
      </dgm:t>
    </dgm:pt>
    <dgm:pt modelId="{CC985BE1-169A-4FB3-8396-3B0A599DA9A0}" type="sibTrans" cxnId="{9E440D5D-02D1-4FBE-B06B-3BCB0076902C}">
      <dgm:prSet/>
      <dgm:spPr/>
      <dgm:t>
        <a:bodyPr/>
        <a:lstStyle/>
        <a:p>
          <a:endParaRPr lang="en-US"/>
        </a:p>
      </dgm:t>
    </dgm:pt>
    <dgm:pt modelId="{25BB3C60-5F93-458A-BC81-BB5CA08F08BE}">
      <dgm:prSet phldrT="[Text]"/>
      <dgm:spPr/>
      <dgm:t>
        <a:bodyPr/>
        <a:lstStyle/>
        <a:p>
          <a:r>
            <a:rPr lang="en-US" dirty="0" smtClean="0"/>
            <a:t>Maximized shareholder wealth</a:t>
          </a:r>
          <a:endParaRPr lang="en-US" dirty="0"/>
        </a:p>
      </dgm:t>
    </dgm:pt>
    <dgm:pt modelId="{C7603E56-32E5-496E-9A83-9DD0A5A20FCD}" type="parTrans" cxnId="{1DC90D97-A944-434C-A717-5054CAA467E0}">
      <dgm:prSet/>
      <dgm:spPr/>
      <dgm:t>
        <a:bodyPr/>
        <a:lstStyle/>
        <a:p>
          <a:endParaRPr lang="en-US"/>
        </a:p>
      </dgm:t>
    </dgm:pt>
    <dgm:pt modelId="{9049A16F-6C47-4564-87E2-C0CF5210CC50}" type="sibTrans" cxnId="{1DC90D97-A944-434C-A717-5054CAA467E0}">
      <dgm:prSet/>
      <dgm:spPr/>
      <dgm:t>
        <a:bodyPr/>
        <a:lstStyle/>
        <a:p>
          <a:endParaRPr lang="en-US"/>
        </a:p>
      </dgm:t>
    </dgm:pt>
    <dgm:pt modelId="{0947F870-E558-424E-A3FC-2653EED7A8A5}">
      <dgm:prSet phldrT="[Text]"/>
      <dgm:spPr/>
      <dgm:t>
        <a:bodyPr/>
        <a:lstStyle/>
        <a:p>
          <a:r>
            <a:rPr lang="en-US" dirty="0" smtClean="0"/>
            <a:t>Increased Market Share</a:t>
          </a:r>
          <a:endParaRPr lang="en-US" dirty="0"/>
        </a:p>
      </dgm:t>
    </dgm:pt>
    <dgm:pt modelId="{8857A8EA-0DC8-4F9D-83E8-125549F46B37}" type="parTrans" cxnId="{7B08A2F9-7DE5-49F8-92F0-8830ABE7E1B7}">
      <dgm:prSet/>
      <dgm:spPr/>
      <dgm:t>
        <a:bodyPr/>
        <a:lstStyle/>
        <a:p>
          <a:endParaRPr lang="en-US"/>
        </a:p>
      </dgm:t>
    </dgm:pt>
    <dgm:pt modelId="{BCBA9CB3-3680-4302-AD2C-E5B5B2482953}" type="sibTrans" cxnId="{7B08A2F9-7DE5-49F8-92F0-8830ABE7E1B7}">
      <dgm:prSet/>
      <dgm:spPr/>
      <dgm:t>
        <a:bodyPr/>
        <a:lstStyle/>
        <a:p>
          <a:endParaRPr lang="en-US"/>
        </a:p>
      </dgm:t>
    </dgm:pt>
    <dgm:pt modelId="{89DCE12E-48BD-48C7-8FFE-5D0D6F75A1B7}">
      <dgm:prSet phldrT="[Text]"/>
      <dgm:spPr/>
      <dgm:t>
        <a:bodyPr/>
        <a:lstStyle/>
        <a:p>
          <a:r>
            <a:rPr lang="en-US" dirty="0" smtClean="0"/>
            <a:t>Strong Global Presence</a:t>
          </a:r>
          <a:endParaRPr lang="en-US" dirty="0"/>
        </a:p>
      </dgm:t>
    </dgm:pt>
    <dgm:pt modelId="{67FF007C-377A-42D9-AA7B-A65F63832C11}" type="parTrans" cxnId="{66488C04-1941-4862-9FEC-617F7331D856}">
      <dgm:prSet/>
      <dgm:spPr/>
      <dgm:t>
        <a:bodyPr/>
        <a:lstStyle/>
        <a:p>
          <a:endParaRPr lang="en-US"/>
        </a:p>
      </dgm:t>
    </dgm:pt>
    <dgm:pt modelId="{6340E988-1AE5-4310-B6C8-4ED4167200C1}" type="sibTrans" cxnId="{66488C04-1941-4862-9FEC-617F7331D856}">
      <dgm:prSet/>
      <dgm:spPr/>
      <dgm:t>
        <a:bodyPr/>
        <a:lstStyle/>
        <a:p>
          <a:endParaRPr lang="en-US"/>
        </a:p>
      </dgm:t>
    </dgm:pt>
    <dgm:pt modelId="{96BE17BB-3A11-4965-B0B2-8C30CEEDB3E8}">
      <dgm:prSet phldrT="[Text]"/>
      <dgm:spPr/>
      <dgm:t>
        <a:bodyPr/>
        <a:lstStyle/>
        <a:p>
          <a:r>
            <a:rPr lang="en-US" dirty="0" smtClean="0"/>
            <a:t>Increased Revenues</a:t>
          </a:r>
          <a:endParaRPr lang="en-US" dirty="0"/>
        </a:p>
      </dgm:t>
    </dgm:pt>
    <dgm:pt modelId="{0563C2A5-AC99-4698-B58C-286C98EC04CA}" type="parTrans" cxnId="{33BA852B-86ED-4C88-B799-2C8EC5C19726}">
      <dgm:prSet/>
      <dgm:spPr/>
      <dgm:t>
        <a:bodyPr/>
        <a:lstStyle/>
        <a:p>
          <a:endParaRPr lang="en-US"/>
        </a:p>
      </dgm:t>
    </dgm:pt>
    <dgm:pt modelId="{48016A9A-2659-41E8-AFB0-CE27BFA2249A}" type="sibTrans" cxnId="{33BA852B-86ED-4C88-B799-2C8EC5C19726}">
      <dgm:prSet/>
      <dgm:spPr/>
      <dgm:t>
        <a:bodyPr/>
        <a:lstStyle/>
        <a:p>
          <a:endParaRPr lang="en-US"/>
        </a:p>
      </dgm:t>
    </dgm:pt>
    <dgm:pt modelId="{ACD6A795-F7AD-457A-B151-F379FF9A7D98}">
      <dgm:prSet phldrT="[Text]"/>
      <dgm:spPr/>
      <dgm:t>
        <a:bodyPr/>
        <a:lstStyle/>
        <a:p>
          <a:r>
            <a:rPr lang="en-US" dirty="0" smtClean="0"/>
            <a:t>Increased Productivity</a:t>
          </a:r>
          <a:endParaRPr lang="en-US" dirty="0"/>
        </a:p>
      </dgm:t>
    </dgm:pt>
    <dgm:pt modelId="{199D6F3E-29B7-4C62-A2BF-BEF4F4392DE7}" type="parTrans" cxnId="{E9419373-A460-4515-B9F6-60B067B9C3C7}">
      <dgm:prSet/>
      <dgm:spPr/>
      <dgm:t>
        <a:bodyPr/>
        <a:lstStyle/>
        <a:p>
          <a:endParaRPr lang="en-US"/>
        </a:p>
      </dgm:t>
    </dgm:pt>
    <dgm:pt modelId="{AF3F40A9-B95A-4B1F-9F80-51720F2B5340}" type="sibTrans" cxnId="{E9419373-A460-4515-B9F6-60B067B9C3C7}">
      <dgm:prSet/>
      <dgm:spPr/>
      <dgm:t>
        <a:bodyPr/>
        <a:lstStyle/>
        <a:p>
          <a:endParaRPr lang="en-US"/>
        </a:p>
      </dgm:t>
    </dgm:pt>
    <dgm:pt modelId="{E3799C38-D7EF-4311-9BCA-1190A41961BB}">
      <dgm:prSet phldrT="[Text]"/>
      <dgm:spPr/>
      <dgm:t>
        <a:bodyPr/>
        <a:lstStyle/>
        <a:p>
          <a:r>
            <a:rPr lang="en-US" dirty="0" smtClean="0"/>
            <a:t>Positive Reputation/ Image</a:t>
          </a:r>
          <a:endParaRPr lang="en-US" dirty="0"/>
        </a:p>
      </dgm:t>
    </dgm:pt>
    <dgm:pt modelId="{952D34BD-B556-456A-8AF8-2C55F273CA96}" type="parTrans" cxnId="{63768005-60CE-45BC-893F-E0C31054A38F}">
      <dgm:prSet/>
      <dgm:spPr/>
      <dgm:t>
        <a:bodyPr/>
        <a:lstStyle/>
        <a:p>
          <a:endParaRPr lang="en-US"/>
        </a:p>
      </dgm:t>
    </dgm:pt>
    <dgm:pt modelId="{73651E25-680D-4335-B6AC-647674E35968}" type="sibTrans" cxnId="{63768005-60CE-45BC-893F-E0C31054A38F}">
      <dgm:prSet/>
      <dgm:spPr/>
      <dgm:t>
        <a:bodyPr/>
        <a:lstStyle/>
        <a:p>
          <a:endParaRPr lang="en-US"/>
        </a:p>
      </dgm:t>
    </dgm:pt>
    <dgm:pt modelId="{96E0ED2A-085A-40D1-AD26-A525EEFE0389}">
      <dgm:prSet phldrT="[Text]"/>
      <dgm:spPr/>
      <dgm:t>
        <a:bodyPr/>
        <a:lstStyle/>
        <a:p>
          <a:r>
            <a:rPr lang="en-US" dirty="0" smtClean="0"/>
            <a:t>Strong Customer Satisfaction</a:t>
          </a:r>
          <a:endParaRPr lang="en-US" dirty="0"/>
        </a:p>
      </dgm:t>
    </dgm:pt>
    <dgm:pt modelId="{2F44405D-C36D-46BE-AA77-13DE474DCEB3}" type="parTrans" cxnId="{397A6FAA-46C8-4A58-BD34-878DB5AF5A75}">
      <dgm:prSet/>
      <dgm:spPr/>
      <dgm:t>
        <a:bodyPr/>
        <a:lstStyle/>
        <a:p>
          <a:endParaRPr lang="en-US"/>
        </a:p>
      </dgm:t>
    </dgm:pt>
    <dgm:pt modelId="{7E9B35BB-3A18-439B-8DE6-4B70905F8B3D}" type="sibTrans" cxnId="{397A6FAA-46C8-4A58-BD34-878DB5AF5A75}">
      <dgm:prSet/>
      <dgm:spPr/>
      <dgm:t>
        <a:bodyPr/>
        <a:lstStyle/>
        <a:p>
          <a:endParaRPr lang="en-US"/>
        </a:p>
      </dgm:t>
    </dgm:pt>
    <dgm:pt modelId="{620AB02B-9BC7-4D8C-B079-957C74996ACF}">
      <dgm:prSet phldrT="[Text]"/>
      <dgm:spPr/>
      <dgm:t>
        <a:bodyPr/>
        <a:lstStyle/>
        <a:p>
          <a:r>
            <a:rPr lang="en-US" dirty="0" smtClean="0"/>
            <a:t>High Product Quality</a:t>
          </a:r>
          <a:endParaRPr lang="en-US" dirty="0"/>
        </a:p>
      </dgm:t>
    </dgm:pt>
    <dgm:pt modelId="{55531BFD-D048-4548-8943-57D038DA95DB}" type="parTrans" cxnId="{1CF113FE-774C-4D79-9295-207A5AACD8B0}">
      <dgm:prSet/>
      <dgm:spPr/>
      <dgm:t>
        <a:bodyPr/>
        <a:lstStyle/>
        <a:p>
          <a:endParaRPr lang="en-US"/>
        </a:p>
      </dgm:t>
    </dgm:pt>
    <dgm:pt modelId="{60291782-D769-4EE0-804C-929AEF2FDC16}" type="sibTrans" cxnId="{1CF113FE-774C-4D79-9295-207A5AACD8B0}">
      <dgm:prSet/>
      <dgm:spPr/>
      <dgm:t>
        <a:bodyPr/>
        <a:lstStyle/>
        <a:p>
          <a:endParaRPr lang="en-US"/>
        </a:p>
      </dgm:t>
    </dgm:pt>
    <dgm:pt modelId="{C5CD5ECD-6393-4ED3-8560-0A5E51C24847}" type="pres">
      <dgm:prSet presAssocID="{31856C8B-7F77-4517-B6A3-4F90D944CC75}" presName="cycle" presStyleCnt="0">
        <dgm:presLayoutVars>
          <dgm:chMax val="1"/>
          <dgm:dir/>
          <dgm:animLvl val="ctr"/>
          <dgm:resizeHandles val="exact"/>
        </dgm:presLayoutVars>
      </dgm:prSet>
      <dgm:spPr/>
      <dgm:t>
        <a:bodyPr/>
        <a:lstStyle/>
        <a:p>
          <a:endParaRPr lang="en-US"/>
        </a:p>
      </dgm:t>
    </dgm:pt>
    <dgm:pt modelId="{46B1846A-4CBF-4210-915B-72FAD457E977}" type="pres">
      <dgm:prSet presAssocID="{D55CCCE3-1148-4F4A-87B5-5C3A34E2F078}" presName="centerShape" presStyleLbl="node0" presStyleIdx="0" presStyleCnt="1"/>
      <dgm:spPr/>
      <dgm:t>
        <a:bodyPr/>
        <a:lstStyle/>
        <a:p>
          <a:endParaRPr lang="en-US"/>
        </a:p>
      </dgm:t>
    </dgm:pt>
    <dgm:pt modelId="{948C1764-683C-4C85-B34E-668CCF5FD746}" type="pres">
      <dgm:prSet presAssocID="{BFA21CB5-B0F1-4B90-BC2F-110FFFB5BAA3}" presName="Name9" presStyleLbl="parChTrans1D2" presStyleIdx="0" presStyleCnt="9"/>
      <dgm:spPr/>
      <dgm:t>
        <a:bodyPr/>
        <a:lstStyle/>
        <a:p>
          <a:endParaRPr lang="en-US"/>
        </a:p>
      </dgm:t>
    </dgm:pt>
    <dgm:pt modelId="{78A815E8-52BF-4BEB-99E9-3154CDA67146}" type="pres">
      <dgm:prSet presAssocID="{BFA21CB5-B0F1-4B90-BC2F-110FFFB5BAA3}" presName="connTx" presStyleLbl="parChTrans1D2" presStyleIdx="0" presStyleCnt="9"/>
      <dgm:spPr/>
      <dgm:t>
        <a:bodyPr/>
        <a:lstStyle/>
        <a:p>
          <a:endParaRPr lang="en-US"/>
        </a:p>
      </dgm:t>
    </dgm:pt>
    <dgm:pt modelId="{E08D02F9-835B-4EF7-96DA-5B6A3E5683E8}" type="pres">
      <dgm:prSet presAssocID="{2A7437CD-459D-4654-A087-9D1DBFE13AAA}" presName="node" presStyleLbl="node1" presStyleIdx="0" presStyleCnt="9">
        <dgm:presLayoutVars>
          <dgm:bulletEnabled val="1"/>
        </dgm:presLayoutVars>
      </dgm:prSet>
      <dgm:spPr/>
      <dgm:t>
        <a:bodyPr/>
        <a:lstStyle/>
        <a:p>
          <a:endParaRPr lang="en-US"/>
        </a:p>
      </dgm:t>
    </dgm:pt>
    <dgm:pt modelId="{E7D53B1D-C844-4952-ABF6-B9423D1E5B82}" type="pres">
      <dgm:prSet presAssocID="{C7603E56-32E5-496E-9A83-9DD0A5A20FCD}" presName="Name9" presStyleLbl="parChTrans1D2" presStyleIdx="1" presStyleCnt="9"/>
      <dgm:spPr/>
      <dgm:t>
        <a:bodyPr/>
        <a:lstStyle/>
        <a:p>
          <a:endParaRPr lang="en-US"/>
        </a:p>
      </dgm:t>
    </dgm:pt>
    <dgm:pt modelId="{9C29805C-04AE-4176-AE53-50359E4555B4}" type="pres">
      <dgm:prSet presAssocID="{C7603E56-32E5-496E-9A83-9DD0A5A20FCD}" presName="connTx" presStyleLbl="parChTrans1D2" presStyleIdx="1" presStyleCnt="9"/>
      <dgm:spPr/>
      <dgm:t>
        <a:bodyPr/>
        <a:lstStyle/>
        <a:p>
          <a:endParaRPr lang="en-US"/>
        </a:p>
      </dgm:t>
    </dgm:pt>
    <dgm:pt modelId="{B2A6B159-48AD-4EF6-894A-256EF12E7F57}" type="pres">
      <dgm:prSet presAssocID="{25BB3C60-5F93-458A-BC81-BB5CA08F08BE}" presName="node" presStyleLbl="node1" presStyleIdx="1" presStyleCnt="9">
        <dgm:presLayoutVars>
          <dgm:bulletEnabled val="1"/>
        </dgm:presLayoutVars>
      </dgm:prSet>
      <dgm:spPr/>
      <dgm:t>
        <a:bodyPr/>
        <a:lstStyle/>
        <a:p>
          <a:endParaRPr lang="en-US"/>
        </a:p>
      </dgm:t>
    </dgm:pt>
    <dgm:pt modelId="{B70A574A-9CF7-4644-BB69-8B757EDF4738}" type="pres">
      <dgm:prSet presAssocID="{8857A8EA-0DC8-4F9D-83E8-125549F46B37}" presName="Name9" presStyleLbl="parChTrans1D2" presStyleIdx="2" presStyleCnt="9"/>
      <dgm:spPr/>
      <dgm:t>
        <a:bodyPr/>
        <a:lstStyle/>
        <a:p>
          <a:endParaRPr lang="en-US"/>
        </a:p>
      </dgm:t>
    </dgm:pt>
    <dgm:pt modelId="{1C0146EA-460F-4E22-835F-AF5FB47D41C2}" type="pres">
      <dgm:prSet presAssocID="{8857A8EA-0DC8-4F9D-83E8-125549F46B37}" presName="connTx" presStyleLbl="parChTrans1D2" presStyleIdx="2" presStyleCnt="9"/>
      <dgm:spPr/>
      <dgm:t>
        <a:bodyPr/>
        <a:lstStyle/>
        <a:p>
          <a:endParaRPr lang="en-US"/>
        </a:p>
      </dgm:t>
    </dgm:pt>
    <dgm:pt modelId="{18D56332-FC09-4753-9544-34ABE290013B}" type="pres">
      <dgm:prSet presAssocID="{0947F870-E558-424E-A3FC-2653EED7A8A5}" presName="node" presStyleLbl="node1" presStyleIdx="2" presStyleCnt="9">
        <dgm:presLayoutVars>
          <dgm:bulletEnabled val="1"/>
        </dgm:presLayoutVars>
      </dgm:prSet>
      <dgm:spPr/>
      <dgm:t>
        <a:bodyPr/>
        <a:lstStyle/>
        <a:p>
          <a:endParaRPr lang="en-US"/>
        </a:p>
      </dgm:t>
    </dgm:pt>
    <dgm:pt modelId="{AC3E3A07-32DF-4E63-B4B0-B69C078EB1F5}" type="pres">
      <dgm:prSet presAssocID="{67FF007C-377A-42D9-AA7B-A65F63832C11}" presName="Name9" presStyleLbl="parChTrans1D2" presStyleIdx="3" presStyleCnt="9"/>
      <dgm:spPr/>
      <dgm:t>
        <a:bodyPr/>
        <a:lstStyle/>
        <a:p>
          <a:endParaRPr lang="en-US"/>
        </a:p>
      </dgm:t>
    </dgm:pt>
    <dgm:pt modelId="{4B94E765-00BB-4BDB-A2EF-28FD553632E2}" type="pres">
      <dgm:prSet presAssocID="{67FF007C-377A-42D9-AA7B-A65F63832C11}" presName="connTx" presStyleLbl="parChTrans1D2" presStyleIdx="3" presStyleCnt="9"/>
      <dgm:spPr/>
      <dgm:t>
        <a:bodyPr/>
        <a:lstStyle/>
        <a:p>
          <a:endParaRPr lang="en-US"/>
        </a:p>
      </dgm:t>
    </dgm:pt>
    <dgm:pt modelId="{E116177F-2E19-44A4-996D-A13B75B69C2E}" type="pres">
      <dgm:prSet presAssocID="{89DCE12E-48BD-48C7-8FFE-5D0D6F75A1B7}" presName="node" presStyleLbl="node1" presStyleIdx="3" presStyleCnt="9">
        <dgm:presLayoutVars>
          <dgm:bulletEnabled val="1"/>
        </dgm:presLayoutVars>
      </dgm:prSet>
      <dgm:spPr/>
      <dgm:t>
        <a:bodyPr/>
        <a:lstStyle/>
        <a:p>
          <a:endParaRPr lang="en-US"/>
        </a:p>
      </dgm:t>
    </dgm:pt>
    <dgm:pt modelId="{BB1470AA-D977-46E7-8FD1-3AFA8DAB8517}" type="pres">
      <dgm:prSet presAssocID="{199D6F3E-29B7-4C62-A2BF-BEF4F4392DE7}" presName="Name9" presStyleLbl="parChTrans1D2" presStyleIdx="4" presStyleCnt="9"/>
      <dgm:spPr/>
      <dgm:t>
        <a:bodyPr/>
        <a:lstStyle/>
        <a:p>
          <a:endParaRPr lang="en-US"/>
        </a:p>
      </dgm:t>
    </dgm:pt>
    <dgm:pt modelId="{D5536360-12F1-4E54-ADDA-9280BFCC2FD8}" type="pres">
      <dgm:prSet presAssocID="{199D6F3E-29B7-4C62-A2BF-BEF4F4392DE7}" presName="connTx" presStyleLbl="parChTrans1D2" presStyleIdx="4" presStyleCnt="9"/>
      <dgm:spPr/>
      <dgm:t>
        <a:bodyPr/>
        <a:lstStyle/>
        <a:p>
          <a:endParaRPr lang="en-US"/>
        </a:p>
      </dgm:t>
    </dgm:pt>
    <dgm:pt modelId="{AB5DE55A-7ACD-4512-9F63-8D1B60F93E5F}" type="pres">
      <dgm:prSet presAssocID="{ACD6A795-F7AD-457A-B151-F379FF9A7D98}" presName="node" presStyleLbl="node1" presStyleIdx="4" presStyleCnt="9">
        <dgm:presLayoutVars>
          <dgm:bulletEnabled val="1"/>
        </dgm:presLayoutVars>
      </dgm:prSet>
      <dgm:spPr/>
      <dgm:t>
        <a:bodyPr/>
        <a:lstStyle/>
        <a:p>
          <a:endParaRPr lang="en-US"/>
        </a:p>
      </dgm:t>
    </dgm:pt>
    <dgm:pt modelId="{0CE21ED7-39AC-4B55-B573-E91437952398}" type="pres">
      <dgm:prSet presAssocID="{952D34BD-B556-456A-8AF8-2C55F273CA96}" presName="Name9" presStyleLbl="parChTrans1D2" presStyleIdx="5" presStyleCnt="9"/>
      <dgm:spPr/>
      <dgm:t>
        <a:bodyPr/>
        <a:lstStyle/>
        <a:p>
          <a:endParaRPr lang="en-US"/>
        </a:p>
      </dgm:t>
    </dgm:pt>
    <dgm:pt modelId="{251FC57A-E0EE-46AD-B5DC-D7017FF1865F}" type="pres">
      <dgm:prSet presAssocID="{952D34BD-B556-456A-8AF8-2C55F273CA96}" presName="connTx" presStyleLbl="parChTrans1D2" presStyleIdx="5" presStyleCnt="9"/>
      <dgm:spPr/>
      <dgm:t>
        <a:bodyPr/>
        <a:lstStyle/>
        <a:p>
          <a:endParaRPr lang="en-US"/>
        </a:p>
      </dgm:t>
    </dgm:pt>
    <dgm:pt modelId="{A1A5B37A-910E-4DC5-9F6D-8FC3BA57A33A}" type="pres">
      <dgm:prSet presAssocID="{E3799C38-D7EF-4311-9BCA-1190A41961BB}" presName="node" presStyleLbl="node1" presStyleIdx="5" presStyleCnt="9">
        <dgm:presLayoutVars>
          <dgm:bulletEnabled val="1"/>
        </dgm:presLayoutVars>
      </dgm:prSet>
      <dgm:spPr/>
      <dgm:t>
        <a:bodyPr/>
        <a:lstStyle/>
        <a:p>
          <a:endParaRPr lang="en-US"/>
        </a:p>
      </dgm:t>
    </dgm:pt>
    <dgm:pt modelId="{0A20F10F-AB7B-458A-860D-6030B0F8C4A7}" type="pres">
      <dgm:prSet presAssocID="{2F44405D-C36D-46BE-AA77-13DE474DCEB3}" presName="Name9" presStyleLbl="parChTrans1D2" presStyleIdx="6" presStyleCnt="9"/>
      <dgm:spPr/>
      <dgm:t>
        <a:bodyPr/>
        <a:lstStyle/>
        <a:p>
          <a:endParaRPr lang="en-US"/>
        </a:p>
      </dgm:t>
    </dgm:pt>
    <dgm:pt modelId="{C6CA9751-AD97-4450-A62B-3F0CE57260FF}" type="pres">
      <dgm:prSet presAssocID="{2F44405D-C36D-46BE-AA77-13DE474DCEB3}" presName="connTx" presStyleLbl="parChTrans1D2" presStyleIdx="6" presStyleCnt="9"/>
      <dgm:spPr/>
      <dgm:t>
        <a:bodyPr/>
        <a:lstStyle/>
        <a:p>
          <a:endParaRPr lang="en-US"/>
        </a:p>
      </dgm:t>
    </dgm:pt>
    <dgm:pt modelId="{D873174A-8729-4D15-8BC9-E3037B1BB330}" type="pres">
      <dgm:prSet presAssocID="{96E0ED2A-085A-40D1-AD26-A525EEFE0389}" presName="node" presStyleLbl="node1" presStyleIdx="6" presStyleCnt="9">
        <dgm:presLayoutVars>
          <dgm:bulletEnabled val="1"/>
        </dgm:presLayoutVars>
      </dgm:prSet>
      <dgm:spPr/>
      <dgm:t>
        <a:bodyPr/>
        <a:lstStyle/>
        <a:p>
          <a:endParaRPr lang="en-US"/>
        </a:p>
      </dgm:t>
    </dgm:pt>
    <dgm:pt modelId="{9D60BB6E-4555-4837-8A06-3E16C6DCA36B}" type="pres">
      <dgm:prSet presAssocID="{55531BFD-D048-4548-8943-57D038DA95DB}" presName="Name9" presStyleLbl="parChTrans1D2" presStyleIdx="7" presStyleCnt="9"/>
      <dgm:spPr/>
      <dgm:t>
        <a:bodyPr/>
        <a:lstStyle/>
        <a:p>
          <a:endParaRPr lang="en-US"/>
        </a:p>
      </dgm:t>
    </dgm:pt>
    <dgm:pt modelId="{721EFDFC-752E-420D-AD31-0C9AA2EE59A1}" type="pres">
      <dgm:prSet presAssocID="{55531BFD-D048-4548-8943-57D038DA95DB}" presName="connTx" presStyleLbl="parChTrans1D2" presStyleIdx="7" presStyleCnt="9"/>
      <dgm:spPr/>
      <dgm:t>
        <a:bodyPr/>
        <a:lstStyle/>
        <a:p>
          <a:endParaRPr lang="en-US"/>
        </a:p>
      </dgm:t>
    </dgm:pt>
    <dgm:pt modelId="{81546637-6B17-45D7-84C9-3042FC7EC2F9}" type="pres">
      <dgm:prSet presAssocID="{620AB02B-9BC7-4D8C-B079-957C74996ACF}" presName="node" presStyleLbl="node1" presStyleIdx="7" presStyleCnt="9">
        <dgm:presLayoutVars>
          <dgm:bulletEnabled val="1"/>
        </dgm:presLayoutVars>
      </dgm:prSet>
      <dgm:spPr/>
      <dgm:t>
        <a:bodyPr/>
        <a:lstStyle/>
        <a:p>
          <a:endParaRPr lang="en-US"/>
        </a:p>
      </dgm:t>
    </dgm:pt>
    <dgm:pt modelId="{00487DF9-000C-4B81-AE75-6D26DB0FAB16}" type="pres">
      <dgm:prSet presAssocID="{0563C2A5-AC99-4698-B58C-286C98EC04CA}" presName="Name9" presStyleLbl="parChTrans1D2" presStyleIdx="8" presStyleCnt="9"/>
      <dgm:spPr/>
      <dgm:t>
        <a:bodyPr/>
        <a:lstStyle/>
        <a:p>
          <a:endParaRPr lang="en-US"/>
        </a:p>
      </dgm:t>
    </dgm:pt>
    <dgm:pt modelId="{FCB6B460-34FE-4BFE-B39B-17513AC635BC}" type="pres">
      <dgm:prSet presAssocID="{0563C2A5-AC99-4698-B58C-286C98EC04CA}" presName="connTx" presStyleLbl="parChTrans1D2" presStyleIdx="8" presStyleCnt="9"/>
      <dgm:spPr/>
      <dgm:t>
        <a:bodyPr/>
        <a:lstStyle/>
        <a:p>
          <a:endParaRPr lang="en-US"/>
        </a:p>
      </dgm:t>
    </dgm:pt>
    <dgm:pt modelId="{73A9B402-E946-4324-A41B-942B848125EA}" type="pres">
      <dgm:prSet presAssocID="{96BE17BB-3A11-4965-B0B2-8C30CEEDB3E8}" presName="node" presStyleLbl="node1" presStyleIdx="8" presStyleCnt="9">
        <dgm:presLayoutVars>
          <dgm:bulletEnabled val="1"/>
        </dgm:presLayoutVars>
      </dgm:prSet>
      <dgm:spPr/>
      <dgm:t>
        <a:bodyPr/>
        <a:lstStyle/>
        <a:p>
          <a:endParaRPr lang="en-US"/>
        </a:p>
      </dgm:t>
    </dgm:pt>
  </dgm:ptLst>
  <dgm:cxnLst>
    <dgm:cxn modelId="{552BDF1B-6D75-430A-8674-BE382EC1DE24}" type="presOf" srcId="{0563C2A5-AC99-4698-B58C-286C98EC04CA}" destId="{00487DF9-000C-4B81-AE75-6D26DB0FAB16}" srcOrd="0" destOrd="0" presId="urn:microsoft.com/office/officeart/2005/8/layout/radial1"/>
    <dgm:cxn modelId="{33BA852B-86ED-4C88-B799-2C8EC5C19726}" srcId="{D55CCCE3-1148-4F4A-87B5-5C3A34E2F078}" destId="{96BE17BB-3A11-4965-B0B2-8C30CEEDB3E8}" srcOrd="8" destOrd="0" parTransId="{0563C2A5-AC99-4698-B58C-286C98EC04CA}" sibTransId="{48016A9A-2659-41E8-AFB0-CE27BFA2249A}"/>
    <dgm:cxn modelId="{E288E8C7-B63B-48B8-9B5E-88D5968C4EAF}" type="presOf" srcId="{ACD6A795-F7AD-457A-B151-F379FF9A7D98}" destId="{AB5DE55A-7ACD-4512-9F63-8D1B60F93E5F}" srcOrd="0" destOrd="0" presId="urn:microsoft.com/office/officeart/2005/8/layout/radial1"/>
    <dgm:cxn modelId="{DAEB526B-787B-490F-84B8-E44083724F7F}" type="presOf" srcId="{620AB02B-9BC7-4D8C-B079-957C74996ACF}" destId="{81546637-6B17-45D7-84C9-3042FC7EC2F9}" srcOrd="0" destOrd="0" presId="urn:microsoft.com/office/officeart/2005/8/layout/radial1"/>
    <dgm:cxn modelId="{66488C04-1941-4862-9FEC-617F7331D856}" srcId="{D55CCCE3-1148-4F4A-87B5-5C3A34E2F078}" destId="{89DCE12E-48BD-48C7-8FFE-5D0D6F75A1B7}" srcOrd="3" destOrd="0" parTransId="{67FF007C-377A-42D9-AA7B-A65F63832C11}" sibTransId="{6340E988-1AE5-4310-B6C8-4ED4167200C1}"/>
    <dgm:cxn modelId="{63768005-60CE-45BC-893F-E0C31054A38F}" srcId="{D55CCCE3-1148-4F4A-87B5-5C3A34E2F078}" destId="{E3799C38-D7EF-4311-9BCA-1190A41961BB}" srcOrd="5" destOrd="0" parTransId="{952D34BD-B556-456A-8AF8-2C55F273CA96}" sibTransId="{73651E25-680D-4335-B6AC-647674E35968}"/>
    <dgm:cxn modelId="{04650D2A-117F-43EA-A1D0-DDD870C03F53}" type="presOf" srcId="{C7603E56-32E5-496E-9A83-9DD0A5A20FCD}" destId="{E7D53B1D-C844-4952-ABF6-B9423D1E5B82}" srcOrd="0" destOrd="0" presId="urn:microsoft.com/office/officeart/2005/8/layout/radial1"/>
    <dgm:cxn modelId="{C85D0A64-2CDF-41FF-A9CD-50A6B21E98BA}" type="presOf" srcId="{67FF007C-377A-42D9-AA7B-A65F63832C11}" destId="{AC3E3A07-32DF-4E63-B4B0-B69C078EB1F5}" srcOrd="0" destOrd="0" presId="urn:microsoft.com/office/officeart/2005/8/layout/radial1"/>
    <dgm:cxn modelId="{1CF113FE-774C-4D79-9295-207A5AACD8B0}" srcId="{D55CCCE3-1148-4F4A-87B5-5C3A34E2F078}" destId="{620AB02B-9BC7-4D8C-B079-957C74996ACF}" srcOrd="7" destOrd="0" parTransId="{55531BFD-D048-4548-8943-57D038DA95DB}" sibTransId="{60291782-D769-4EE0-804C-929AEF2FDC16}"/>
    <dgm:cxn modelId="{34B5AFB0-3E67-4255-B752-277A8ABD55F1}" type="presOf" srcId="{55531BFD-D048-4548-8943-57D038DA95DB}" destId="{721EFDFC-752E-420D-AD31-0C9AA2EE59A1}" srcOrd="1" destOrd="0" presId="urn:microsoft.com/office/officeart/2005/8/layout/radial1"/>
    <dgm:cxn modelId="{5BAEA1B7-607D-4F1E-A652-95F7464A879D}" type="presOf" srcId="{C7603E56-32E5-496E-9A83-9DD0A5A20FCD}" destId="{9C29805C-04AE-4176-AE53-50359E4555B4}" srcOrd="1" destOrd="0" presId="urn:microsoft.com/office/officeart/2005/8/layout/radial1"/>
    <dgm:cxn modelId="{7B08A2F9-7DE5-49F8-92F0-8830ABE7E1B7}" srcId="{D55CCCE3-1148-4F4A-87B5-5C3A34E2F078}" destId="{0947F870-E558-424E-A3FC-2653EED7A8A5}" srcOrd="2" destOrd="0" parTransId="{8857A8EA-0DC8-4F9D-83E8-125549F46B37}" sibTransId="{BCBA9CB3-3680-4302-AD2C-E5B5B2482953}"/>
    <dgm:cxn modelId="{E8EDC246-63F3-4FB3-8601-2DDF1BDBC7DC}" type="presOf" srcId="{2A7437CD-459D-4654-A087-9D1DBFE13AAA}" destId="{E08D02F9-835B-4EF7-96DA-5B6A3E5683E8}" srcOrd="0" destOrd="0" presId="urn:microsoft.com/office/officeart/2005/8/layout/radial1"/>
    <dgm:cxn modelId="{DEBA6FF1-BE70-4448-B7A5-71B3911C1266}" type="presOf" srcId="{0947F870-E558-424E-A3FC-2653EED7A8A5}" destId="{18D56332-FC09-4753-9544-34ABE290013B}" srcOrd="0" destOrd="0" presId="urn:microsoft.com/office/officeart/2005/8/layout/radial1"/>
    <dgm:cxn modelId="{81361264-AAEF-4894-8BD3-C8F88ED2CC04}" type="presOf" srcId="{89DCE12E-48BD-48C7-8FFE-5D0D6F75A1B7}" destId="{E116177F-2E19-44A4-996D-A13B75B69C2E}" srcOrd="0" destOrd="0" presId="urn:microsoft.com/office/officeart/2005/8/layout/radial1"/>
    <dgm:cxn modelId="{397A6FAA-46C8-4A58-BD34-878DB5AF5A75}" srcId="{D55CCCE3-1148-4F4A-87B5-5C3A34E2F078}" destId="{96E0ED2A-085A-40D1-AD26-A525EEFE0389}" srcOrd="6" destOrd="0" parTransId="{2F44405D-C36D-46BE-AA77-13DE474DCEB3}" sibTransId="{7E9B35BB-3A18-439B-8DE6-4B70905F8B3D}"/>
    <dgm:cxn modelId="{183A9946-ED58-416A-9061-C9DC71705AE2}" type="presOf" srcId="{96BE17BB-3A11-4965-B0B2-8C30CEEDB3E8}" destId="{73A9B402-E946-4324-A41B-942B848125EA}" srcOrd="0" destOrd="0" presId="urn:microsoft.com/office/officeart/2005/8/layout/radial1"/>
    <dgm:cxn modelId="{5A9CCC52-19E0-4207-AC11-A39A6A547D98}" type="presOf" srcId="{E3799C38-D7EF-4311-9BCA-1190A41961BB}" destId="{A1A5B37A-910E-4DC5-9F6D-8FC3BA57A33A}" srcOrd="0" destOrd="0" presId="urn:microsoft.com/office/officeart/2005/8/layout/radial1"/>
    <dgm:cxn modelId="{DC93C89D-2846-470F-9849-CFE3DD1E2539}" type="presOf" srcId="{199D6F3E-29B7-4C62-A2BF-BEF4F4392DE7}" destId="{D5536360-12F1-4E54-ADDA-9280BFCC2FD8}" srcOrd="1" destOrd="0" presId="urn:microsoft.com/office/officeart/2005/8/layout/radial1"/>
    <dgm:cxn modelId="{EEFAC2A0-882C-4B6D-8B46-0D879D68013A}" type="presOf" srcId="{31856C8B-7F77-4517-B6A3-4F90D944CC75}" destId="{C5CD5ECD-6393-4ED3-8560-0A5E51C24847}" srcOrd="0" destOrd="0" presId="urn:microsoft.com/office/officeart/2005/8/layout/radial1"/>
    <dgm:cxn modelId="{CD8FC0C9-E9E5-45D4-9C03-59FDEF2C1380}" type="presOf" srcId="{199D6F3E-29B7-4C62-A2BF-BEF4F4392DE7}" destId="{BB1470AA-D977-46E7-8FD1-3AFA8DAB8517}" srcOrd="0" destOrd="0" presId="urn:microsoft.com/office/officeart/2005/8/layout/radial1"/>
    <dgm:cxn modelId="{90C6C23F-E00C-4D87-BF1B-8E7A26C502FE}" type="presOf" srcId="{96E0ED2A-085A-40D1-AD26-A525EEFE0389}" destId="{D873174A-8729-4D15-8BC9-E3037B1BB330}" srcOrd="0" destOrd="0" presId="urn:microsoft.com/office/officeart/2005/8/layout/radial1"/>
    <dgm:cxn modelId="{4FB657C9-A7B6-4E25-B03E-1F317B54E606}" type="presOf" srcId="{8857A8EA-0DC8-4F9D-83E8-125549F46B37}" destId="{B70A574A-9CF7-4644-BB69-8B757EDF4738}" srcOrd="0" destOrd="0" presId="urn:microsoft.com/office/officeart/2005/8/layout/radial1"/>
    <dgm:cxn modelId="{E9419373-A460-4515-B9F6-60B067B9C3C7}" srcId="{D55CCCE3-1148-4F4A-87B5-5C3A34E2F078}" destId="{ACD6A795-F7AD-457A-B151-F379FF9A7D98}" srcOrd="4" destOrd="0" parTransId="{199D6F3E-29B7-4C62-A2BF-BEF4F4392DE7}" sibTransId="{AF3F40A9-B95A-4B1F-9F80-51720F2B5340}"/>
    <dgm:cxn modelId="{4F7FFD7A-F764-4E1D-9B40-9D096678B152}" type="presOf" srcId="{0563C2A5-AC99-4698-B58C-286C98EC04CA}" destId="{FCB6B460-34FE-4BFE-B39B-17513AC635BC}" srcOrd="1" destOrd="0" presId="urn:microsoft.com/office/officeart/2005/8/layout/radial1"/>
    <dgm:cxn modelId="{9E440D5D-02D1-4FBE-B06B-3BCB0076902C}" srcId="{D55CCCE3-1148-4F4A-87B5-5C3A34E2F078}" destId="{2A7437CD-459D-4654-A087-9D1DBFE13AAA}" srcOrd="0" destOrd="0" parTransId="{BFA21CB5-B0F1-4B90-BC2F-110FFFB5BAA3}" sibTransId="{CC985BE1-169A-4FB3-8396-3B0A599DA9A0}"/>
    <dgm:cxn modelId="{630573BB-98BA-4B20-9F3E-88A495814ABA}" type="presOf" srcId="{55531BFD-D048-4548-8943-57D038DA95DB}" destId="{9D60BB6E-4555-4837-8A06-3E16C6DCA36B}" srcOrd="0" destOrd="0" presId="urn:microsoft.com/office/officeart/2005/8/layout/radial1"/>
    <dgm:cxn modelId="{62CA8454-0757-433A-A9CB-7BB56C3CB727}" type="presOf" srcId="{BFA21CB5-B0F1-4B90-BC2F-110FFFB5BAA3}" destId="{948C1764-683C-4C85-B34E-668CCF5FD746}" srcOrd="0" destOrd="0" presId="urn:microsoft.com/office/officeart/2005/8/layout/radial1"/>
    <dgm:cxn modelId="{22FC199E-6FDF-43B4-85CF-68CC44E658BD}" type="presOf" srcId="{2F44405D-C36D-46BE-AA77-13DE474DCEB3}" destId="{C6CA9751-AD97-4450-A62B-3F0CE57260FF}" srcOrd="1" destOrd="0" presId="urn:microsoft.com/office/officeart/2005/8/layout/radial1"/>
    <dgm:cxn modelId="{DDB0513C-7464-4355-A09B-D85DCEBC5E7A}" type="presOf" srcId="{67FF007C-377A-42D9-AA7B-A65F63832C11}" destId="{4B94E765-00BB-4BDB-A2EF-28FD553632E2}" srcOrd="1" destOrd="0" presId="urn:microsoft.com/office/officeart/2005/8/layout/radial1"/>
    <dgm:cxn modelId="{4AD215B6-43BC-4FDA-B6C2-4FD0B9840B70}" type="presOf" srcId="{2F44405D-C36D-46BE-AA77-13DE474DCEB3}" destId="{0A20F10F-AB7B-458A-860D-6030B0F8C4A7}" srcOrd="0" destOrd="0" presId="urn:microsoft.com/office/officeart/2005/8/layout/radial1"/>
    <dgm:cxn modelId="{1A77A89F-6817-4ED7-A54A-256F14DEBA3E}" type="presOf" srcId="{BFA21CB5-B0F1-4B90-BC2F-110FFFB5BAA3}" destId="{78A815E8-52BF-4BEB-99E9-3154CDA67146}" srcOrd="1" destOrd="0" presId="urn:microsoft.com/office/officeart/2005/8/layout/radial1"/>
    <dgm:cxn modelId="{CBBB1082-AA70-4E10-B419-90A241AF4058}" type="presOf" srcId="{D55CCCE3-1148-4F4A-87B5-5C3A34E2F078}" destId="{46B1846A-4CBF-4210-915B-72FAD457E977}" srcOrd="0" destOrd="0" presId="urn:microsoft.com/office/officeart/2005/8/layout/radial1"/>
    <dgm:cxn modelId="{1DC90D97-A944-434C-A717-5054CAA467E0}" srcId="{D55CCCE3-1148-4F4A-87B5-5C3A34E2F078}" destId="{25BB3C60-5F93-458A-BC81-BB5CA08F08BE}" srcOrd="1" destOrd="0" parTransId="{C7603E56-32E5-496E-9A83-9DD0A5A20FCD}" sibTransId="{9049A16F-6C47-4564-87E2-C0CF5210CC50}"/>
    <dgm:cxn modelId="{D42415AD-3401-4147-B964-21B86637B5AD}" type="presOf" srcId="{952D34BD-B556-456A-8AF8-2C55F273CA96}" destId="{251FC57A-E0EE-46AD-B5DC-D7017FF1865F}" srcOrd="1" destOrd="0" presId="urn:microsoft.com/office/officeart/2005/8/layout/radial1"/>
    <dgm:cxn modelId="{6834A9C7-59E2-4F56-9FC1-DA0532DCCA08}" srcId="{31856C8B-7F77-4517-B6A3-4F90D944CC75}" destId="{D55CCCE3-1148-4F4A-87B5-5C3A34E2F078}" srcOrd="0" destOrd="0" parTransId="{39A07441-3FDA-40E9-AAB1-9622314920F7}" sibTransId="{AE30ED25-71F1-4795-9A2F-8F8314E1773D}"/>
    <dgm:cxn modelId="{CE165AEF-0F1A-4600-BAB6-A2B7FA35CD33}" type="presOf" srcId="{8857A8EA-0DC8-4F9D-83E8-125549F46B37}" destId="{1C0146EA-460F-4E22-835F-AF5FB47D41C2}" srcOrd="1" destOrd="0" presId="urn:microsoft.com/office/officeart/2005/8/layout/radial1"/>
    <dgm:cxn modelId="{8F24F18B-4E34-48D1-9945-B7771CCE908E}" type="presOf" srcId="{25BB3C60-5F93-458A-BC81-BB5CA08F08BE}" destId="{B2A6B159-48AD-4EF6-894A-256EF12E7F57}" srcOrd="0" destOrd="0" presId="urn:microsoft.com/office/officeart/2005/8/layout/radial1"/>
    <dgm:cxn modelId="{9415D173-5C5C-441C-ABE2-0FBBFA29CCA6}" type="presOf" srcId="{952D34BD-B556-456A-8AF8-2C55F273CA96}" destId="{0CE21ED7-39AC-4B55-B573-E91437952398}" srcOrd="0" destOrd="0" presId="urn:microsoft.com/office/officeart/2005/8/layout/radial1"/>
    <dgm:cxn modelId="{B8725CF6-F9CE-4A44-9F77-EC5AAAB39081}" type="presParOf" srcId="{C5CD5ECD-6393-4ED3-8560-0A5E51C24847}" destId="{46B1846A-4CBF-4210-915B-72FAD457E977}" srcOrd="0" destOrd="0" presId="urn:microsoft.com/office/officeart/2005/8/layout/radial1"/>
    <dgm:cxn modelId="{15F5D54D-9CD8-4EE3-8810-689FD2F758EB}" type="presParOf" srcId="{C5CD5ECD-6393-4ED3-8560-0A5E51C24847}" destId="{948C1764-683C-4C85-B34E-668CCF5FD746}" srcOrd="1" destOrd="0" presId="urn:microsoft.com/office/officeart/2005/8/layout/radial1"/>
    <dgm:cxn modelId="{441508B7-F64F-421E-B3CE-A6060BF8F48E}" type="presParOf" srcId="{948C1764-683C-4C85-B34E-668CCF5FD746}" destId="{78A815E8-52BF-4BEB-99E9-3154CDA67146}" srcOrd="0" destOrd="0" presId="urn:microsoft.com/office/officeart/2005/8/layout/radial1"/>
    <dgm:cxn modelId="{38190572-1C74-4DD9-B51B-172ADF6C6CD4}" type="presParOf" srcId="{C5CD5ECD-6393-4ED3-8560-0A5E51C24847}" destId="{E08D02F9-835B-4EF7-96DA-5B6A3E5683E8}" srcOrd="2" destOrd="0" presId="urn:microsoft.com/office/officeart/2005/8/layout/radial1"/>
    <dgm:cxn modelId="{91A07631-2BE7-4C44-A29A-AEC1BCB66DA5}" type="presParOf" srcId="{C5CD5ECD-6393-4ED3-8560-0A5E51C24847}" destId="{E7D53B1D-C844-4952-ABF6-B9423D1E5B82}" srcOrd="3" destOrd="0" presId="urn:microsoft.com/office/officeart/2005/8/layout/radial1"/>
    <dgm:cxn modelId="{1CB0FE47-2805-4AF7-BDAD-CF228580F609}" type="presParOf" srcId="{E7D53B1D-C844-4952-ABF6-B9423D1E5B82}" destId="{9C29805C-04AE-4176-AE53-50359E4555B4}" srcOrd="0" destOrd="0" presId="urn:microsoft.com/office/officeart/2005/8/layout/radial1"/>
    <dgm:cxn modelId="{BA66F8AD-8E1C-4BF2-A737-13A10BA88C22}" type="presParOf" srcId="{C5CD5ECD-6393-4ED3-8560-0A5E51C24847}" destId="{B2A6B159-48AD-4EF6-894A-256EF12E7F57}" srcOrd="4" destOrd="0" presId="urn:microsoft.com/office/officeart/2005/8/layout/radial1"/>
    <dgm:cxn modelId="{08EC5358-BE67-4350-B01C-C1088C57FCF0}" type="presParOf" srcId="{C5CD5ECD-6393-4ED3-8560-0A5E51C24847}" destId="{B70A574A-9CF7-4644-BB69-8B757EDF4738}" srcOrd="5" destOrd="0" presId="urn:microsoft.com/office/officeart/2005/8/layout/radial1"/>
    <dgm:cxn modelId="{D45ED733-97D2-4FFD-90D5-EB5234BBBC45}" type="presParOf" srcId="{B70A574A-9CF7-4644-BB69-8B757EDF4738}" destId="{1C0146EA-460F-4E22-835F-AF5FB47D41C2}" srcOrd="0" destOrd="0" presId="urn:microsoft.com/office/officeart/2005/8/layout/radial1"/>
    <dgm:cxn modelId="{6E00A932-69FB-4CBA-B4FC-B64857A9D3CA}" type="presParOf" srcId="{C5CD5ECD-6393-4ED3-8560-0A5E51C24847}" destId="{18D56332-FC09-4753-9544-34ABE290013B}" srcOrd="6" destOrd="0" presId="urn:microsoft.com/office/officeart/2005/8/layout/radial1"/>
    <dgm:cxn modelId="{84ABDFDF-398E-4DCC-943D-FC763F3E9D9A}" type="presParOf" srcId="{C5CD5ECD-6393-4ED3-8560-0A5E51C24847}" destId="{AC3E3A07-32DF-4E63-B4B0-B69C078EB1F5}" srcOrd="7" destOrd="0" presId="urn:microsoft.com/office/officeart/2005/8/layout/radial1"/>
    <dgm:cxn modelId="{C4EB51FD-8918-4786-882F-A1C05D9CF7AF}" type="presParOf" srcId="{AC3E3A07-32DF-4E63-B4B0-B69C078EB1F5}" destId="{4B94E765-00BB-4BDB-A2EF-28FD553632E2}" srcOrd="0" destOrd="0" presId="urn:microsoft.com/office/officeart/2005/8/layout/radial1"/>
    <dgm:cxn modelId="{61D02404-607D-46FC-B88A-E70FEF51D37A}" type="presParOf" srcId="{C5CD5ECD-6393-4ED3-8560-0A5E51C24847}" destId="{E116177F-2E19-44A4-996D-A13B75B69C2E}" srcOrd="8" destOrd="0" presId="urn:microsoft.com/office/officeart/2005/8/layout/radial1"/>
    <dgm:cxn modelId="{2412EB3A-769B-44D1-A6E6-FE2B802647DF}" type="presParOf" srcId="{C5CD5ECD-6393-4ED3-8560-0A5E51C24847}" destId="{BB1470AA-D977-46E7-8FD1-3AFA8DAB8517}" srcOrd="9" destOrd="0" presId="urn:microsoft.com/office/officeart/2005/8/layout/radial1"/>
    <dgm:cxn modelId="{B00015EC-8C55-42FA-B068-A328AC319BD6}" type="presParOf" srcId="{BB1470AA-D977-46E7-8FD1-3AFA8DAB8517}" destId="{D5536360-12F1-4E54-ADDA-9280BFCC2FD8}" srcOrd="0" destOrd="0" presId="urn:microsoft.com/office/officeart/2005/8/layout/radial1"/>
    <dgm:cxn modelId="{593BF732-6654-4385-89EF-C1AA8C53250A}" type="presParOf" srcId="{C5CD5ECD-6393-4ED3-8560-0A5E51C24847}" destId="{AB5DE55A-7ACD-4512-9F63-8D1B60F93E5F}" srcOrd="10" destOrd="0" presId="urn:microsoft.com/office/officeart/2005/8/layout/radial1"/>
    <dgm:cxn modelId="{C7D8233C-A5C6-4EC5-827F-E77EC728371F}" type="presParOf" srcId="{C5CD5ECD-6393-4ED3-8560-0A5E51C24847}" destId="{0CE21ED7-39AC-4B55-B573-E91437952398}" srcOrd="11" destOrd="0" presId="urn:microsoft.com/office/officeart/2005/8/layout/radial1"/>
    <dgm:cxn modelId="{872A1EB0-563C-4461-A32B-B29CBF41335A}" type="presParOf" srcId="{0CE21ED7-39AC-4B55-B573-E91437952398}" destId="{251FC57A-E0EE-46AD-B5DC-D7017FF1865F}" srcOrd="0" destOrd="0" presId="urn:microsoft.com/office/officeart/2005/8/layout/radial1"/>
    <dgm:cxn modelId="{77123612-35FD-42C3-A1DA-BF687E5EF01C}" type="presParOf" srcId="{C5CD5ECD-6393-4ED3-8560-0A5E51C24847}" destId="{A1A5B37A-910E-4DC5-9F6D-8FC3BA57A33A}" srcOrd="12" destOrd="0" presId="urn:microsoft.com/office/officeart/2005/8/layout/radial1"/>
    <dgm:cxn modelId="{8F54B174-2FEF-4791-8362-2EC4471B5112}" type="presParOf" srcId="{C5CD5ECD-6393-4ED3-8560-0A5E51C24847}" destId="{0A20F10F-AB7B-458A-860D-6030B0F8C4A7}" srcOrd="13" destOrd="0" presId="urn:microsoft.com/office/officeart/2005/8/layout/radial1"/>
    <dgm:cxn modelId="{043836A8-DDF2-4D4B-B8EE-FCC5BBFB2464}" type="presParOf" srcId="{0A20F10F-AB7B-458A-860D-6030B0F8C4A7}" destId="{C6CA9751-AD97-4450-A62B-3F0CE57260FF}" srcOrd="0" destOrd="0" presId="urn:microsoft.com/office/officeart/2005/8/layout/radial1"/>
    <dgm:cxn modelId="{B17BEBB7-0602-4FB4-A6CC-CB4CED72DB81}" type="presParOf" srcId="{C5CD5ECD-6393-4ED3-8560-0A5E51C24847}" destId="{D873174A-8729-4D15-8BC9-E3037B1BB330}" srcOrd="14" destOrd="0" presId="urn:microsoft.com/office/officeart/2005/8/layout/radial1"/>
    <dgm:cxn modelId="{1291165D-E5EF-4DC1-A230-466D4AEF6090}" type="presParOf" srcId="{C5CD5ECD-6393-4ED3-8560-0A5E51C24847}" destId="{9D60BB6E-4555-4837-8A06-3E16C6DCA36B}" srcOrd="15" destOrd="0" presId="urn:microsoft.com/office/officeart/2005/8/layout/radial1"/>
    <dgm:cxn modelId="{8E405605-ECD6-4FBC-8036-A8447077CF6E}" type="presParOf" srcId="{9D60BB6E-4555-4837-8A06-3E16C6DCA36B}" destId="{721EFDFC-752E-420D-AD31-0C9AA2EE59A1}" srcOrd="0" destOrd="0" presId="urn:microsoft.com/office/officeart/2005/8/layout/radial1"/>
    <dgm:cxn modelId="{BBE7C501-DC90-4702-81AB-5D2D3B3E6D8E}" type="presParOf" srcId="{C5CD5ECD-6393-4ED3-8560-0A5E51C24847}" destId="{81546637-6B17-45D7-84C9-3042FC7EC2F9}" srcOrd="16" destOrd="0" presId="urn:microsoft.com/office/officeart/2005/8/layout/radial1"/>
    <dgm:cxn modelId="{0D9A7732-6665-4616-B33F-9A0859905831}" type="presParOf" srcId="{C5CD5ECD-6393-4ED3-8560-0A5E51C24847}" destId="{00487DF9-000C-4B81-AE75-6D26DB0FAB16}" srcOrd="17" destOrd="0" presId="urn:microsoft.com/office/officeart/2005/8/layout/radial1"/>
    <dgm:cxn modelId="{6E88848D-192E-491F-8F25-929372BBF0C3}" type="presParOf" srcId="{00487DF9-000C-4B81-AE75-6D26DB0FAB16}" destId="{FCB6B460-34FE-4BFE-B39B-17513AC635BC}" srcOrd="0" destOrd="0" presId="urn:microsoft.com/office/officeart/2005/8/layout/radial1"/>
    <dgm:cxn modelId="{07C1D086-9444-492D-BAA1-8BD25F354D50}" type="presParOf" srcId="{C5CD5ECD-6393-4ED3-8560-0A5E51C24847}" destId="{73A9B402-E946-4324-A41B-942B848125EA}" srcOrd="1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D0F36D-D775-43A9-89C6-56EE519A14C9}"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6319CF17-3AD4-4A22-BEC6-B0485067E933}">
      <dgm:prSet phldrT="[Text]"/>
      <dgm:spPr/>
      <dgm:t>
        <a:bodyPr/>
        <a:lstStyle/>
        <a:p>
          <a:r>
            <a:rPr lang="en-US" dirty="0" smtClean="0"/>
            <a:t>Low Market Share, High Growth Rate</a:t>
          </a:r>
          <a:endParaRPr lang="en-US" dirty="0"/>
        </a:p>
      </dgm:t>
    </dgm:pt>
    <dgm:pt modelId="{57D80224-9CF0-4180-9D46-65D67339FCFF}" type="parTrans" cxnId="{601318F5-9614-4907-BF3E-AE47524311E8}">
      <dgm:prSet/>
      <dgm:spPr/>
      <dgm:t>
        <a:bodyPr/>
        <a:lstStyle/>
        <a:p>
          <a:endParaRPr lang="en-US"/>
        </a:p>
      </dgm:t>
    </dgm:pt>
    <dgm:pt modelId="{2C729A2E-9826-4FB6-88ED-6270091388F7}" type="sibTrans" cxnId="{601318F5-9614-4907-BF3E-AE47524311E8}">
      <dgm:prSet/>
      <dgm:spPr/>
      <dgm:t>
        <a:bodyPr/>
        <a:lstStyle/>
        <a:p>
          <a:endParaRPr lang="en-US"/>
        </a:p>
      </dgm:t>
    </dgm:pt>
    <dgm:pt modelId="{056BDE7C-B54F-4780-930E-FC7A33574D49}">
      <dgm:prSet phldrT="[Text]"/>
      <dgm:spPr/>
      <dgm:t>
        <a:bodyPr/>
        <a:lstStyle/>
        <a:p>
          <a:r>
            <a:rPr lang="en-US" dirty="0" smtClean="0"/>
            <a:t>High Market Share, High Growth Rate</a:t>
          </a:r>
          <a:endParaRPr lang="en-US" dirty="0"/>
        </a:p>
      </dgm:t>
    </dgm:pt>
    <dgm:pt modelId="{4192921D-7E8D-4B9D-AE97-CA4E4B55367D}" type="parTrans" cxnId="{B9AE44B6-C199-4C02-B5F6-BA27C72AA539}">
      <dgm:prSet/>
      <dgm:spPr/>
      <dgm:t>
        <a:bodyPr/>
        <a:lstStyle/>
        <a:p>
          <a:endParaRPr lang="en-US"/>
        </a:p>
      </dgm:t>
    </dgm:pt>
    <dgm:pt modelId="{69F9FEBF-C9CC-4F3E-A6BB-ADB87D686CFB}" type="sibTrans" cxnId="{B9AE44B6-C199-4C02-B5F6-BA27C72AA539}">
      <dgm:prSet/>
      <dgm:spPr/>
      <dgm:t>
        <a:bodyPr/>
        <a:lstStyle/>
        <a:p>
          <a:endParaRPr lang="en-US"/>
        </a:p>
      </dgm:t>
    </dgm:pt>
    <dgm:pt modelId="{39E98368-7B5E-4D4F-8D8E-6D500C88A2C8}">
      <dgm:prSet phldrT="[Text]"/>
      <dgm:spPr/>
      <dgm:t>
        <a:bodyPr/>
        <a:lstStyle/>
        <a:p>
          <a:r>
            <a:rPr lang="en-US" dirty="0" smtClean="0"/>
            <a:t>Low Market Share, Low Growth Rate</a:t>
          </a:r>
          <a:endParaRPr lang="en-US" dirty="0"/>
        </a:p>
      </dgm:t>
    </dgm:pt>
    <dgm:pt modelId="{8CD545F8-9534-404B-B232-A02C497A7B20}" type="parTrans" cxnId="{7561161C-BB79-4C0B-B07F-F16418BDBD4B}">
      <dgm:prSet/>
      <dgm:spPr/>
      <dgm:t>
        <a:bodyPr/>
        <a:lstStyle/>
        <a:p>
          <a:endParaRPr lang="en-US"/>
        </a:p>
      </dgm:t>
    </dgm:pt>
    <dgm:pt modelId="{6D1AC592-7508-4FC6-A792-FC1500666AE9}" type="sibTrans" cxnId="{7561161C-BB79-4C0B-B07F-F16418BDBD4B}">
      <dgm:prSet/>
      <dgm:spPr/>
      <dgm:t>
        <a:bodyPr/>
        <a:lstStyle/>
        <a:p>
          <a:endParaRPr lang="en-US"/>
        </a:p>
      </dgm:t>
    </dgm:pt>
    <dgm:pt modelId="{64404896-E1D4-4A44-8BC7-6D85E9741A1D}">
      <dgm:prSet phldrT="[Text]"/>
      <dgm:spPr/>
      <dgm:t>
        <a:bodyPr/>
        <a:lstStyle/>
        <a:p>
          <a:r>
            <a:rPr lang="en-US" dirty="0" smtClean="0"/>
            <a:t>High Market Share, Low Growth Rate</a:t>
          </a:r>
          <a:endParaRPr lang="en-US" dirty="0"/>
        </a:p>
      </dgm:t>
    </dgm:pt>
    <dgm:pt modelId="{4574268F-A14B-435A-8B83-6703662BB6C9}" type="parTrans" cxnId="{0A4D7AE8-1B55-48C6-8DCB-5F83ED27F3E2}">
      <dgm:prSet/>
      <dgm:spPr/>
      <dgm:t>
        <a:bodyPr/>
        <a:lstStyle/>
        <a:p>
          <a:endParaRPr lang="en-US"/>
        </a:p>
      </dgm:t>
    </dgm:pt>
    <dgm:pt modelId="{49F12B79-754D-4DE4-B1BA-0D6CC8B2E08B}" type="sibTrans" cxnId="{0A4D7AE8-1B55-48C6-8DCB-5F83ED27F3E2}">
      <dgm:prSet/>
      <dgm:spPr/>
      <dgm:t>
        <a:bodyPr/>
        <a:lstStyle/>
        <a:p>
          <a:endParaRPr lang="en-US"/>
        </a:p>
      </dgm:t>
    </dgm:pt>
    <dgm:pt modelId="{8742F845-108F-4CE1-BB17-6F35D0ED8955}" type="pres">
      <dgm:prSet presAssocID="{22D0F36D-D775-43A9-89C6-56EE519A14C9}" presName="matrix" presStyleCnt="0">
        <dgm:presLayoutVars>
          <dgm:chMax val="1"/>
          <dgm:dir/>
          <dgm:resizeHandles val="exact"/>
        </dgm:presLayoutVars>
      </dgm:prSet>
      <dgm:spPr/>
      <dgm:t>
        <a:bodyPr/>
        <a:lstStyle/>
        <a:p>
          <a:endParaRPr lang="en-US"/>
        </a:p>
      </dgm:t>
    </dgm:pt>
    <dgm:pt modelId="{BDB62486-2BF3-4021-8837-F2179F3446C7}" type="pres">
      <dgm:prSet presAssocID="{22D0F36D-D775-43A9-89C6-56EE519A14C9}" presName="axisShape" presStyleLbl="bgShp" presStyleIdx="0" presStyleCnt="1"/>
      <dgm:spPr/>
    </dgm:pt>
    <dgm:pt modelId="{3E6A01F6-B192-437E-9C6B-85F307040409}" type="pres">
      <dgm:prSet presAssocID="{22D0F36D-D775-43A9-89C6-56EE519A14C9}" presName="rect1" presStyleLbl="node1" presStyleIdx="0" presStyleCnt="4">
        <dgm:presLayoutVars>
          <dgm:chMax val="0"/>
          <dgm:chPref val="0"/>
          <dgm:bulletEnabled val="1"/>
        </dgm:presLayoutVars>
      </dgm:prSet>
      <dgm:spPr/>
      <dgm:t>
        <a:bodyPr/>
        <a:lstStyle/>
        <a:p>
          <a:endParaRPr lang="en-US"/>
        </a:p>
      </dgm:t>
    </dgm:pt>
    <dgm:pt modelId="{4FF9B0D8-2681-4BE7-9FBA-F40CD6826F97}" type="pres">
      <dgm:prSet presAssocID="{22D0F36D-D775-43A9-89C6-56EE519A14C9}" presName="rect2" presStyleLbl="node1" presStyleIdx="1" presStyleCnt="4">
        <dgm:presLayoutVars>
          <dgm:chMax val="0"/>
          <dgm:chPref val="0"/>
          <dgm:bulletEnabled val="1"/>
        </dgm:presLayoutVars>
      </dgm:prSet>
      <dgm:spPr/>
      <dgm:t>
        <a:bodyPr/>
        <a:lstStyle/>
        <a:p>
          <a:endParaRPr lang="en-US"/>
        </a:p>
      </dgm:t>
    </dgm:pt>
    <dgm:pt modelId="{FF807A3C-E785-4A15-A138-C50EF1C71D1C}" type="pres">
      <dgm:prSet presAssocID="{22D0F36D-D775-43A9-89C6-56EE519A14C9}" presName="rect3" presStyleLbl="node1" presStyleIdx="2" presStyleCnt="4">
        <dgm:presLayoutVars>
          <dgm:chMax val="0"/>
          <dgm:chPref val="0"/>
          <dgm:bulletEnabled val="1"/>
        </dgm:presLayoutVars>
      </dgm:prSet>
      <dgm:spPr/>
      <dgm:t>
        <a:bodyPr/>
        <a:lstStyle/>
        <a:p>
          <a:endParaRPr lang="en-US"/>
        </a:p>
      </dgm:t>
    </dgm:pt>
    <dgm:pt modelId="{DA058F93-6DB3-4C4C-B734-04EB0ED1794E}" type="pres">
      <dgm:prSet presAssocID="{22D0F36D-D775-43A9-89C6-56EE519A14C9}" presName="rect4" presStyleLbl="node1" presStyleIdx="3" presStyleCnt="4">
        <dgm:presLayoutVars>
          <dgm:chMax val="0"/>
          <dgm:chPref val="0"/>
          <dgm:bulletEnabled val="1"/>
        </dgm:presLayoutVars>
      </dgm:prSet>
      <dgm:spPr/>
      <dgm:t>
        <a:bodyPr/>
        <a:lstStyle/>
        <a:p>
          <a:endParaRPr lang="en-US"/>
        </a:p>
      </dgm:t>
    </dgm:pt>
  </dgm:ptLst>
  <dgm:cxnLst>
    <dgm:cxn modelId="{B9AE44B6-C199-4C02-B5F6-BA27C72AA539}" srcId="{22D0F36D-D775-43A9-89C6-56EE519A14C9}" destId="{056BDE7C-B54F-4780-930E-FC7A33574D49}" srcOrd="1" destOrd="0" parTransId="{4192921D-7E8D-4B9D-AE97-CA4E4B55367D}" sibTransId="{69F9FEBF-C9CC-4F3E-A6BB-ADB87D686CFB}"/>
    <dgm:cxn modelId="{4D11139A-862D-4EFB-AE3E-EF888B92559F}" type="presOf" srcId="{6319CF17-3AD4-4A22-BEC6-B0485067E933}" destId="{3E6A01F6-B192-437E-9C6B-85F307040409}" srcOrd="0" destOrd="0" presId="urn:microsoft.com/office/officeart/2005/8/layout/matrix2"/>
    <dgm:cxn modelId="{BFD5F9EC-3DE6-40B4-A520-FD6AB68D88FE}" type="presOf" srcId="{22D0F36D-D775-43A9-89C6-56EE519A14C9}" destId="{8742F845-108F-4CE1-BB17-6F35D0ED8955}" srcOrd="0" destOrd="0" presId="urn:microsoft.com/office/officeart/2005/8/layout/matrix2"/>
    <dgm:cxn modelId="{7561161C-BB79-4C0B-B07F-F16418BDBD4B}" srcId="{22D0F36D-D775-43A9-89C6-56EE519A14C9}" destId="{39E98368-7B5E-4D4F-8D8E-6D500C88A2C8}" srcOrd="2" destOrd="0" parTransId="{8CD545F8-9534-404B-B232-A02C497A7B20}" sibTransId="{6D1AC592-7508-4FC6-A792-FC1500666AE9}"/>
    <dgm:cxn modelId="{75778D5E-DD4A-4B76-A4C9-9FD05F564872}" type="presOf" srcId="{39E98368-7B5E-4D4F-8D8E-6D500C88A2C8}" destId="{FF807A3C-E785-4A15-A138-C50EF1C71D1C}" srcOrd="0" destOrd="0" presId="urn:microsoft.com/office/officeart/2005/8/layout/matrix2"/>
    <dgm:cxn modelId="{F37CCBE9-5E1A-444F-975D-C60B5EFE6474}" type="presOf" srcId="{056BDE7C-B54F-4780-930E-FC7A33574D49}" destId="{4FF9B0D8-2681-4BE7-9FBA-F40CD6826F97}" srcOrd="0" destOrd="0" presId="urn:microsoft.com/office/officeart/2005/8/layout/matrix2"/>
    <dgm:cxn modelId="{F7AE6B3A-F716-4B25-B6A1-28B708693C1C}" type="presOf" srcId="{64404896-E1D4-4A44-8BC7-6D85E9741A1D}" destId="{DA058F93-6DB3-4C4C-B734-04EB0ED1794E}" srcOrd="0" destOrd="0" presId="urn:microsoft.com/office/officeart/2005/8/layout/matrix2"/>
    <dgm:cxn modelId="{0A4D7AE8-1B55-48C6-8DCB-5F83ED27F3E2}" srcId="{22D0F36D-D775-43A9-89C6-56EE519A14C9}" destId="{64404896-E1D4-4A44-8BC7-6D85E9741A1D}" srcOrd="3" destOrd="0" parTransId="{4574268F-A14B-435A-8B83-6703662BB6C9}" sibTransId="{49F12B79-754D-4DE4-B1BA-0D6CC8B2E08B}"/>
    <dgm:cxn modelId="{601318F5-9614-4907-BF3E-AE47524311E8}" srcId="{22D0F36D-D775-43A9-89C6-56EE519A14C9}" destId="{6319CF17-3AD4-4A22-BEC6-B0485067E933}" srcOrd="0" destOrd="0" parTransId="{57D80224-9CF0-4180-9D46-65D67339FCFF}" sibTransId="{2C729A2E-9826-4FB6-88ED-6270091388F7}"/>
    <dgm:cxn modelId="{863C7971-21E5-49C1-82E1-4C8F514088E5}" type="presParOf" srcId="{8742F845-108F-4CE1-BB17-6F35D0ED8955}" destId="{BDB62486-2BF3-4021-8837-F2179F3446C7}" srcOrd="0" destOrd="0" presId="urn:microsoft.com/office/officeart/2005/8/layout/matrix2"/>
    <dgm:cxn modelId="{F5454250-6F86-4D8A-9A3C-538B3FCDE79E}" type="presParOf" srcId="{8742F845-108F-4CE1-BB17-6F35D0ED8955}" destId="{3E6A01F6-B192-437E-9C6B-85F307040409}" srcOrd="1" destOrd="0" presId="urn:microsoft.com/office/officeart/2005/8/layout/matrix2"/>
    <dgm:cxn modelId="{559DE8C6-AE71-4D1A-9928-122CD8AD2F68}" type="presParOf" srcId="{8742F845-108F-4CE1-BB17-6F35D0ED8955}" destId="{4FF9B0D8-2681-4BE7-9FBA-F40CD6826F97}" srcOrd="2" destOrd="0" presId="urn:microsoft.com/office/officeart/2005/8/layout/matrix2"/>
    <dgm:cxn modelId="{56FA62C7-7F89-4233-BB02-AD8876D72CC1}" type="presParOf" srcId="{8742F845-108F-4CE1-BB17-6F35D0ED8955}" destId="{FF807A3C-E785-4A15-A138-C50EF1C71D1C}" srcOrd="3" destOrd="0" presId="urn:microsoft.com/office/officeart/2005/8/layout/matrix2"/>
    <dgm:cxn modelId="{DF352FA8-22DC-4A29-B84C-CE24434F1D75}" type="presParOf" srcId="{8742F845-108F-4CE1-BB17-6F35D0ED8955}" destId="{DA058F93-6DB3-4C4C-B734-04EB0ED1794E}"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B1846A-4CBF-4210-915B-72FAD457E977}">
      <dsp:nvSpPr>
        <dsp:cNvPr id="0" name=""/>
        <dsp:cNvSpPr/>
      </dsp:nvSpPr>
      <dsp:spPr>
        <a:xfrm>
          <a:off x="3632596" y="1836090"/>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Corporate Goals</a:t>
          </a:r>
          <a:endParaRPr lang="en-US" sz="1300" kern="1200" dirty="0"/>
        </a:p>
      </dsp:txBody>
      <dsp:txXfrm>
        <a:off x="3632596" y="1836090"/>
        <a:ext cx="964406" cy="964406"/>
      </dsp:txXfrm>
    </dsp:sp>
    <dsp:sp modelId="{948C1764-683C-4C85-B34E-668CCF5FD746}">
      <dsp:nvSpPr>
        <dsp:cNvPr id="0" name=""/>
        <dsp:cNvSpPr/>
      </dsp:nvSpPr>
      <dsp:spPr>
        <a:xfrm rot="16200000">
          <a:off x="3679829" y="1390573"/>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200000">
        <a:off x="4093051" y="1379372"/>
        <a:ext cx="43497" cy="43497"/>
      </dsp:txXfrm>
    </dsp:sp>
    <dsp:sp modelId="{E08D02F9-835B-4EF7-96DA-5B6A3E5683E8}">
      <dsp:nvSpPr>
        <dsp:cNvPr id="0" name=""/>
        <dsp:cNvSpPr/>
      </dsp:nvSpPr>
      <dsp:spPr>
        <a:xfrm>
          <a:off x="3632596" y="1744"/>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Increased Earnings</a:t>
          </a:r>
          <a:endParaRPr lang="en-US" sz="1100" kern="1200" dirty="0"/>
        </a:p>
      </dsp:txBody>
      <dsp:txXfrm>
        <a:off x="3632596" y="1744"/>
        <a:ext cx="964406" cy="964406"/>
      </dsp:txXfrm>
    </dsp:sp>
    <dsp:sp modelId="{E7D53B1D-C844-4952-ABF6-B9423D1E5B82}">
      <dsp:nvSpPr>
        <dsp:cNvPr id="0" name=""/>
        <dsp:cNvSpPr/>
      </dsp:nvSpPr>
      <dsp:spPr>
        <a:xfrm rot="18600000">
          <a:off x="4269377" y="1605151"/>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600000">
        <a:off x="4682599" y="1593949"/>
        <a:ext cx="43497" cy="43497"/>
      </dsp:txXfrm>
    </dsp:sp>
    <dsp:sp modelId="{B2A6B159-48AD-4EF6-894A-256EF12E7F57}">
      <dsp:nvSpPr>
        <dsp:cNvPr id="0" name=""/>
        <dsp:cNvSpPr/>
      </dsp:nvSpPr>
      <dsp:spPr>
        <a:xfrm>
          <a:off x="4811691" y="430899"/>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Maximized shareholder wealth</a:t>
          </a:r>
          <a:endParaRPr lang="en-US" sz="1100" kern="1200" dirty="0"/>
        </a:p>
      </dsp:txBody>
      <dsp:txXfrm>
        <a:off x="4811691" y="430899"/>
        <a:ext cx="964406" cy="964406"/>
      </dsp:txXfrm>
    </dsp:sp>
    <dsp:sp modelId="{B70A574A-9CF7-4644-BB69-8B757EDF4738}">
      <dsp:nvSpPr>
        <dsp:cNvPr id="0" name=""/>
        <dsp:cNvSpPr/>
      </dsp:nvSpPr>
      <dsp:spPr>
        <a:xfrm rot="21000000">
          <a:off x="4583069" y="2148481"/>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000000">
        <a:off x="4996290" y="2137279"/>
        <a:ext cx="43497" cy="43497"/>
      </dsp:txXfrm>
    </dsp:sp>
    <dsp:sp modelId="{18D56332-FC09-4753-9544-34ABE290013B}">
      <dsp:nvSpPr>
        <dsp:cNvPr id="0" name=""/>
        <dsp:cNvSpPr/>
      </dsp:nvSpPr>
      <dsp:spPr>
        <a:xfrm>
          <a:off x="5439075" y="1517559"/>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Increased Market Share</a:t>
          </a:r>
          <a:endParaRPr lang="en-US" sz="1100" kern="1200" dirty="0"/>
        </a:p>
      </dsp:txBody>
      <dsp:txXfrm>
        <a:off x="5439075" y="1517559"/>
        <a:ext cx="964406" cy="964406"/>
      </dsp:txXfrm>
    </dsp:sp>
    <dsp:sp modelId="{AC3E3A07-32DF-4E63-B4B0-B69C078EB1F5}">
      <dsp:nvSpPr>
        <dsp:cNvPr id="0" name=""/>
        <dsp:cNvSpPr/>
      </dsp:nvSpPr>
      <dsp:spPr>
        <a:xfrm rot="1800000">
          <a:off x="4474125" y="2766333"/>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00000">
        <a:off x="4887346" y="2755131"/>
        <a:ext cx="43497" cy="43497"/>
      </dsp:txXfrm>
    </dsp:sp>
    <dsp:sp modelId="{E116177F-2E19-44A4-996D-A13B75B69C2E}">
      <dsp:nvSpPr>
        <dsp:cNvPr id="0" name=""/>
        <dsp:cNvSpPr/>
      </dsp:nvSpPr>
      <dsp:spPr>
        <a:xfrm>
          <a:off x="5221187" y="2753263"/>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Strong Global Presence</a:t>
          </a:r>
          <a:endParaRPr lang="en-US" sz="1100" kern="1200" dirty="0"/>
        </a:p>
      </dsp:txBody>
      <dsp:txXfrm>
        <a:off x="5221187" y="2753263"/>
        <a:ext cx="964406" cy="964406"/>
      </dsp:txXfrm>
    </dsp:sp>
    <dsp:sp modelId="{BB1470AA-D977-46E7-8FD1-3AFA8DAB8517}">
      <dsp:nvSpPr>
        <dsp:cNvPr id="0" name=""/>
        <dsp:cNvSpPr/>
      </dsp:nvSpPr>
      <dsp:spPr>
        <a:xfrm rot="4200000">
          <a:off x="3993521" y="3169607"/>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4200000">
        <a:off x="4406743" y="3158406"/>
        <a:ext cx="43497" cy="43497"/>
      </dsp:txXfrm>
    </dsp:sp>
    <dsp:sp modelId="{AB5DE55A-7ACD-4512-9F63-8D1B60F93E5F}">
      <dsp:nvSpPr>
        <dsp:cNvPr id="0" name=""/>
        <dsp:cNvSpPr/>
      </dsp:nvSpPr>
      <dsp:spPr>
        <a:xfrm>
          <a:off x="4259980" y="3559812"/>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Increased Productivity</a:t>
          </a:r>
          <a:endParaRPr lang="en-US" sz="1100" kern="1200" dirty="0"/>
        </a:p>
      </dsp:txBody>
      <dsp:txXfrm>
        <a:off x="4259980" y="3559812"/>
        <a:ext cx="964406" cy="964406"/>
      </dsp:txXfrm>
    </dsp:sp>
    <dsp:sp modelId="{0CE21ED7-39AC-4B55-B573-E91437952398}">
      <dsp:nvSpPr>
        <dsp:cNvPr id="0" name=""/>
        <dsp:cNvSpPr/>
      </dsp:nvSpPr>
      <dsp:spPr>
        <a:xfrm rot="6600000">
          <a:off x="3366138" y="3169607"/>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6600000">
        <a:off x="3779359" y="3158406"/>
        <a:ext cx="43497" cy="43497"/>
      </dsp:txXfrm>
    </dsp:sp>
    <dsp:sp modelId="{A1A5B37A-910E-4DC5-9F6D-8FC3BA57A33A}">
      <dsp:nvSpPr>
        <dsp:cNvPr id="0" name=""/>
        <dsp:cNvSpPr/>
      </dsp:nvSpPr>
      <dsp:spPr>
        <a:xfrm>
          <a:off x="3005213" y="3559812"/>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Positive Reputation/ Image</a:t>
          </a:r>
          <a:endParaRPr lang="en-US" sz="1100" kern="1200" dirty="0"/>
        </a:p>
      </dsp:txBody>
      <dsp:txXfrm>
        <a:off x="3005213" y="3559812"/>
        <a:ext cx="964406" cy="964406"/>
      </dsp:txXfrm>
    </dsp:sp>
    <dsp:sp modelId="{0A20F10F-AB7B-458A-860D-6030B0F8C4A7}">
      <dsp:nvSpPr>
        <dsp:cNvPr id="0" name=""/>
        <dsp:cNvSpPr/>
      </dsp:nvSpPr>
      <dsp:spPr>
        <a:xfrm rot="9000000">
          <a:off x="2885534" y="2766333"/>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9000000">
        <a:off x="3298756" y="2755131"/>
        <a:ext cx="43497" cy="43497"/>
      </dsp:txXfrm>
    </dsp:sp>
    <dsp:sp modelId="{D873174A-8729-4D15-8BC9-E3037B1BB330}">
      <dsp:nvSpPr>
        <dsp:cNvPr id="0" name=""/>
        <dsp:cNvSpPr/>
      </dsp:nvSpPr>
      <dsp:spPr>
        <a:xfrm>
          <a:off x="2044006" y="2753263"/>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Strong Customer Satisfaction</a:t>
          </a:r>
          <a:endParaRPr lang="en-US" sz="1100" kern="1200" dirty="0"/>
        </a:p>
      </dsp:txBody>
      <dsp:txXfrm>
        <a:off x="2044006" y="2753263"/>
        <a:ext cx="964406" cy="964406"/>
      </dsp:txXfrm>
    </dsp:sp>
    <dsp:sp modelId="{9D60BB6E-4555-4837-8A06-3E16C6DCA36B}">
      <dsp:nvSpPr>
        <dsp:cNvPr id="0" name=""/>
        <dsp:cNvSpPr/>
      </dsp:nvSpPr>
      <dsp:spPr>
        <a:xfrm rot="11400000">
          <a:off x="2776590" y="2148481"/>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1400000">
        <a:off x="3189812" y="2137279"/>
        <a:ext cx="43497" cy="43497"/>
      </dsp:txXfrm>
    </dsp:sp>
    <dsp:sp modelId="{81546637-6B17-45D7-84C9-3042FC7EC2F9}">
      <dsp:nvSpPr>
        <dsp:cNvPr id="0" name=""/>
        <dsp:cNvSpPr/>
      </dsp:nvSpPr>
      <dsp:spPr>
        <a:xfrm>
          <a:off x="1826118" y="1517559"/>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High Product Quality</a:t>
          </a:r>
          <a:endParaRPr lang="en-US" sz="1100" kern="1200" dirty="0"/>
        </a:p>
      </dsp:txBody>
      <dsp:txXfrm>
        <a:off x="1826118" y="1517559"/>
        <a:ext cx="964406" cy="964406"/>
      </dsp:txXfrm>
    </dsp:sp>
    <dsp:sp modelId="{00487DF9-000C-4B81-AE75-6D26DB0FAB16}">
      <dsp:nvSpPr>
        <dsp:cNvPr id="0" name=""/>
        <dsp:cNvSpPr/>
      </dsp:nvSpPr>
      <dsp:spPr>
        <a:xfrm rot="13800000">
          <a:off x="3090282" y="1605151"/>
          <a:ext cx="869940" cy="21093"/>
        </a:xfrm>
        <a:custGeom>
          <a:avLst/>
          <a:gdLst/>
          <a:ahLst/>
          <a:cxnLst/>
          <a:rect l="0" t="0" r="0" b="0"/>
          <a:pathLst>
            <a:path>
              <a:moveTo>
                <a:pt x="0" y="10546"/>
              </a:moveTo>
              <a:lnTo>
                <a:pt x="869940" y="105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3800000">
        <a:off x="3503503" y="1593949"/>
        <a:ext cx="43497" cy="43497"/>
      </dsp:txXfrm>
    </dsp:sp>
    <dsp:sp modelId="{73A9B402-E946-4324-A41B-942B848125EA}">
      <dsp:nvSpPr>
        <dsp:cNvPr id="0" name=""/>
        <dsp:cNvSpPr/>
      </dsp:nvSpPr>
      <dsp:spPr>
        <a:xfrm>
          <a:off x="2453501" y="430899"/>
          <a:ext cx="964406" cy="96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Increased Revenues</a:t>
          </a:r>
          <a:endParaRPr lang="en-US" sz="1100" kern="1200" dirty="0"/>
        </a:p>
      </dsp:txBody>
      <dsp:txXfrm>
        <a:off x="2453501" y="430899"/>
        <a:ext cx="964406" cy="96440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B62486-2BF3-4021-8837-F2179F3446C7}">
      <dsp:nvSpPr>
        <dsp:cNvPr id="0" name=""/>
        <dsp:cNvSpPr/>
      </dsp:nvSpPr>
      <dsp:spPr>
        <a:xfrm>
          <a:off x="342900" y="0"/>
          <a:ext cx="2819399" cy="2819399"/>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6A01F6-B192-437E-9C6B-85F307040409}">
      <dsp:nvSpPr>
        <dsp:cNvPr id="0" name=""/>
        <dsp:cNvSpPr/>
      </dsp:nvSpPr>
      <dsp:spPr>
        <a:xfrm>
          <a:off x="526161" y="183260"/>
          <a:ext cx="1127759" cy="11277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Low Market Share, High Growth Rate</a:t>
          </a:r>
          <a:endParaRPr lang="en-US" sz="1500" kern="1200" dirty="0"/>
        </a:p>
      </dsp:txBody>
      <dsp:txXfrm>
        <a:off x="526161" y="183260"/>
        <a:ext cx="1127759" cy="1127759"/>
      </dsp:txXfrm>
    </dsp:sp>
    <dsp:sp modelId="{4FF9B0D8-2681-4BE7-9FBA-F40CD6826F97}">
      <dsp:nvSpPr>
        <dsp:cNvPr id="0" name=""/>
        <dsp:cNvSpPr/>
      </dsp:nvSpPr>
      <dsp:spPr>
        <a:xfrm>
          <a:off x="1851278" y="183260"/>
          <a:ext cx="1127759" cy="11277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High Market Share, High Growth Rate</a:t>
          </a:r>
          <a:endParaRPr lang="en-US" sz="1500" kern="1200" dirty="0"/>
        </a:p>
      </dsp:txBody>
      <dsp:txXfrm>
        <a:off x="1851278" y="183260"/>
        <a:ext cx="1127759" cy="1127759"/>
      </dsp:txXfrm>
    </dsp:sp>
    <dsp:sp modelId="{FF807A3C-E785-4A15-A138-C50EF1C71D1C}">
      <dsp:nvSpPr>
        <dsp:cNvPr id="0" name=""/>
        <dsp:cNvSpPr/>
      </dsp:nvSpPr>
      <dsp:spPr>
        <a:xfrm>
          <a:off x="526161" y="1508378"/>
          <a:ext cx="1127759" cy="11277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Low Market Share, Low Growth Rate</a:t>
          </a:r>
          <a:endParaRPr lang="en-US" sz="1500" kern="1200" dirty="0"/>
        </a:p>
      </dsp:txBody>
      <dsp:txXfrm>
        <a:off x="526161" y="1508378"/>
        <a:ext cx="1127759" cy="1127759"/>
      </dsp:txXfrm>
    </dsp:sp>
    <dsp:sp modelId="{DA058F93-6DB3-4C4C-B734-04EB0ED1794E}">
      <dsp:nvSpPr>
        <dsp:cNvPr id="0" name=""/>
        <dsp:cNvSpPr/>
      </dsp:nvSpPr>
      <dsp:spPr>
        <a:xfrm>
          <a:off x="1851278" y="1508378"/>
          <a:ext cx="1127759" cy="11277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High Market Share, Low Growth Rate</a:t>
          </a:r>
          <a:endParaRPr lang="en-US" sz="1500" kern="1200" dirty="0"/>
        </a:p>
      </dsp:txBody>
      <dsp:txXfrm>
        <a:off x="1851278" y="1508378"/>
        <a:ext cx="1127759" cy="112775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7198AAF-980A-48B0-83AB-E69E7699DAA9}" type="datetimeFigureOut">
              <a:rPr lang="en-US" smtClean="0"/>
              <a:pPr/>
              <a:t>3/11/2010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2402576-0198-4807-BCD4-0BF6ED19F4E9}"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198AAF-980A-48B0-83AB-E69E7699DAA9}" type="datetimeFigureOut">
              <a:rPr lang="en-US" smtClean="0"/>
              <a:pPr/>
              <a:t>3/11/2010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02576-0198-4807-BCD4-0BF6ED19F4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198AAF-980A-48B0-83AB-E69E7699DAA9}" type="datetimeFigureOut">
              <a:rPr lang="en-US" smtClean="0"/>
              <a:pPr/>
              <a:t>3/11/2010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02576-0198-4807-BCD4-0BF6ED19F4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7198AAF-980A-48B0-83AB-E69E7699DAA9}" type="datetimeFigureOut">
              <a:rPr lang="en-US" smtClean="0"/>
              <a:pPr/>
              <a:t>3/11/2010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02576-0198-4807-BCD4-0BF6ED19F4E9}"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7198AAF-980A-48B0-83AB-E69E7699DAA9}" type="datetimeFigureOut">
              <a:rPr lang="en-US" smtClean="0"/>
              <a:pPr/>
              <a:t>3/11/2010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2402576-0198-4807-BCD4-0BF6ED19F4E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7198AAF-980A-48B0-83AB-E69E7699DAA9}" type="datetimeFigureOut">
              <a:rPr lang="en-US" smtClean="0"/>
              <a:pPr/>
              <a:t>3/11/2010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02576-0198-4807-BCD4-0BF6ED19F4E9}"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7198AAF-980A-48B0-83AB-E69E7699DAA9}" type="datetimeFigureOut">
              <a:rPr lang="en-US" smtClean="0"/>
              <a:pPr/>
              <a:t>3/11/2010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402576-0198-4807-BCD4-0BF6ED19F4E9}"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7198AAF-980A-48B0-83AB-E69E7699DAA9}" type="datetimeFigureOut">
              <a:rPr lang="en-US" smtClean="0"/>
              <a:pPr/>
              <a:t>3/11/2010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402576-0198-4807-BCD4-0BF6ED19F4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98AAF-980A-48B0-83AB-E69E7699DAA9}" type="datetimeFigureOut">
              <a:rPr lang="en-US" smtClean="0"/>
              <a:pPr/>
              <a:t>3/11/2010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402576-0198-4807-BCD4-0BF6ED19F4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198AAF-980A-48B0-83AB-E69E7699DAA9}" type="datetimeFigureOut">
              <a:rPr lang="en-US" smtClean="0"/>
              <a:pPr/>
              <a:t>3/11/2010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02576-0198-4807-BCD4-0BF6ED19F4E9}"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198AAF-980A-48B0-83AB-E69E7699DAA9}" type="datetimeFigureOut">
              <a:rPr lang="en-US" smtClean="0"/>
              <a:pPr/>
              <a:t>3/11/2010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2402576-0198-4807-BCD4-0BF6ED19F4E9}"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7198AAF-980A-48B0-83AB-E69E7699DAA9}" type="datetimeFigureOut">
              <a:rPr lang="en-US" smtClean="0"/>
              <a:pPr/>
              <a:t>3/11/2010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2402576-0198-4807-BCD4-0BF6ED19F4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hyperlink" Target="http://www.fossil.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685800"/>
          </a:xfrm>
        </p:spPr>
        <p:txBody>
          <a:bodyPr/>
          <a:lstStyle/>
          <a:p>
            <a:r>
              <a:rPr lang="en-US" sz="3200" dirty="0" smtClean="0"/>
              <a:t>Team 4</a:t>
            </a:r>
          </a:p>
          <a:p>
            <a:endParaRPr lang="en-US" dirty="0"/>
          </a:p>
        </p:txBody>
      </p:sp>
      <p:sp>
        <p:nvSpPr>
          <p:cNvPr id="2" name="Title 1"/>
          <p:cNvSpPr>
            <a:spLocks noGrp="1"/>
          </p:cNvSpPr>
          <p:nvPr>
            <p:ph type="ctrTitle"/>
          </p:nvPr>
        </p:nvSpPr>
        <p:spPr>
          <a:xfrm>
            <a:off x="533400" y="1752600"/>
            <a:ext cx="8229600" cy="1470025"/>
          </a:xfrm>
        </p:spPr>
        <p:txBody>
          <a:bodyPr>
            <a:normAutofit fontScale="90000"/>
          </a:bodyPr>
          <a:lstStyle/>
          <a:p>
            <a:r>
              <a:rPr lang="en-US" dirty="0" smtClean="0"/>
              <a:t>Chapter 7</a:t>
            </a:r>
            <a:br>
              <a:rPr lang="en-US" dirty="0" smtClean="0"/>
            </a:br>
            <a:r>
              <a:rPr lang="en-US" dirty="0" smtClean="0"/>
              <a:t> Corporate Strategies</a:t>
            </a:r>
            <a:br>
              <a:rPr lang="en-US" dirty="0" smtClean="0"/>
            </a:br>
            <a:endParaRPr lang="en-US" dirty="0"/>
          </a:p>
        </p:txBody>
      </p:sp>
      <p:sp>
        <p:nvSpPr>
          <p:cNvPr id="4" name="TextBox 3"/>
          <p:cNvSpPr txBox="1"/>
          <p:nvPr/>
        </p:nvSpPr>
        <p:spPr>
          <a:xfrm>
            <a:off x="2057400" y="4724400"/>
            <a:ext cx="2971800" cy="1815882"/>
          </a:xfrm>
          <a:prstGeom prst="rect">
            <a:avLst/>
          </a:prstGeom>
          <a:noFill/>
        </p:spPr>
        <p:txBody>
          <a:bodyPr wrap="square" rtlCol="0">
            <a:spAutoFit/>
          </a:bodyPr>
          <a:lstStyle/>
          <a:p>
            <a:pPr algn="ctr"/>
            <a:r>
              <a:rPr lang="en-US" sz="2800" dirty="0" smtClean="0"/>
              <a:t>Rachel Rose</a:t>
            </a:r>
          </a:p>
          <a:p>
            <a:pPr algn="ctr"/>
            <a:r>
              <a:rPr lang="en-US" sz="2800" dirty="0" smtClean="0"/>
              <a:t>Adam </a:t>
            </a:r>
            <a:r>
              <a:rPr lang="en-US" sz="2800" dirty="0" err="1" smtClean="0"/>
              <a:t>Kogler</a:t>
            </a:r>
            <a:endParaRPr lang="en-US" sz="2800" dirty="0" smtClean="0"/>
          </a:p>
          <a:p>
            <a:pPr algn="ctr"/>
            <a:r>
              <a:rPr lang="en-US" sz="2800" dirty="0" smtClean="0"/>
              <a:t>Chris </a:t>
            </a:r>
            <a:r>
              <a:rPr lang="en-US" sz="2800" dirty="0" err="1" smtClean="0"/>
              <a:t>Carruthers</a:t>
            </a:r>
            <a:endParaRPr lang="en-US" sz="2800" dirty="0" smtClean="0"/>
          </a:p>
          <a:p>
            <a:pPr algn="ctr"/>
            <a:r>
              <a:rPr lang="en-US" sz="2800" dirty="0" smtClean="0"/>
              <a:t>Michael </a:t>
            </a:r>
            <a:r>
              <a:rPr lang="en-US" sz="2800" dirty="0" err="1" smtClean="0"/>
              <a:t>Ostrowsky</a:t>
            </a:r>
            <a:endParaRPr lang="en-US" sz="2800" dirty="0"/>
          </a:p>
        </p:txBody>
      </p:sp>
      <p:sp>
        <p:nvSpPr>
          <p:cNvPr id="5" name="TextBox 4"/>
          <p:cNvSpPr txBox="1"/>
          <p:nvPr/>
        </p:nvSpPr>
        <p:spPr>
          <a:xfrm>
            <a:off x="4343400" y="4724400"/>
            <a:ext cx="3124200" cy="1815882"/>
          </a:xfrm>
          <a:prstGeom prst="rect">
            <a:avLst/>
          </a:prstGeom>
          <a:noFill/>
        </p:spPr>
        <p:txBody>
          <a:bodyPr wrap="square" rtlCol="0">
            <a:spAutoFit/>
          </a:bodyPr>
          <a:lstStyle/>
          <a:p>
            <a:pPr algn="ctr"/>
            <a:r>
              <a:rPr lang="en-US" sz="2800" dirty="0" smtClean="0"/>
              <a:t>Michael Dickerson</a:t>
            </a:r>
          </a:p>
          <a:p>
            <a:pPr algn="ctr"/>
            <a:r>
              <a:rPr lang="en-US" sz="2800" dirty="0" smtClean="0"/>
              <a:t>Ryan Martin</a:t>
            </a:r>
          </a:p>
          <a:p>
            <a:pPr algn="ctr"/>
            <a:r>
              <a:rPr lang="en-US" sz="2800" dirty="0" smtClean="0"/>
              <a:t>Matt Porter</a:t>
            </a:r>
          </a:p>
          <a:p>
            <a:pPr algn="ctr"/>
            <a:r>
              <a:rPr lang="en-US" sz="2800" dirty="0" smtClean="0"/>
              <a:t>Yao </a:t>
            </a:r>
            <a:r>
              <a:rPr lang="en-US" sz="2800" dirty="0" err="1" smtClean="0"/>
              <a:t>Hai</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Integration Strategy</a:t>
            </a:r>
            <a:endParaRPr lang="en-US" dirty="0"/>
          </a:p>
        </p:txBody>
      </p:sp>
      <p:sp>
        <p:nvSpPr>
          <p:cNvPr id="3" name="Content Placeholder 2"/>
          <p:cNvSpPr>
            <a:spLocks noGrp="1"/>
          </p:cNvSpPr>
          <p:nvPr>
            <p:ph sz="quarter" idx="1"/>
          </p:nvPr>
        </p:nvSpPr>
        <p:spPr>
          <a:xfrm>
            <a:off x="457200" y="1600200"/>
            <a:ext cx="4648200" cy="4525963"/>
          </a:xfrm>
        </p:spPr>
        <p:txBody>
          <a:bodyPr/>
          <a:lstStyle/>
          <a:p>
            <a:r>
              <a:rPr lang="en-US" dirty="0" smtClean="0"/>
              <a:t>Increase in the control of the inputs and outputs of the company</a:t>
            </a:r>
          </a:p>
          <a:p>
            <a:pPr lvl="1"/>
            <a:r>
              <a:rPr lang="en-US" dirty="0" smtClean="0"/>
              <a:t>Described as backward or forwards growth</a:t>
            </a:r>
          </a:p>
          <a:p>
            <a:pPr lvl="1"/>
            <a:r>
              <a:rPr lang="en-US" dirty="0" smtClean="0"/>
              <a:t>Controls more parts of the value chain than originally </a:t>
            </a:r>
            <a:endParaRPr lang="en-US" dirty="0"/>
          </a:p>
        </p:txBody>
      </p:sp>
      <p:sp>
        <p:nvSpPr>
          <p:cNvPr id="4" name="Rectangle 3"/>
          <p:cNvSpPr/>
          <p:nvPr/>
        </p:nvSpPr>
        <p:spPr>
          <a:xfrm>
            <a:off x="5867400" y="1524000"/>
            <a:ext cx="27432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Wristband Manufacturer</a:t>
            </a:r>
            <a:endParaRPr lang="en-US" dirty="0"/>
          </a:p>
        </p:txBody>
      </p:sp>
      <p:sp>
        <p:nvSpPr>
          <p:cNvPr id="5" name="Rectangle 4"/>
          <p:cNvSpPr/>
          <p:nvPr/>
        </p:nvSpPr>
        <p:spPr>
          <a:xfrm>
            <a:off x="5867400" y="5029200"/>
            <a:ext cx="27432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JC Penny’s</a:t>
            </a:r>
            <a:endParaRPr lang="en-US" dirty="0"/>
          </a:p>
        </p:txBody>
      </p:sp>
      <p:sp>
        <p:nvSpPr>
          <p:cNvPr id="6" name="Rectangle 5"/>
          <p:cNvSpPr/>
          <p:nvPr/>
        </p:nvSpPr>
        <p:spPr>
          <a:xfrm>
            <a:off x="5867400" y="3276600"/>
            <a:ext cx="27432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Fossil Distributors</a:t>
            </a:r>
            <a:endParaRPr lang="en-US" dirty="0"/>
          </a:p>
        </p:txBody>
      </p:sp>
      <p:sp>
        <p:nvSpPr>
          <p:cNvPr id="11" name="Down Arrow 10"/>
          <p:cNvSpPr/>
          <p:nvPr/>
        </p:nvSpPr>
        <p:spPr>
          <a:xfrm>
            <a:off x="5029200" y="1981200"/>
            <a:ext cx="685800" cy="441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Horizontal Integration Strategy</a:t>
            </a:r>
            <a:endParaRPr lang="en-US" dirty="0"/>
          </a:p>
        </p:txBody>
      </p:sp>
      <p:sp>
        <p:nvSpPr>
          <p:cNvPr id="3" name="Content Placeholder 2"/>
          <p:cNvSpPr>
            <a:spLocks noGrp="1"/>
          </p:cNvSpPr>
          <p:nvPr>
            <p:ph sz="quarter" idx="1"/>
          </p:nvPr>
        </p:nvSpPr>
        <p:spPr/>
        <p:txBody>
          <a:bodyPr/>
          <a:lstStyle/>
          <a:p>
            <a:r>
              <a:rPr lang="en-US" dirty="0" smtClean="0"/>
              <a:t>Organization chooses to grow through a combination of efforts with its competitors.</a:t>
            </a:r>
          </a:p>
          <a:p>
            <a:pPr lvl="1"/>
            <a:r>
              <a:rPr lang="en-US" dirty="0" smtClean="0"/>
              <a:t>Expand market share</a:t>
            </a:r>
          </a:p>
          <a:p>
            <a:pPr lvl="1"/>
            <a:r>
              <a:rPr lang="en-US" dirty="0" smtClean="0"/>
              <a:t>Strengthen competitive position</a:t>
            </a:r>
          </a:p>
          <a:p>
            <a:pPr lvl="1"/>
            <a:r>
              <a:rPr lang="en-US" dirty="0" smtClean="0"/>
              <a:t>Must make sure to keep a sustainable competitive advantage throughout the growth</a:t>
            </a:r>
          </a:p>
        </p:txBody>
      </p:sp>
      <p:sp>
        <p:nvSpPr>
          <p:cNvPr id="4" name="Rectangle 3"/>
          <p:cNvSpPr/>
          <p:nvPr/>
        </p:nvSpPr>
        <p:spPr>
          <a:xfrm>
            <a:off x="3276600" y="5181600"/>
            <a:ext cx="2819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Fossil</a:t>
            </a:r>
            <a:endParaRPr lang="en-US" dirty="0"/>
          </a:p>
        </p:txBody>
      </p:sp>
      <p:sp>
        <p:nvSpPr>
          <p:cNvPr id="5" name="Rectangle 4"/>
          <p:cNvSpPr/>
          <p:nvPr/>
        </p:nvSpPr>
        <p:spPr>
          <a:xfrm>
            <a:off x="6172200" y="5181600"/>
            <a:ext cx="2819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Citizen</a:t>
            </a:r>
            <a:endParaRPr lang="en-US" dirty="0"/>
          </a:p>
        </p:txBody>
      </p:sp>
      <p:sp>
        <p:nvSpPr>
          <p:cNvPr id="6" name="Rectangle 5"/>
          <p:cNvSpPr/>
          <p:nvPr/>
        </p:nvSpPr>
        <p:spPr>
          <a:xfrm>
            <a:off x="381000" y="5181600"/>
            <a:ext cx="2819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Seiko</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Diversification </a:t>
            </a:r>
            <a:endParaRPr lang="en-US" dirty="0"/>
          </a:p>
        </p:txBody>
      </p:sp>
      <p:sp>
        <p:nvSpPr>
          <p:cNvPr id="3" name="Content Placeholder 2"/>
          <p:cNvSpPr>
            <a:spLocks noGrp="1"/>
          </p:cNvSpPr>
          <p:nvPr>
            <p:ph idx="1"/>
          </p:nvPr>
        </p:nvSpPr>
        <p:spPr/>
        <p:txBody>
          <a:bodyPr>
            <a:normAutofit/>
          </a:bodyPr>
          <a:lstStyle/>
          <a:p>
            <a:r>
              <a:rPr lang="en-US" dirty="0" smtClean="0"/>
              <a:t>Related diversification- moving into a different industry but have similar qualities as the market of your current </a:t>
            </a:r>
            <a:r>
              <a:rPr lang="en-US" dirty="0" err="1" smtClean="0"/>
              <a:t>buisness</a:t>
            </a:r>
            <a:r>
              <a:rPr lang="en-US" dirty="0" smtClean="0"/>
              <a:t> because you will gain a competitive advantage.  EX: Mac selling computers to </a:t>
            </a:r>
            <a:r>
              <a:rPr lang="en-US" dirty="0" err="1" smtClean="0"/>
              <a:t>cellphones</a:t>
            </a:r>
            <a:r>
              <a:rPr lang="en-US" dirty="0" smtClean="0"/>
              <a:t>, Fossil Selling watches to various types of clothing and handbags</a:t>
            </a:r>
          </a:p>
          <a:p>
            <a:r>
              <a:rPr lang="en-US" dirty="0" smtClean="0"/>
              <a:t>Synergy- performance will be greater if each unit works together instead of performing separately. Unit means resources, capabilities, and core competencies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Unrelated Diversification </a:t>
            </a:r>
            <a:endParaRPr lang="en-US" dirty="0"/>
          </a:p>
        </p:txBody>
      </p:sp>
      <p:sp>
        <p:nvSpPr>
          <p:cNvPr id="3" name="Content Placeholder 2"/>
          <p:cNvSpPr>
            <a:spLocks noGrp="1"/>
          </p:cNvSpPr>
          <p:nvPr>
            <p:ph idx="1"/>
          </p:nvPr>
        </p:nvSpPr>
        <p:spPr/>
        <p:txBody>
          <a:bodyPr/>
          <a:lstStyle/>
          <a:p>
            <a:r>
              <a:rPr lang="en-US" dirty="0" smtClean="0"/>
              <a:t>Unrelated Diversification-going into a business that is completely different then the one you are currently in</a:t>
            </a:r>
          </a:p>
          <a:p>
            <a:r>
              <a:rPr lang="en-US" dirty="0" smtClean="0"/>
              <a:t>Most companies who use unrelated diversification will do so because the current business they are in doesn’t have much growth potential.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a:t>
            </a:r>
            <a:endParaRPr lang="en-US" dirty="0"/>
          </a:p>
        </p:txBody>
      </p:sp>
      <p:sp>
        <p:nvSpPr>
          <p:cNvPr id="3" name="Content Placeholder 2"/>
          <p:cNvSpPr>
            <a:spLocks noGrp="1"/>
          </p:cNvSpPr>
          <p:nvPr>
            <p:ph idx="1"/>
          </p:nvPr>
        </p:nvSpPr>
        <p:spPr/>
        <p:txBody>
          <a:bodyPr/>
          <a:lstStyle/>
          <a:p>
            <a:r>
              <a:rPr lang="en-US" dirty="0" smtClean="0"/>
              <a:t>The International organizational growth concept deals with taking advantage of potential opportunities by global markets or protecting your market from global competitors. </a:t>
            </a:r>
          </a:p>
          <a:p>
            <a:r>
              <a:rPr lang="en-US" dirty="0" smtClean="0"/>
              <a:t>You can go international with any of the previous growth strategies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Implementing growth strategy: Merger-Acquisition</a:t>
            </a:r>
            <a:endParaRPr lang="en-US" dirty="0"/>
          </a:p>
        </p:txBody>
      </p:sp>
      <p:sp>
        <p:nvSpPr>
          <p:cNvPr id="3" name="Content Placeholder 2"/>
          <p:cNvSpPr>
            <a:spLocks noGrp="1"/>
          </p:cNvSpPr>
          <p:nvPr>
            <p:ph idx="1"/>
          </p:nvPr>
        </p:nvSpPr>
        <p:spPr/>
        <p:txBody>
          <a:bodyPr>
            <a:normAutofit/>
          </a:bodyPr>
          <a:lstStyle/>
          <a:p>
            <a:r>
              <a:rPr lang="en-US" dirty="0" smtClean="0"/>
              <a:t>A merger is when two or more companies combine its stock together to create a third entity. Most of the time this is friendly and happens with firms of the same size. </a:t>
            </a:r>
          </a:p>
          <a:p>
            <a:r>
              <a:rPr lang="en-US" dirty="0" err="1" smtClean="0"/>
              <a:t>Acquistion</a:t>
            </a:r>
            <a:r>
              <a:rPr lang="en-US" dirty="0" smtClean="0"/>
              <a:t>- when a company is purchased. Most the time unequal sized companies. Sometimes can be a hostile takeover and might be resistance for that acquisition.</a:t>
            </a:r>
          </a:p>
          <a:p>
            <a:r>
              <a:rPr lang="en-US" dirty="0" smtClean="0"/>
              <a:t>Both of these can  be </a:t>
            </a:r>
            <a:r>
              <a:rPr lang="en-US" dirty="0" err="1" smtClean="0"/>
              <a:t>implimented</a:t>
            </a:r>
            <a:r>
              <a:rPr lang="en-US" dirty="0" smtClean="0"/>
              <a:t> to any of the previous growth </a:t>
            </a:r>
            <a:r>
              <a:rPr lang="en-US" dirty="0" err="1" smtClean="0"/>
              <a:t>stratagies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Merger-Acquisition </a:t>
            </a:r>
            <a:endParaRPr lang="en-US" dirty="0"/>
          </a:p>
        </p:txBody>
      </p:sp>
      <p:sp>
        <p:nvSpPr>
          <p:cNvPr id="3" name="Content Placeholder 2"/>
          <p:cNvSpPr>
            <a:spLocks noGrp="1"/>
          </p:cNvSpPr>
          <p:nvPr>
            <p:ph idx="1"/>
          </p:nvPr>
        </p:nvSpPr>
        <p:spPr/>
        <p:txBody>
          <a:bodyPr>
            <a:normAutofit/>
          </a:bodyPr>
          <a:lstStyle/>
          <a:p>
            <a:r>
              <a:rPr lang="en-US" dirty="0" smtClean="0"/>
              <a:t>A good example of a acquisition with an emphasis in unrelated diversification and vertical integration  is when GE acquired with Ion Track and after that it acquired InVision Technologies. </a:t>
            </a:r>
            <a:endParaRPr lang="en-US" dirty="0"/>
          </a:p>
          <a:p>
            <a:r>
              <a:rPr lang="en-US" dirty="0" smtClean="0"/>
              <a:t>We use a Merger-Acquisition when: there are high barriers to entry, maturity stage of industry life cycle, don’t have time or money or want to take risk to start another business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Development </a:t>
            </a:r>
            <a:endParaRPr lang="en-US" dirty="0"/>
          </a:p>
        </p:txBody>
      </p:sp>
      <p:sp>
        <p:nvSpPr>
          <p:cNvPr id="3" name="Content Placeholder 2"/>
          <p:cNvSpPr>
            <a:spLocks noGrp="1"/>
          </p:cNvSpPr>
          <p:nvPr>
            <p:ph idx="1"/>
          </p:nvPr>
        </p:nvSpPr>
        <p:spPr/>
        <p:txBody>
          <a:bodyPr>
            <a:normAutofit/>
          </a:bodyPr>
          <a:lstStyle/>
          <a:p>
            <a:r>
              <a:rPr lang="en-US" dirty="0" smtClean="0"/>
              <a:t>Internal Development is when an organization grows by creating and developing new business activities itself</a:t>
            </a:r>
          </a:p>
          <a:p>
            <a:r>
              <a:rPr lang="en-US" dirty="0" smtClean="0"/>
              <a:t>Only use if it </a:t>
            </a:r>
            <a:r>
              <a:rPr lang="en-US" dirty="0" err="1" smtClean="0"/>
              <a:t>haas</a:t>
            </a:r>
            <a:r>
              <a:rPr lang="en-US" dirty="0" smtClean="0"/>
              <a:t> the internal resources, distinctive capabilities, and core competencies to do it themselves. </a:t>
            </a:r>
          </a:p>
          <a:p>
            <a:r>
              <a:rPr lang="en-US" dirty="0" smtClean="0"/>
              <a:t>We would use this if: In the growth stage of industry life cycle, Low barriers to entry, New industry related to existing one, willing to accept time frame and cost as well as business risk.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Partnering </a:t>
            </a:r>
            <a:endParaRPr lang="en-US" dirty="0"/>
          </a:p>
        </p:txBody>
      </p:sp>
      <p:sp>
        <p:nvSpPr>
          <p:cNvPr id="3" name="Content Placeholder 2"/>
          <p:cNvSpPr>
            <a:spLocks noGrp="1"/>
          </p:cNvSpPr>
          <p:nvPr>
            <p:ph idx="1"/>
          </p:nvPr>
        </p:nvSpPr>
        <p:spPr/>
        <p:txBody>
          <a:bodyPr>
            <a:normAutofit/>
          </a:bodyPr>
          <a:lstStyle/>
          <a:p>
            <a:r>
              <a:rPr lang="en-US" dirty="0" smtClean="0"/>
              <a:t>Strategic Partnering- It is when an organization combines its efforts with another organization to establish growth instead of buying or building a similar business from the ground up. </a:t>
            </a:r>
          </a:p>
          <a:p>
            <a:r>
              <a:rPr lang="en-US" dirty="0" smtClean="0"/>
              <a:t>You can use this with any of the previous growth </a:t>
            </a:r>
            <a:r>
              <a:rPr lang="en-US" dirty="0" err="1" smtClean="0"/>
              <a:t>stratagies</a:t>
            </a:r>
            <a:endParaRPr lang="en-US" dirty="0" smtClean="0"/>
          </a:p>
          <a:p>
            <a:r>
              <a:rPr lang="en-US" dirty="0" smtClean="0"/>
              <a:t>3 types of strategic partnering: Joint Venture, Long term contract, and a strategic alliance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Venture</a:t>
            </a:r>
            <a:endParaRPr lang="en-US" dirty="0"/>
          </a:p>
        </p:txBody>
      </p:sp>
      <p:sp>
        <p:nvSpPr>
          <p:cNvPr id="3" name="Content Placeholder 2"/>
          <p:cNvSpPr>
            <a:spLocks noGrp="1"/>
          </p:cNvSpPr>
          <p:nvPr>
            <p:ph idx="1"/>
          </p:nvPr>
        </p:nvSpPr>
        <p:spPr/>
        <p:txBody>
          <a:bodyPr>
            <a:normAutofit/>
          </a:bodyPr>
          <a:lstStyle/>
          <a:p>
            <a:r>
              <a:rPr lang="en-US" dirty="0" smtClean="0"/>
              <a:t>Joint Venture- When two or more companies form a separate independent organization for strategic purposes. </a:t>
            </a:r>
            <a:endParaRPr lang="en-US" dirty="0"/>
          </a:p>
          <a:p>
            <a:r>
              <a:rPr lang="en-US" dirty="0" smtClean="0"/>
              <a:t>This is used when the 2 entities cant legally join together </a:t>
            </a:r>
            <a:r>
              <a:rPr lang="en-US" dirty="0" err="1" smtClean="0"/>
              <a:t>permantly</a:t>
            </a:r>
            <a:r>
              <a:rPr lang="en-US" dirty="0" smtClean="0"/>
              <a:t>. </a:t>
            </a:r>
            <a:endParaRPr lang="en-US" dirty="0"/>
          </a:p>
          <a:p>
            <a:r>
              <a:rPr lang="en-US" dirty="0" smtClean="0"/>
              <a:t>EX: Clorox and </a:t>
            </a:r>
            <a:r>
              <a:rPr lang="en-US" dirty="0"/>
              <a:t>P</a:t>
            </a:r>
            <a:r>
              <a:rPr lang="en-US" dirty="0" smtClean="0"/>
              <a:t>roctor </a:t>
            </a:r>
            <a:r>
              <a:rPr lang="en-US" dirty="0"/>
              <a:t>G</a:t>
            </a:r>
            <a:r>
              <a:rPr lang="en-US" dirty="0" smtClean="0"/>
              <a:t>amble had a joint venture to create Garbage bags and plastic wraps by supplying equipment and venture capital</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a:t>
            </a:r>
            <a:endParaRPr lang="en-US" dirty="0"/>
          </a:p>
        </p:txBody>
      </p:sp>
      <p:sp>
        <p:nvSpPr>
          <p:cNvPr id="6" name="TextBox 5"/>
          <p:cNvSpPr txBox="1"/>
          <p:nvPr/>
        </p:nvSpPr>
        <p:spPr>
          <a:xfrm>
            <a:off x="882646" y="1417638"/>
            <a:ext cx="7341034" cy="2400657"/>
          </a:xfrm>
          <a:prstGeom prst="rect">
            <a:avLst/>
          </a:prstGeom>
          <a:noFill/>
        </p:spPr>
        <p:txBody>
          <a:bodyPr wrap="square" rtlCol="0">
            <a:spAutoFit/>
          </a:bodyPr>
          <a:lstStyle/>
          <a:p>
            <a:pPr>
              <a:buFont typeface="Arial"/>
              <a:buChar char="•"/>
            </a:pPr>
            <a:r>
              <a:rPr lang="en-US" sz="3000" dirty="0" smtClean="0"/>
              <a:t>Explain what corporate strategy is</a:t>
            </a:r>
          </a:p>
          <a:p>
            <a:pPr>
              <a:buFont typeface="Arial"/>
              <a:buChar char="•"/>
            </a:pPr>
            <a:r>
              <a:rPr lang="en-US" sz="3000" dirty="0" smtClean="0"/>
              <a:t>Discuss organizational growth strategies</a:t>
            </a:r>
          </a:p>
          <a:p>
            <a:pPr>
              <a:buFont typeface="Arial"/>
              <a:buChar char="•"/>
            </a:pPr>
            <a:r>
              <a:rPr lang="en-US" sz="3000" dirty="0" smtClean="0"/>
              <a:t>Describe organizational renewal strategies</a:t>
            </a:r>
          </a:p>
          <a:p>
            <a:pPr>
              <a:buFont typeface="Arial"/>
              <a:buChar char="•"/>
            </a:pPr>
            <a:r>
              <a:rPr lang="en-US" sz="3000" dirty="0" smtClean="0"/>
              <a:t>Discuss how corporate strategy is evaluated and changed</a:t>
            </a:r>
            <a:endParaRPr lang="en-US" sz="3000" dirty="0"/>
          </a:p>
        </p:txBody>
      </p:sp>
      <p:pic>
        <p:nvPicPr>
          <p:cNvPr id="7" name="Picture 6" descr="chess"/>
          <p:cNvPicPr>
            <a:picLocks noChangeAspect="1"/>
          </p:cNvPicPr>
          <p:nvPr/>
        </p:nvPicPr>
        <p:blipFill>
          <a:blip r:embed="rId2" cstate="print"/>
          <a:stretch>
            <a:fillRect/>
          </a:stretch>
        </p:blipFill>
        <p:spPr>
          <a:xfrm>
            <a:off x="4562884" y="3818295"/>
            <a:ext cx="4581116" cy="30397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Contract</a:t>
            </a:r>
            <a:endParaRPr lang="en-US" dirty="0"/>
          </a:p>
        </p:txBody>
      </p:sp>
      <p:sp>
        <p:nvSpPr>
          <p:cNvPr id="3" name="Content Placeholder 2"/>
          <p:cNvSpPr>
            <a:spLocks noGrp="1"/>
          </p:cNvSpPr>
          <p:nvPr>
            <p:ph idx="1"/>
          </p:nvPr>
        </p:nvSpPr>
        <p:spPr/>
        <p:txBody>
          <a:bodyPr/>
          <a:lstStyle/>
          <a:p>
            <a:r>
              <a:rPr lang="en-US" dirty="0" smtClean="0"/>
              <a:t>It is a legal contract between organizations for a specific business purpose </a:t>
            </a:r>
          </a:p>
          <a:p>
            <a:r>
              <a:rPr lang="en-US" dirty="0" smtClean="0"/>
              <a:t>Most Long term contracts are formed between organizations and their suppliers because the organization wants to have an assured supplier that meets their expectations, and the supplier has an assured buyer of their products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alliance </a:t>
            </a:r>
            <a:endParaRPr lang="en-US" dirty="0"/>
          </a:p>
        </p:txBody>
      </p:sp>
      <p:sp>
        <p:nvSpPr>
          <p:cNvPr id="3" name="Content Placeholder 2"/>
          <p:cNvSpPr>
            <a:spLocks noGrp="1"/>
          </p:cNvSpPr>
          <p:nvPr>
            <p:ph idx="1"/>
          </p:nvPr>
        </p:nvSpPr>
        <p:spPr/>
        <p:txBody>
          <a:bodyPr>
            <a:normAutofit/>
          </a:bodyPr>
          <a:lstStyle/>
          <a:p>
            <a:r>
              <a:rPr lang="en-US" dirty="0" smtClean="0"/>
              <a:t>This is when 2 organizations share resources, core competencies, and capabilities for the same business purpose. It is different from Joint venture because no third party is created</a:t>
            </a:r>
          </a:p>
          <a:p>
            <a:r>
              <a:rPr lang="en-US" dirty="0" smtClean="0"/>
              <a:t>Used to encourage product innovation, </a:t>
            </a:r>
            <a:r>
              <a:rPr lang="en-US" smtClean="0"/>
              <a:t>bring stability </a:t>
            </a:r>
            <a:r>
              <a:rPr lang="en-US" dirty="0" smtClean="0"/>
              <a:t>to cyclical businesses, expand product line offerings, or to cement relationships between suppliers and distributors.</a:t>
            </a:r>
          </a:p>
          <a:p>
            <a:r>
              <a:rPr lang="en-US" dirty="0" smtClean="0"/>
              <a:t>EX: When PepsiCo and Lipton Joined together to put tea in cans. </a:t>
            </a:r>
          </a:p>
          <a:p>
            <a:r>
              <a:rPr lang="en-US" dirty="0" smtClean="0"/>
              <a:t>TRUST IS ESSINTAL when using strategic alliance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Corporate Strategy – Organizational Stability</a:t>
            </a:r>
            <a:endParaRPr lang="en-US" dirty="0"/>
          </a:p>
        </p:txBody>
      </p:sp>
      <p:sp>
        <p:nvSpPr>
          <p:cNvPr id="5" name="Content Placeholder 4"/>
          <p:cNvSpPr>
            <a:spLocks noGrp="1"/>
          </p:cNvSpPr>
          <p:nvPr>
            <p:ph idx="1"/>
          </p:nvPr>
        </p:nvSpPr>
        <p:spPr/>
        <p:txBody>
          <a:bodyPr>
            <a:normAutofit/>
          </a:bodyPr>
          <a:lstStyle/>
          <a:p>
            <a:r>
              <a:rPr lang="en-US" dirty="0" smtClean="0"/>
              <a:t>Although it may seem odd that an organization might want to stay as it is, there are times when its </a:t>
            </a:r>
            <a:r>
              <a:rPr lang="en-US" i="1" dirty="0" smtClean="0"/>
              <a:t>resources, distinctive capabilities, and core competencies </a:t>
            </a:r>
            <a:r>
              <a:rPr lang="en-US" dirty="0" smtClean="0"/>
              <a:t>are stretched to their limits and growing might risk the organization’s </a:t>
            </a:r>
            <a:r>
              <a:rPr lang="en-US" b="1" dirty="0" smtClean="0"/>
              <a:t>competitive advantage</a:t>
            </a:r>
          </a:p>
          <a:p>
            <a:pPr lvl="1"/>
            <a:endParaRPr lang="en-US" b="1" dirty="0" smtClean="0"/>
          </a:p>
          <a:p>
            <a:pPr lvl="1"/>
            <a:r>
              <a:rPr lang="en-US" b="1" dirty="0" smtClean="0"/>
              <a:t>Stability strategy – </a:t>
            </a:r>
            <a:r>
              <a:rPr lang="en-US" dirty="0" smtClean="0"/>
              <a:t>one in which an organization maintains its current size and current activities</a:t>
            </a:r>
            <a:endParaRPr 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Is Stability an Appropriate Strategic Choice?</a:t>
            </a:r>
            <a:endParaRPr lang="en-US" dirty="0"/>
          </a:p>
        </p:txBody>
      </p:sp>
      <p:sp>
        <p:nvSpPr>
          <p:cNvPr id="3" name="Content Placeholder 2"/>
          <p:cNvSpPr>
            <a:spLocks noGrp="1"/>
          </p:cNvSpPr>
          <p:nvPr>
            <p:ph idx="1"/>
          </p:nvPr>
        </p:nvSpPr>
        <p:spPr/>
        <p:txBody>
          <a:bodyPr>
            <a:normAutofit/>
          </a:bodyPr>
          <a:lstStyle/>
          <a:p>
            <a:r>
              <a:rPr lang="en-US" dirty="0" smtClean="0"/>
              <a:t>Reasons to chose stability:</a:t>
            </a:r>
          </a:p>
          <a:p>
            <a:pPr lvl="1"/>
            <a:r>
              <a:rPr lang="en-US" dirty="0" smtClean="0"/>
              <a:t>Need to stabilize at current level of operations</a:t>
            </a:r>
          </a:p>
          <a:p>
            <a:pPr lvl="1"/>
            <a:r>
              <a:rPr lang="en-US" dirty="0" smtClean="0"/>
              <a:t>If an industry is facing slow or no growth opportunities</a:t>
            </a:r>
          </a:p>
          <a:p>
            <a:pPr lvl="1"/>
            <a:r>
              <a:rPr lang="en-US" dirty="0" smtClean="0"/>
              <a:t>If industry has grown at a rapid pace and needs a “down” time in order to build up its resources and capabilities again</a:t>
            </a:r>
          </a:p>
          <a:p>
            <a:pPr lvl="2"/>
            <a:r>
              <a:rPr lang="en-US" dirty="0" smtClean="0"/>
              <a:t>Ex: Staples Inc. – Pulled back on store growth in order to better manage activities and operations at current level</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Is Stability an Appropriate Strategic Choice?</a:t>
            </a:r>
            <a:endParaRPr lang="en-US" dirty="0"/>
          </a:p>
        </p:txBody>
      </p:sp>
      <p:sp>
        <p:nvSpPr>
          <p:cNvPr id="3" name="Content Placeholder 2"/>
          <p:cNvSpPr>
            <a:spLocks noGrp="1"/>
          </p:cNvSpPr>
          <p:nvPr>
            <p:ph idx="1"/>
          </p:nvPr>
        </p:nvSpPr>
        <p:spPr/>
        <p:txBody>
          <a:bodyPr>
            <a:normAutofit/>
          </a:bodyPr>
          <a:lstStyle/>
          <a:p>
            <a:r>
              <a:rPr lang="en-US" dirty="0" smtClean="0"/>
              <a:t>More reasons:</a:t>
            </a:r>
          </a:p>
          <a:p>
            <a:pPr lvl="1"/>
            <a:r>
              <a:rPr lang="en-US" dirty="0" smtClean="0"/>
              <a:t>May also be an appropriate strategy for large firms in an industry that’s in the maturity stage of the industry life cycle</a:t>
            </a:r>
          </a:p>
          <a:p>
            <a:pPr lvl="1"/>
            <a:r>
              <a:rPr lang="en-US" dirty="0" smtClean="0"/>
              <a:t>Small business owners sometimes feel that their business is successful enough just as it is and that it adequately meets their personal goals</a:t>
            </a:r>
          </a:p>
          <a:p>
            <a:endParaRPr lang="en-US" dirty="0" smtClean="0"/>
          </a:p>
          <a:p>
            <a:r>
              <a:rPr lang="en-US" dirty="0" smtClean="0"/>
              <a:t>Stability strategy should be a </a:t>
            </a:r>
            <a:r>
              <a:rPr lang="en-US" b="1" dirty="0" smtClean="0"/>
              <a:t>short run </a:t>
            </a:r>
            <a:r>
              <a:rPr lang="en-US" dirty="0" smtClean="0"/>
              <a:t>strategy!</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the Stability Strategy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There’s not much to implementing the stability strategy</a:t>
            </a:r>
          </a:p>
          <a:p>
            <a:pPr lvl="1"/>
            <a:r>
              <a:rPr lang="en-US" dirty="0" smtClean="0"/>
              <a:t>Involves </a:t>
            </a:r>
            <a:r>
              <a:rPr lang="en-US" i="1" dirty="0" smtClean="0"/>
              <a:t>not </a:t>
            </a:r>
            <a:r>
              <a:rPr lang="en-US" dirty="0" smtClean="0"/>
              <a:t>growing, but also </a:t>
            </a:r>
            <a:r>
              <a:rPr lang="en-US" i="1" dirty="0" smtClean="0"/>
              <a:t>not </a:t>
            </a:r>
            <a:r>
              <a:rPr lang="en-US" dirty="0" smtClean="0"/>
              <a:t>allowing the organization to decline</a:t>
            </a:r>
          </a:p>
          <a:p>
            <a:pPr lvl="1"/>
            <a:endParaRPr lang="en-US" dirty="0" smtClean="0"/>
          </a:p>
          <a:p>
            <a:r>
              <a:rPr lang="en-US" dirty="0" smtClean="0"/>
              <a:t>The company will not spend stability period putting new products on the market, developing new programs, or adding production capacity</a:t>
            </a:r>
          </a:p>
          <a:p>
            <a:pPr lvl="1"/>
            <a:r>
              <a:rPr lang="en-US" dirty="0" smtClean="0"/>
              <a:t>Ex:  Geon Co. – Used stability strategy to “put it into a position to succeed”</a:t>
            </a:r>
          </a:p>
          <a:p>
            <a:pPr lvl="1"/>
            <a:endParaRPr lang="en-US" dirty="0" smtClean="0"/>
          </a:p>
          <a:p>
            <a:r>
              <a:rPr lang="en-US" dirty="0" smtClean="0"/>
              <a:t>However, with all of this said if a company becomes too complacent, it becomes susceptible to losing its </a:t>
            </a:r>
            <a:r>
              <a:rPr lang="en-US" dirty="0" err="1" smtClean="0"/>
              <a:t>competative</a:t>
            </a:r>
            <a:r>
              <a:rPr lang="en-US" dirty="0" smtClean="0"/>
              <a:t> </a:t>
            </a:r>
            <a:r>
              <a:rPr lang="en-US" dirty="0" err="1" smtClean="0"/>
              <a:t>postition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Corporate Strategy-Organization Renewal</a:t>
            </a:r>
            <a:endParaRPr lang="en-US" dirty="0"/>
          </a:p>
        </p:txBody>
      </p:sp>
      <p:sp>
        <p:nvSpPr>
          <p:cNvPr id="3" name="Subtitle 2"/>
          <p:cNvSpPr>
            <a:spLocks noGrp="1"/>
          </p:cNvSpPr>
          <p:nvPr>
            <p:ph sz="quarter" idx="1"/>
          </p:nvPr>
        </p:nvSpPr>
        <p:spPr>
          <a:xfrm>
            <a:off x="685800" y="2057400"/>
            <a:ext cx="7772400" cy="4572000"/>
          </a:xfrm>
        </p:spPr>
        <p:txBody>
          <a:bodyPr>
            <a:normAutofit/>
          </a:bodyPr>
          <a:lstStyle/>
          <a:p>
            <a:pPr algn="l">
              <a:buFont typeface="Arial" pitchFamily="34" charset="0"/>
              <a:buChar char="•"/>
            </a:pPr>
            <a:r>
              <a:rPr lang="en-US" b="1" dirty="0" smtClean="0">
                <a:solidFill>
                  <a:schemeClr val="tx1"/>
                </a:solidFill>
              </a:rPr>
              <a:t>Renewal Strategy</a:t>
            </a:r>
            <a:r>
              <a:rPr lang="en-US" dirty="0" smtClean="0">
                <a:solidFill>
                  <a:schemeClr val="tx1"/>
                </a:solidFill>
              </a:rPr>
              <a:t>: </a:t>
            </a:r>
            <a:r>
              <a:rPr lang="en-US" dirty="0">
                <a:solidFill>
                  <a:schemeClr val="tx1"/>
                </a:solidFill>
              </a:rPr>
              <a:t>A strategy that puts the organization back on the appropriate path to successfully achieve its strategic goals</a:t>
            </a:r>
          </a:p>
        </p:txBody>
      </p:sp>
      <p:sp>
        <p:nvSpPr>
          <p:cNvPr id="4" name="Rectangle 3"/>
          <p:cNvSpPr/>
          <p:nvPr/>
        </p:nvSpPr>
        <p:spPr>
          <a:xfrm>
            <a:off x="685800" y="4191000"/>
            <a:ext cx="4724400" cy="2308324"/>
          </a:xfrm>
          <a:prstGeom prst="rect">
            <a:avLst/>
          </a:prstGeom>
        </p:spPr>
        <p:txBody>
          <a:bodyPr wrap="square">
            <a:spAutoFit/>
          </a:bodyPr>
          <a:lstStyle/>
          <a:p>
            <a:pPr lvl="0">
              <a:buFont typeface="Arial" pitchFamily="34" charset="0"/>
              <a:buChar char="•"/>
            </a:pPr>
            <a:r>
              <a:rPr lang="en-US" b="1" dirty="0" smtClean="0"/>
              <a:t>What Leads to Performance Declines</a:t>
            </a:r>
            <a:r>
              <a:rPr lang="en-US" dirty="0" smtClean="0"/>
              <a:t>:</a:t>
            </a:r>
            <a:endParaRPr lang="en-US" dirty="0"/>
          </a:p>
          <a:p>
            <a:pPr lvl="1"/>
            <a:r>
              <a:rPr lang="en-US" dirty="0" smtClean="0"/>
              <a:t>-Inadequate </a:t>
            </a:r>
            <a:r>
              <a:rPr lang="en-US" dirty="0"/>
              <a:t>financial controls</a:t>
            </a:r>
          </a:p>
          <a:p>
            <a:pPr lvl="1"/>
            <a:r>
              <a:rPr lang="en-US" dirty="0" smtClean="0"/>
              <a:t>-Uncontrollable </a:t>
            </a:r>
            <a:r>
              <a:rPr lang="en-US" dirty="0"/>
              <a:t>or high costs</a:t>
            </a:r>
          </a:p>
          <a:p>
            <a:pPr lvl="1"/>
            <a:r>
              <a:rPr lang="en-US" dirty="0" smtClean="0"/>
              <a:t>-New </a:t>
            </a:r>
            <a:r>
              <a:rPr lang="en-US" dirty="0"/>
              <a:t>competitors</a:t>
            </a:r>
          </a:p>
          <a:p>
            <a:pPr lvl="1"/>
            <a:r>
              <a:rPr lang="en-US" dirty="0" smtClean="0"/>
              <a:t>-Unpredicted </a:t>
            </a:r>
            <a:r>
              <a:rPr lang="en-US" dirty="0"/>
              <a:t>shifts in demand</a:t>
            </a:r>
          </a:p>
          <a:p>
            <a:pPr lvl="1"/>
            <a:r>
              <a:rPr lang="en-US" dirty="0" smtClean="0"/>
              <a:t>-Slow </a:t>
            </a:r>
            <a:r>
              <a:rPr lang="en-US" dirty="0"/>
              <a:t>or now response to significant </a:t>
            </a:r>
            <a:br>
              <a:rPr lang="en-US" dirty="0"/>
            </a:br>
            <a:r>
              <a:rPr lang="en-US" dirty="0" smtClean="0"/>
              <a:t>-</a:t>
            </a:r>
            <a:r>
              <a:rPr lang="en-US" dirty="0"/>
              <a:t>E</a:t>
            </a:r>
            <a:r>
              <a:rPr lang="en-US" dirty="0" smtClean="0"/>
              <a:t>xternal </a:t>
            </a:r>
            <a:r>
              <a:rPr lang="en-US" dirty="0"/>
              <a:t>or internal changes</a:t>
            </a:r>
          </a:p>
          <a:p>
            <a:pPr lvl="1"/>
            <a:r>
              <a:rPr lang="en-US" dirty="0" smtClean="0"/>
              <a:t>-Overexpansion </a:t>
            </a:r>
            <a:r>
              <a:rPr lang="en-US" dirty="0"/>
              <a:t>or growing too fast</a:t>
            </a:r>
          </a:p>
        </p:txBody>
      </p:sp>
      <p:pic>
        <p:nvPicPr>
          <p:cNvPr id="1026" name="Picture 2"/>
          <p:cNvPicPr>
            <a:picLocks noChangeAspect="1" noChangeArrowheads="1"/>
          </p:cNvPicPr>
          <p:nvPr/>
        </p:nvPicPr>
        <p:blipFill>
          <a:blip r:embed="rId2" cstate="print"/>
          <a:srcRect/>
          <a:stretch>
            <a:fillRect/>
          </a:stretch>
        </p:blipFill>
        <p:spPr bwMode="auto">
          <a:xfrm>
            <a:off x="5105400" y="5029200"/>
            <a:ext cx="872503" cy="533400"/>
          </a:xfrm>
          <a:prstGeom prst="rect">
            <a:avLst/>
          </a:prstGeom>
          <a:noFill/>
          <a:ln w="9525">
            <a:noFill/>
            <a:miter lim="800000"/>
            <a:headEnd/>
            <a:tailEnd/>
          </a:ln>
        </p:spPr>
      </p:pic>
      <p:sp>
        <p:nvSpPr>
          <p:cNvPr id="7" name="TextBox 6"/>
          <p:cNvSpPr txBox="1"/>
          <p:nvPr/>
        </p:nvSpPr>
        <p:spPr>
          <a:xfrm>
            <a:off x="6477000" y="5105400"/>
            <a:ext cx="2286000" cy="369332"/>
          </a:xfrm>
          <a:prstGeom prst="rect">
            <a:avLst/>
          </a:prstGeom>
          <a:noFill/>
        </p:spPr>
        <p:txBody>
          <a:bodyPr wrap="square" rtlCol="0">
            <a:spAutoFit/>
          </a:bodyPr>
          <a:lstStyle/>
          <a:p>
            <a:r>
              <a:rPr lang="en-US" b="1" dirty="0" smtClean="0"/>
              <a:t>Poor Management</a:t>
            </a:r>
            <a:endParaRPr 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990600"/>
            <a:ext cx="7696200" cy="3416320"/>
          </a:xfrm>
          <a:prstGeom prst="rect">
            <a:avLst/>
          </a:prstGeom>
          <a:noFill/>
        </p:spPr>
        <p:txBody>
          <a:bodyPr wrap="square" rtlCol="0">
            <a:spAutoFit/>
          </a:bodyPr>
          <a:lstStyle/>
          <a:p>
            <a:pPr>
              <a:buFont typeface="Arial" pitchFamily="34" charset="0"/>
              <a:buChar char="•"/>
            </a:pPr>
            <a:r>
              <a:rPr lang="en-US" b="1" dirty="0"/>
              <a:t>Retrenchment Strategy</a:t>
            </a:r>
            <a:r>
              <a:rPr lang="en-US" dirty="0"/>
              <a:t>: Short run renewal strategy designed to address </a:t>
            </a:r>
            <a:r>
              <a:rPr lang="en-US" dirty="0" smtClean="0"/>
              <a:t/>
            </a:r>
            <a:br>
              <a:rPr lang="en-US" dirty="0" smtClean="0"/>
            </a:br>
            <a:r>
              <a:rPr lang="en-US" dirty="0" smtClean="0"/>
              <a:t> organizational </a:t>
            </a:r>
            <a:r>
              <a:rPr lang="en-US" dirty="0"/>
              <a:t>weaknesses that are leading to performance declines. </a:t>
            </a:r>
            <a:r>
              <a:rPr lang="en-US" dirty="0" smtClean="0"/>
              <a:t/>
            </a:r>
            <a:br>
              <a:rPr lang="en-US" dirty="0" smtClean="0"/>
            </a:br>
            <a:r>
              <a:rPr lang="en-US" dirty="0" smtClean="0"/>
              <a:t/>
            </a:r>
            <a:br>
              <a:rPr lang="en-US" dirty="0" smtClean="0"/>
            </a:br>
            <a:r>
              <a:rPr lang="en-US" dirty="0" smtClean="0"/>
              <a:t>        -Organizations don’t necessarily have negative financial returns, as long as </a:t>
            </a:r>
            <a:br>
              <a:rPr lang="en-US" dirty="0" smtClean="0"/>
            </a:br>
            <a:r>
              <a:rPr lang="en-US" dirty="0" smtClean="0"/>
              <a:t>          it is not meeting its strategic goals</a:t>
            </a:r>
            <a:br>
              <a:rPr lang="en-US" dirty="0" smtClean="0"/>
            </a:br>
            <a:r>
              <a:rPr lang="en-US" dirty="0" smtClean="0"/>
              <a:t>        </a:t>
            </a:r>
            <a:br>
              <a:rPr lang="en-US" dirty="0" smtClean="0"/>
            </a:br>
            <a:r>
              <a:rPr lang="en-US" dirty="0" smtClean="0"/>
              <a:t>        -Military term- “goes back to the trenches”</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838200" y="5257800"/>
            <a:ext cx="2726643" cy="10668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5334000" y="5105400"/>
            <a:ext cx="1828800" cy="1463040"/>
          </a:xfrm>
          <a:prstGeom prst="rect">
            <a:avLst/>
          </a:prstGeom>
          <a:noFill/>
          <a:ln w="9525">
            <a:noFill/>
            <a:miter lim="800000"/>
            <a:headEnd/>
            <a:tailEnd/>
          </a:ln>
        </p:spPr>
      </p:pic>
      <p:sp>
        <p:nvSpPr>
          <p:cNvPr id="5" name="Rectangle 4"/>
          <p:cNvSpPr/>
          <p:nvPr/>
        </p:nvSpPr>
        <p:spPr>
          <a:xfrm>
            <a:off x="685800" y="3124200"/>
            <a:ext cx="8077200" cy="1754326"/>
          </a:xfrm>
          <a:prstGeom prst="rect">
            <a:avLst/>
          </a:prstGeom>
        </p:spPr>
        <p:txBody>
          <a:bodyPr wrap="square">
            <a:spAutoFit/>
          </a:bodyPr>
          <a:lstStyle/>
          <a:p>
            <a:pPr>
              <a:buFont typeface="Arial" pitchFamily="34" charset="0"/>
              <a:buChar char="•"/>
            </a:pPr>
            <a:r>
              <a:rPr lang="en-US" b="1" dirty="0" smtClean="0"/>
              <a:t>Turnaround Strategy</a:t>
            </a:r>
            <a:r>
              <a:rPr lang="en-US" dirty="0" smtClean="0"/>
              <a:t>: Renewal strategy that is designed for situations in which the    </a:t>
            </a:r>
            <a:br>
              <a:rPr lang="en-US" dirty="0" smtClean="0"/>
            </a:br>
            <a:r>
              <a:rPr lang="en-US" dirty="0" smtClean="0"/>
              <a:t> organization’s performance problems are more serious. </a:t>
            </a:r>
            <a:br>
              <a:rPr lang="en-US" dirty="0" smtClean="0"/>
            </a:br>
            <a:r>
              <a:rPr lang="en-US" dirty="0" smtClean="0"/>
              <a:t/>
            </a:r>
            <a:br>
              <a:rPr lang="en-US" dirty="0" smtClean="0"/>
            </a:br>
            <a:r>
              <a:rPr lang="en-US" dirty="0" smtClean="0"/>
              <a:t>        -An organization must be turned around right away or it might not survive.</a:t>
            </a:r>
            <a:br>
              <a:rPr lang="en-US" dirty="0" smtClean="0"/>
            </a:br>
            <a:r>
              <a:rPr lang="en-US" dirty="0" smtClean="0"/>
              <a:t/>
            </a:r>
            <a:br>
              <a:rPr lang="en-US" dirty="0" smtClean="0"/>
            </a:br>
            <a:r>
              <a:rPr lang="en-US" dirty="0" smtClean="0"/>
              <a:t>        Ex. Delta Airlines. Poor leadership led to the verge of bankruptcy.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Actions Required for Implementing Renewal Strategies</a:t>
            </a:r>
            <a:endParaRPr lang="en-US" dirty="0"/>
          </a:p>
        </p:txBody>
      </p:sp>
      <p:sp>
        <p:nvSpPr>
          <p:cNvPr id="4" name="Rectangle 3"/>
          <p:cNvSpPr/>
          <p:nvPr/>
        </p:nvSpPr>
        <p:spPr>
          <a:xfrm>
            <a:off x="1143000" y="2133600"/>
            <a:ext cx="7010400" cy="3139321"/>
          </a:xfrm>
          <a:prstGeom prst="rect">
            <a:avLst/>
          </a:prstGeom>
        </p:spPr>
        <p:txBody>
          <a:bodyPr wrap="square">
            <a:spAutoFit/>
          </a:bodyPr>
          <a:lstStyle/>
          <a:p>
            <a:pPr lvl="1">
              <a:buFont typeface="Arial" pitchFamily="34" charset="0"/>
              <a:buChar char="•"/>
            </a:pPr>
            <a:r>
              <a:rPr lang="en-US" b="1" dirty="0"/>
              <a:t>Cutting </a:t>
            </a:r>
            <a:r>
              <a:rPr lang="en-US" b="1" dirty="0" smtClean="0"/>
              <a:t>Cost: </a:t>
            </a:r>
            <a:r>
              <a:rPr lang="en-US" dirty="0" smtClean="0"/>
              <a:t>Cutting </a:t>
            </a:r>
            <a:r>
              <a:rPr lang="en-US" dirty="0"/>
              <a:t>costs should be approached as a way to bring </a:t>
            </a:r>
            <a:r>
              <a:rPr lang="en-US" dirty="0" smtClean="0"/>
              <a:t/>
            </a:r>
            <a:br>
              <a:rPr lang="en-US" dirty="0" smtClean="0"/>
            </a:br>
            <a:r>
              <a:rPr lang="en-US" dirty="0" smtClean="0"/>
              <a:t>  an </a:t>
            </a:r>
            <a:r>
              <a:rPr lang="en-US" dirty="0"/>
              <a:t>organization’s performance back in </a:t>
            </a:r>
            <a:r>
              <a:rPr lang="en-US" dirty="0" smtClean="0"/>
              <a:t>line.</a:t>
            </a:r>
            <a:br>
              <a:rPr lang="en-US" dirty="0" smtClean="0"/>
            </a:br>
            <a:r>
              <a:rPr lang="en-US" dirty="0" smtClean="0"/>
              <a:t/>
            </a:r>
            <a:br>
              <a:rPr lang="en-US" dirty="0" smtClean="0"/>
            </a:br>
            <a:r>
              <a:rPr lang="en-US" dirty="0" smtClean="0"/>
              <a:t>-The reason for cutting cost is not only for sustaining   </a:t>
            </a:r>
            <a:br>
              <a:rPr lang="en-US" dirty="0" smtClean="0"/>
            </a:br>
            <a:r>
              <a:rPr lang="en-US" dirty="0" smtClean="0"/>
              <a:t> competitive advantage.</a:t>
            </a:r>
            <a:br>
              <a:rPr lang="en-US" dirty="0" smtClean="0"/>
            </a:br>
            <a:r>
              <a:rPr lang="en-US" dirty="0" smtClean="0"/>
              <a:t/>
            </a:r>
            <a:br>
              <a:rPr lang="en-US" dirty="0" smtClean="0"/>
            </a:br>
            <a:r>
              <a:rPr lang="en-US" dirty="0" smtClean="0"/>
              <a:t>Ex. </a:t>
            </a:r>
            <a:r>
              <a:rPr lang="en-US" b="1" dirty="0" smtClean="0"/>
              <a:t>UPS</a:t>
            </a:r>
            <a:r>
              <a:rPr lang="en-US" dirty="0" smtClean="0"/>
              <a:t> reducing the wattage of simple light bulbs in exit signs.</a:t>
            </a:r>
            <a:br>
              <a:rPr lang="en-US" dirty="0" smtClean="0"/>
            </a:br>
            <a:r>
              <a:rPr lang="en-US" dirty="0" smtClean="0"/>
              <a:t/>
            </a:r>
            <a:br>
              <a:rPr lang="en-US" dirty="0" smtClean="0"/>
            </a:br>
            <a:r>
              <a:rPr lang="en-US" dirty="0" smtClean="0"/>
              <a:t> -It is savings that could be applied directly from the bottom line.</a:t>
            </a:r>
            <a:br>
              <a:rPr lang="en-US" dirty="0" smtClean="0"/>
            </a:br>
            <a:r>
              <a:rPr lang="en-US" dirty="0" smtClean="0"/>
              <a:t/>
            </a:r>
            <a:br>
              <a:rPr lang="en-US" dirty="0" smtClean="0"/>
            </a:b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638800" y="4724400"/>
            <a:ext cx="1828800" cy="1828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676400" y="4876800"/>
            <a:ext cx="2438400" cy="1623974"/>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28600"/>
            <a:ext cx="7543800" cy="6740307"/>
          </a:xfrm>
          <a:prstGeom prst="rect">
            <a:avLst/>
          </a:prstGeom>
          <a:noFill/>
        </p:spPr>
        <p:txBody>
          <a:bodyPr wrap="square" rtlCol="0">
            <a:spAutoFit/>
          </a:bodyPr>
          <a:lstStyle/>
          <a:p>
            <a:pPr marL="0" lvl="2">
              <a:buFont typeface="Arial" pitchFamily="34" charset="0"/>
              <a:buChar char="•"/>
            </a:pPr>
            <a:r>
              <a:rPr lang="en-US" b="1" dirty="0" smtClean="0"/>
              <a:t>Restructuring</a:t>
            </a:r>
            <a:r>
              <a:rPr lang="en-US" dirty="0" smtClean="0"/>
              <a:t>: Refocusing on the organization's primary business as it sells off, </a:t>
            </a:r>
            <a:br>
              <a:rPr lang="en-US" dirty="0" smtClean="0"/>
            </a:br>
            <a:r>
              <a:rPr lang="en-US" dirty="0" smtClean="0"/>
              <a:t>  spins off, liquidates, or downsizes.</a:t>
            </a:r>
            <a:br>
              <a:rPr lang="en-US" dirty="0" smtClean="0"/>
            </a:br>
            <a:r>
              <a:rPr lang="en-US" dirty="0" smtClean="0"/>
              <a:t>   </a:t>
            </a:r>
            <a:br>
              <a:rPr lang="en-US" dirty="0" smtClean="0"/>
            </a:br>
            <a:r>
              <a:rPr lang="en-US" dirty="0" smtClean="0"/>
              <a:t>   -</a:t>
            </a:r>
            <a:r>
              <a:rPr lang="en-US" b="1" dirty="0" smtClean="0"/>
              <a:t>Divestment</a:t>
            </a:r>
            <a:r>
              <a:rPr lang="en-US" dirty="0" smtClean="0"/>
              <a:t>: Selling a business to another organization</a:t>
            </a:r>
            <a:br>
              <a:rPr lang="en-US" dirty="0" smtClean="0"/>
            </a:br>
            <a:r>
              <a:rPr lang="en-US" dirty="0" smtClean="0"/>
              <a:t>    Ex. </a:t>
            </a:r>
            <a:r>
              <a:rPr lang="en-US" dirty="0" err="1" smtClean="0"/>
              <a:t>DreamWork’s</a:t>
            </a:r>
            <a:r>
              <a:rPr lang="en-US" dirty="0" smtClean="0"/>
              <a:t> selling its music unit to Universal Music Group.</a:t>
            </a:r>
            <a:br>
              <a:rPr lang="en-US" dirty="0" smtClean="0"/>
            </a:br>
            <a:r>
              <a:rPr lang="en-US" dirty="0" smtClean="0"/>
              <a:t/>
            </a:r>
            <a:br>
              <a:rPr lang="en-US" dirty="0" smtClean="0"/>
            </a:br>
            <a:r>
              <a:rPr lang="en-US" dirty="0" smtClean="0"/>
              <a:t>   -</a:t>
            </a:r>
            <a:r>
              <a:rPr lang="en-US" b="1" dirty="0" smtClean="0"/>
              <a:t>Spin-off</a:t>
            </a:r>
            <a:r>
              <a:rPr lang="en-US" dirty="0" smtClean="0"/>
              <a:t>: Setting up a business as a separate entity by distributing its   </a:t>
            </a:r>
            <a:br>
              <a:rPr lang="en-US" dirty="0" smtClean="0"/>
            </a:br>
            <a:r>
              <a:rPr lang="en-US" dirty="0" smtClean="0"/>
              <a:t>    shares of stock.</a:t>
            </a:r>
            <a:br>
              <a:rPr lang="en-US" dirty="0" smtClean="0"/>
            </a:br>
            <a:r>
              <a:rPr lang="en-US" dirty="0" smtClean="0"/>
              <a:t>    Ex. Altria and the spin-off of Kraft Foods.</a:t>
            </a:r>
            <a:br>
              <a:rPr lang="en-US" dirty="0" smtClean="0"/>
            </a:br>
            <a:r>
              <a:rPr lang="en-US" dirty="0" smtClean="0"/>
              <a:t/>
            </a:r>
            <a:br>
              <a:rPr lang="en-US" dirty="0" smtClean="0"/>
            </a:br>
            <a:r>
              <a:rPr lang="en-US" dirty="0" smtClean="0"/>
              <a:t>   -</a:t>
            </a:r>
            <a:r>
              <a:rPr lang="en-US" b="1" dirty="0" smtClean="0"/>
              <a:t>Liquidation</a:t>
            </a:r>
            <a:r>
              <a:rPr lang="en-US" dirty="0" smtClean="0"/>
              <a:t>: Selling off some of the organization’s assets as a last resort.</a:t>
            </a:r>
            <a:br>
              <a:rPr lang="en-US" dirty="0" smtClean="0"/>
            </a:br>
            <a:r>
              <a:rPr lang="en-US" dirty="0" smtClean="0"/>
              <a:t/>
            </a:r>
            <a:br>
              <a:rPr lang="en-US" dirty="0" smtClean="0"/>
            </a:br>
            <a:r>
              <a:rPr lang="en-US" dirty="0" smtClean="0"/>
              <a:t>   -</a:t>
            </a:r>
            <a:r>
              <a:rPr lang="en-US" b="1" dirty="0" smtClean="0"/>
              <a:t>Downsizing</a:t>
            </a:r>
            <a:r>
              <a:rPr lang="en-US" dirty="0" smtClean="0"/>
              <a:t>: Organizational restructuring where workers are laid off for </a:t>
            </a:r>
            <a:br>
              <a:rPr lang="en-US" dirty="0" smtClean="0"/>
            </a:br>
            <a:r>
              <a:rPr lang="en-US" dirty="0" smtClean="0"/>
              <a:t>    the right reasons.</a:t>
            </a:r>
            <a:br>
              <a:rPr lang="en-US" dirty="0" smtClean="0"/>
            </a:br>
            <a:r>
              <a:rPr lang="en-US" dirty="0" smtClean="0"/>
              <a:t/>
            </a:r>
            <a:br>
              <a:rPr lang="en-US" dirty="0" smtClean="0"/>
            </a:br>
            <a:r>
              <a:rPr lang="en-US" dirty="0" smtClean="0"/>
              <a:t>   -</a:t>
            </a:r>
            <a:r>
              <a:rPr lang="en-US" b="1" dirty="0" smtClean="0"/>
              <a:t>Bankruptcy</a:t>
            </a:r>
            <a:r>
              <a:rPr lang="en-US" dirty="0" smtClean="0"/>
              <a:t>: Failure of a organization, where it is dissolved</a:t>
            </a:r>
            <a:br>
              <a:rPr lang="en-US" dirty="0" smtClean="0"/>
            </a:br>
            <a:r>
              <a:rPr lang="en-US" dirty="0" smtClean="0"/>
              <a:t/>
            </a:r>
            <a:br>
              <a:rPr lang="en-US" dirty="0" smtClean="0"/>
            </a:br>
            <a:r>
              <a:rPr lang="en-US" dirty="0" smtClean="0"/>
              <a:t/>
            </a:r>
            <a:br>
              <a:rPr lang="en-US" dirty="0" smtClean="0"/>
            </a:br>
            <a:endParaRPr lang="en-US" b="1" dirty="0" smtClean="0"/>
          </a:p>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sp>
        <p:nvSpPr>
          <p:cNvPr id="5" name="Rectangle 4"/>
          <p:cNvSpPr/>
          <p:nvPr/>
        </p:nvSpPr>
        <p:spPr>
          <a:xfrm>
            <a:off x="457200" y="5334000"/>
            <a:ext cx="7010400" cy="646331"/>
          </a:xfrm>
          <a:prstGeom prst="rect">
            <a:avLst/>
          </a:prstGeom>
        </p:spPr>
        <p:txBody>
          <a:bodyPr wrap="square">
            <a:spAutoFit/>
          </a:bodyPr>
          <a:lstStyle/>
          <a:p>
            <a:pPr>
              <a:buFont typeface="Arial" pitchFamily="34" charset="0"/>
              <a:buChar char="•"/>
            </a:pPr>
            <a:r>
              <a:rPr lang="en-US" b="1" dirty="0" smtClean="0"/>
              <a:t>Key to Evaluating Corporate Strategies: </a:t>
            </a:r>
            <a:r>
              <a:rPr lang="en-US" dirty="0" smtClean="0"/>
              <a:t>Strengthen the organization’s     </a:t>
            </a:r>
            <a:br>
              <a:rPr lang="en-US" dirty="0" smtClean="0"/>
            </a:br>
            <a:r>
              <a:rPr lang="en-US" dirty="0" smtClean="0"/>
              <a:t>  competitive advantage through these restructuring actions.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TextBox 2"/>
          <p:cNvSpPr txBox="1"/>
          <p:nvPr/>
        </p:nvSpPr>
        <p:spPr>
          <a:xfrm>
            <a:off x="882646" y="1417638"/>
            <a:ext cx="7341034" cy="2939266"/>
          </a:xfrm>
          <a:prstGeom prst="rect">
            <a:avLst/>
          </a:prstGeom>
          <a:noFill/>
        </p:spPr>
        <p:txBody>
          <a:bodyPr wrap="square" rtlCol="0">
            <a:spAutoFit/>
          </a:bodyPr>
          <a:lstStyle/>
          <a:p>
            <a:r>
              <a:rPr lang="en-US" sz="3700" dirty="0" smtClean="0">
                <a:solidFill>
                  <a:srgbClr val="FF0000"/>
                </a:solidFill>
              </a:rPr>
              <a:t>Corporate strategy: </a:t>
            </a:r>
            <a:r>
              <a:rPr lang="en-US" sz="3700" dirty="0" smtClean="0"/>
              <a:t>defined in Chapter 1 as a strategy concerned with the choices of what </a:t>
            </a:r>
            <a:r>
              <a:rPr lang="en-US" sz="3700" dirty="0" err="1" smtClean="0"/>
              <a:t>business(es</a:t>
            </a:r>
            <a:r>
              <a:rPr lang="en-US" sz="3700" dirty="0" smtClean="0"/>
              <a:t>) to be in and what to do with those businesses. </a:t>
            </a:r>
          </a:p>
        </p:txBody>
      </p:sp>
      <p:pic>
        <p:nvPicPr>
          <p:cNvPr id="4" name="Picture 3" descr="Strategic_Plan.png"/>
          <p:cNvPicPr>
            <a:picLocks noChangeAspect="1"/>
          </p:cNvPicPr>
          <p:nvPr/>
        </p:nvPicPr>
        <p:blipFill>
          <a:blip r:embed="rId2" cstate="print"/>
          <a:stretch>
            <a:fillRect/>
          </a:stretch>
        </p:blipFill>
        <p:spPr>
          <a:xfrm>
            <a:off x="5279463" y="4281642"/>
            <a:ext cx="3864537" cy="257635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Evaluating Corporate Strategy</a:t>
            </a:r>
            <a:endParaRPr lang="en-US" dirty="0"/>
          </a:p>
        </p:txBody>
      </p:sp>
      <p:sp>
        <p:nvSpPr>
          <p:cNvPr id="5" name="Content Placeholder 4"/>
          <p:cNvSpPr>
            <a:spLocks noGrp="1"/>
          </p:cNvSpPr>
          <p:nvPr>
            <p:ph idx="1"/>
          </p:nvPr>
        </p:nvSpPr>
        <p:spPr/>
        <p:txBody>
          <a:bodyPr/>
          <a:lstStyle/>
          <a:p>
            <a:r>
              <a:rPr lang="en-US" dirty="0" smtClean="0"/>
              <a:t>A firm must find a way to determine if their Corporate Strategy is effective.</a:t>
            </a:r>
          </a:p>
          <a:p>
            <a:r>
              <a:rPr lang="en-US" dirty="0" smtClean="0"/>
              <a:t>4 main evaluation techniques:</a:t>
            </a:r>
          </a:p>
          <a:p>
            <a:pPr lvl="1"/>
            <a:r>
              <a:rPr lang="en-US" dirty="0" smtClean="0"/>
              <a:t>Corporate Goals</a:t>
            </a:r>
          </a:p>
          <a:p>
            <a:pPr lvl="1"/>
            <a:r>
              <a:rPr lang="en-US" dirty="0" smtClean="0"/>
              <a:t>Efficiency, Effectiveness, &amp; Productivity measures</a:t>
            </a:r>
          </a:p>
          <a:p>
            <a:pPr lvl="1"/>
            <a:r>
              <a:rPr lang="en-US" dirty="0" smtClean="0"/>
              <a:t>Benchmarking</a:t>
            </a:r>
          </a:p>
          <a:p>
            <a:pPr lvl="1"/>
            <a:r>
              <a:rPr lang="en-US" dirty="0" smtClean="0"/>
              <a:t>Portfolio analysis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Goals</a:t>
            </a:r>
            <a:endParaRPr lang="en-US" dirty="0"/>
          </a:p>
        </p:txBody>
      </p:sp>
      <p:sp>
        <p:nvSpPr>
          <p:cNvPr id="3" name="Content Placeholder 2"/>
          <p:cNvSpPr>
            <a:spLocks noGrp="1"/>
          </p:cNvSpPr>
          <p:nvPr>
            <p:ph idx="1"/>
          </p:nvPr>
        </p:nvSpPr>
        <p:spPr/>
        <p:txBody>
          <a:bodyPr>
            <a:normAutofit/>
          </a:bodyPr>
          <a:lstStyle/>
          <a:p>
            <a:r>
              <a:rPr lang="en-US" dirty="0" smtClean="0"/>
              <a:t>What separates Functional/Business Unit Goals from Corporate Goals?</a:t>
            </a:r>
          </a:p>
          <a:p>
            <a:pPr lvl="1"/>
            <a:r>
              <a:rPr lang="en-US" dirty="0" smtClean="0"/>
              <a:t>Corporate Goals are broader, more comprehensive, and longer term</a:t>
            </a:r>
          </a:p>
          <a:p>
            <a:pPr lvl="1"/>
            <a:r>
              <a:rPr lang="en-US" dirty="0" smtClean="0"/>
              <a:t>Still, meeting Corporate Goals depends on meeting Functional/Business Unit Goals</a:t>
            </a:r>
          </a:p>
          <a:p>
            <a:pPr lvl="1"/>
            <a:r>
              <a:rPr lang="en-US" dirty="0" smtClean="0"/>
              <a:t>Corporate Goals should not conflict, must balance:</a:t>
            </a:r>
          </a:p>
          <a:p>
            <a:pPr lvl="2"/>
            <a:r>
              <a:rPr lang="en-US" dirty="0" smtClean="0"/>
              <a:t>Increasing Market Share might require increasing equity capital, but this dilutes EPS &amp; hurts Shareholders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Visualizing Corporate Goals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Efficiency, Effectiveness, &amp; Productivity Measures</a:t>
            </a:r>
            <a:endParaRPr lang="en-US" dirty="0"/>
          </a:p>
        </p:txBody>
      </p:sp>
      <p:sp>
        <p:nvSpPr>
          <p:cNvPr id="3" name="Content Placeholder 2"/>
          <p:cNvSpPr>
            <a:spLocks noGrp="1"/>
          </p:cNvSpPr>
          <p:nvPr>
            <p:ph idx="1"/>
          </p:nvPr>
        </p:nvSpPr>
        <p:spPr/>
        <p:txBody>
          <a:bodyPr>
            <a:normAutofit/>
          </a:bodyPr>
          <a:lstStyle/>
          <a:p>
            <a:r>
              <a:rPr lang="en-US" dirty="0" smtClean="0"/>
              <a:t>Measures a firms ability to use limited resources strategically:</a:t>
            </a:r>
          </a:p>
          <a:p>
            <a:pPr lvl="1"/>
            <a:r>
              <a:rPr lang="en-US" dirty="0" smtClean="0"/>
              <a:t>Effectiveness is a firms ability to reach its goals</a:t>
            </a:r>
          </a:p>
          <a:p>
            <a:pPr lvl="1"/>
            <a:r>
              <a:rPr lang="en-US" dirty="0" smtClean="0"/>
              <a:t>Efficiency is the ability to minimize resource use in achieving a firms goals</a:t>
            </a:r>
          </a:p>
          <a:p>
            <a:pPr lvl="2"/>
            <a:r>
              <a:rPr lang="en-US" dirty="0" smtClean="0"/>
              <a:t>Given a set goal or output level, what is the minimum amount of resources we must utilize?</a:t>
            </a:r>
          </a:p>
          <a:p>
            <a:pPr lvl="1"/>
            <a:r>
              <a:rPr lang="en-US" dirty="0" smtClean="0"/>
              <a:t>Productivity is the ability to maximize the amount of output per input: Output divided by Input</a:t>
            </a:r>
          </a:p>
          <a:p>
            <a:pPr lvl="2"/>
            <a:r>
              <a:rPr lang="en-US" dirty="0" smtClean="0"/>
              <a:t>Given a set level of resources we can utilize, what is the maximum amount of output that can be achieved?</a:t>
            </a:r>
          </a:p>
          <a:p>
            <a:pPr lvl="3"/>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Benchmarking</a:t>
            </a:r>
            <a:endParaRPr lang="en-US" dirty="0"/>
          </a:p>
        </p:txBody>
      </p:sp>
      <p:sp>
        <p:nvSpPr>
          <p:cNvPr id="3" name="Content Placeholder 2"/>
          <p:cNvSpPr>
            <a:spLocks noGrp="1"/>
          </p:cNvSpPr>
          <p:nvPr>
            <p:ph idx="1"/>
          </p:nvPr>
        </p:nvSpPr>
        <p:spPr/>
        <p:txBody>
          <a:bodyPr>
            <a:normAutofit/>
          </a:bodyPr>
          <a:lstStyle/>
          <a:p>
            <a:r>
              <a:rPr lang="en-US" dirty="0" smtClean="0"/>
              <a:t>Benchmarking is the search for best practices inside of outside an organization and measuring against that standard</a:t>
            </a:r>
          </a:p>
          <a:p>
            <a:pPr lvl="1"/>
            <a:r>
              <a:rPr lang="en-US" dirty="0" smtClean="0"/>
              <a:t>Does our companies customer service stack up against our best competitor?</a:t>
            </a:r>
          </a:p>
          <a:p>
            <a:pPr lvl="1"/>
            <a:r>
              <a:rPr lang="en-US" dirty="0" smtClean="0"/>
              <a:t>Southwest Example:</a:t>
            </a:r>
          </a:p>
          <a:p>
            <a:pPr lvl="2"/>
            <a:r>
              <a:rPr lang="en-US" dirty="0" smtClean="0"/>
              <a:t>Southwest benchmarked their gate crews against Indy 500 Pit crews. They were already the best in the airline business with respect to ground-to-flight turnaround times. They needed to look elsewhere to find ways to become even faster and get planes ready for takeoff.</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Analysis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firm’s Portfolio encompasses all of its various business units.</a:t>
            </a:r>
          </a:p>
          <a:p>
            <a:r>
              <a:rPr lang="en-US" dirty="0" smtClean="0"/>
              <a:t>Portfolio analysis uses two-dimensional matrices to summarize internal and external factors. Business Units are graphed as circles on the matrix with the size of the circle representing the units relative size within the corporation.</a:t>
            </a:r>
          </a:p>
          <a:p>
            <a:r>
              <a:rPr lang="en-US" dirty="0" smtClean="0"/>
              <a:t>Examples are:</a:t>
            </a:r>
          </a:p>
          <a:p>
            <a:pPr lvl="1"/>
            <a:r>
              <a:rPr lang="en-US" dirty="0" smtClean="0"/>
              <a:t> the BCG Matrix </a:t>
            </a:r>
          </a:p>
          <a:p>
            <a:pPr lvl="1"/>
            <a:r>
              <a:rPr lang="en-US" dirty="0" smtClean="0"/>
              <a:t>the McKinsey-GE Stoplight Matrix </a:t>
            </a:r>
          </a:p>
          <a:p>
            <a:pPr lvl="1"/>
            <a:r>
              <a:rPr lang="en-US" dirty="0" smtClean="0"/>
              <a:t>the Product-Market Evolution Matrix</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BCG Matrix</a:t>
            </a:r>
            <a:endParaRPr lang="en-US" dirty="0"/>
          </a:p>
        </p:txBody>
      </p:sp>
      <p:graphicFrame>
        <p:nvGraphicFramePr>
          <p:cNvPr id="4" name="Content Placeholder 3"/>
          <p:cNvGraphicFramePr>
            <a:graphicFrameLocks noGrp="1"/>
          </p:cNvGraphicFramePr>
          <p:nvPr>
            <p:ph idx="1"/>
          </p:nvPr>
        </p:nvGraphicFramePr>
        <p:xfrm>
          <a:off x="5867400" y="1524000"/>
          <a:ext cx="3505200" cy="2819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2400" y="1225689"/>
            <a:ext cx="6019800" cy="6740307"/>
          </a:xfrm>
          <a:prstGeom prst="rect">
            <a:avLst/>
          </a:prstGeom>
          <a:noFill/>
        </p:spPr>
        <p:txBody>
          <a:bodyPr wrap="square" rtlCol="0">
            <a:spAutoFit/>
          </a:bodyPr>
          <a:lstStyle/>
          <a:p>
            <a:r>
              <a:rPr lang="en-US" b="1" dirty="0" smtClean="0"/>
              <a:t>Goal</a:t>
            </a:r>
            <a:r>
              <a:rPr lang="en-US" dirty="0" smtClean="0"/>
              <a:t>: to determine which business units are cash users and which business units are cash providers</a:t>
            </a:r>
          </a:p>
          <a:p>
            <a:endParaRPr lang="en-US" dirty="0"/>
          </a:p>
          <a:p>
            <a:r>
              <a:rPr lang="en-US" b="1" dirty="0" smtClean="0"/>
              <a:t>Y-axis </a:t>
            </a:r>
            <a:r>
              <a:rPr lang="en-US" dirty="0" smtClean="0"/>
              <a:t>is the industry growth rate (growth rate relative to the rest of the economy)</a:t>
            </a:r>
          </a:p>
          <a:p>
            <a:r>
              <a:rPr lang="en-US" b="1" dirty="0" smtClean="0"/>
              <a:t>X-axis</a:t>
            </a:r>
            <a:r>
              <a:rPr lang="en-US" dirty="0" smtClean="0"/>
              <a:t> is the business units relative market share (market share of unit divided by market share of largest competitor)</a:t>
            </a:r>
          </a:p>
          <a:p>
            <a:endParaRPr lang="en-US" dirty="0"/>
          </a:p>
          <a:p>
            <a:r>
              <a:rPr lang="en-US" b="1" dirty="0" smtClean="0"/>
              <a:t>Dog</a:t>
            </a:r>
            <a:r>
              <a:rPr lang="en-US" dirty="0" smtClean="0"/>
              <a:t>: a unit with LMS and LIG, Few opportunities for growth and low market share, doesn’t produce cash. Waste of capital.</a:t>
            </a:r>
          </a:p>
          <a:p>
            <a:endParaRPr lang="en-US" dirty="0"/>
          </a:p>
          <a:p>
            <a:r>
              <a:rPr lang="en-US" b="1" dirty="0" smtClean="0"/>
              <a:t>Question Marks</a:t>
            </a:r>
            <a:r>
              <a:rPr lang="en-US" dirty="0" smtClean="0"/>
              <a:t>: a unit with LMS but HIG, often have potential but require additional capital from other units to grow.</a:t>
            </a:r>
          </a:p>
          <a:p>
            <a:endParaRPr lang="en-US" dirty="0"/>
          </a:p>
          <a:p>
            <a:r>
              <a:rPr lang="en-US" b="1" dirty="0" smtClean="0"/>
              <a:t>Cash Cow</a:t>
            </a:r>
            <a:r>
              <a:rPr lang="en-US" dirty="0" smtClean="0"/>
              <a:t>: a unit with HMS but LIG, very strong cash flow but nowhere to go in the industry. Use to support viable “?” units.</a:t>
            </a:r>
          </a:p>
          <a:p>
            <a:endParaRPr lang="en-US" dirty="0"/>
          </a:p>
          <a:p>
            <a:r>
              <a:rPr lang="en-US" b="1" dirty="0" smtClean="0"/>
              <a:t>Stars</a:t>
            </a:r>
            <a:r>
              <a:rPr lang="en-US" dirty="0" smtClean="0"/>
              <a:t>: a unit with HMS and HIG, produces high levels of cash but also needs cash to maintain its position within the industry. This is a self-sustaining business unit.</a:t>
            </a:r>
          </a:p>
          <a:p>
            <a:endParaRPr lang="en-US" dirty="0"/>
          </a:p>
          <a:p>
            <a:endParaRPr lang="en-US" dirty="0" smtClean="0"/>
          </a:p>
          <a:p>
            <a:endParaRPr lang="en-US" dirty="0"/>
          </a:p>
          <a:p>
            <a:endParaRPr lang="en-US" dirty="0"/>
          </a:p>
        </p:txBody>
      </p:sp>
      <p:sp>
        <p:nvSpPr>
          <p:cNvPr id="6" name="TextBox 5"/>
          <p:cNvSpPr txBox="1"/>
          <p:nvPr/>
        </p:nvSpPr>
        <p:spPr>
          <a:xfrm>
            <a:off x="7924800" y="1295400"/>
            <a:ext cx="641138" cy="369332"/>
          </a:xfrm>
          <a:prstGeom prst="rect">
            <a:avLst/>
          </a:prstGeom>
          <a:noFill/>
        </p:spPr>
        <p:txBody>
          <a:bodyPr wrap="none" rtlCol="0">
            <a:spAutoFit/>
          </a:bodyPr>
          <a:lstStyle/>
          <a:p>
            <a:r>
              <a:rPr lang="en-US" dirty="0" smtClean="0"/>
              <a:t>Stars</a:t>
            </a:r>
            <a:endParaRPr lang="en-US" dirty="0"/>
          </a:p>
        </p:txBody>
      </p:sp>
      <p:sp>
        <p:nvSpPr>
          <p:cNvPr id="7" name="TextBox 6"/>
          <p:cNvSpPr txBox="1"/>
          <p:nvPr/>
        </p:nvSpPr>
        <p:spPr>
          <a:xfrm>
            <a:off x="6400800" y="1295400"/>
            <a:ext cx="1127873" cy="369332"/>
          </a:xfrm>
          <a:prstGeom prst="rect">
            <a:avLst/>
          </a:prstGeom>
          <a:noFill/>
        </p:spPr>
        <p:txBody>
          <a:bodyPr wrap="none" rtlCol="0">
            <a:spAutoFit/>
          </a:bodyPr>
          <a:lstStyle/>
          <a:p>
            <a:r>
              <a:rPr lang="en-US" dirty="0" smtClean="0"/>
              <a:t>Questions</a:t>
            </a:r>
            <a:endParaRPr lang="en-US" dirty="0"/>
          </a:p>
        </p:txBody>
      </p:sp>
      <p:sp>
        <p:nvSpPr>
          <p:cNvPr id="8" name="TextBox 7"/>
          <p:cNvSpPr txBox="1"/>
          <p:nvPr/>
        </p:nvSpPr>
        <p:spPr>
          <a:xfrm>
            <a:off x="6629400" y="4191000"/>
            <a:ext cx="647934" cy="369332"/>
          </a:xfrm>
          <a:prstGeom prst="rect">
            <a:avLst/>
          </a:prstGeom>
          <a:noFill/>
        </p:spPr>
        <p:txBody>
          <a:bodyPr wrap="none" rtlCol="0">
            <a:spAutoFit/>
          </a:bodyPr>
          <a:lstStyle/>
          <a:p>
            <a:r>
              <a:rPr lang="en-US" dirty="0" smtClean="0"/>
              <a:t>Dogs</a:t>
            </a:r>
            <a:endParaRPr lang="en-US" dirty="0"/>
          </a:p>
        </p:txBody>
      </p:sp>
      <p:sp>
        <p:nvSpPr>
          <p:cNvPr id="9" name="TextBox 8"/>
          <p:cNvSpPr txBox="1"/>
          <p:nvPr/>
        </p:nvSpPr>
        <p:spPr>
          <a:xfrm>
            <a:off x="7772400" y="4191000"/>
            <a:ext cx="1180388" cy="369332"/>
          </a:xfrm>
          <a:prstGeom prst="rect">
            <a:avLst/>
          </a:prstGeom>
          <a:noFill/>
        </p:spPr>
        <p:txBody>
          <a:bodyPr wrap="none" rtlCol="0">
            <a:spAutoFit/>
          </a:bodyPr>
          <a:lstStyle/>
          <a:p>
            <a:r>
              <a:rPr lang="en-US" dirty="0" smtClean="0"/>
              <a:t>Cash Cows</a:t>
            </a:r>
            <a:endParaRPr lang="en-US" dirty="0"/>
          </a:p>
        </p:txBody>
      </p:sp>
      <p:sp>
        <p:nvSpPr>
          <p:cNvPr id="10" name="TextBox 9"/>
          <p:cNvSpPr txBox="1"/>
          <p:nvPr/>
        </p:nvSpPr>
        <p:spPr>
          <a:xfrm>
            <a:off x="6248400" y="4876800"/>
            <a:ext cx="2667000" cy="1631216"/>
          </a:xfrm>
          <a:prstGeom prst="rect">
            <a:avLst/>
          </a:prstGeom>
          <a:noFill/>
        </p:spPr>
        <p:txBody>
          <a:bodyPr wrap="square" rtlCol="0">
            <a:spAutoFit/>
          </a:bodyPr>
          <a:lstStyle/>
          <a:p>
            <a:r>
              <a:rPr lang="en-US" sz="2000" i="1" dirty="0" smtClean="0"/>
              <a:t>Lose the Dogs, keep the Stars, and use your Cash Cows to help turn viable Question Marks into Stars!</a:t>
            </a:r>
            <a:endParaRPr lang="en-US" sz="2000"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McKinsey-GE Stoplight Matrix</a:t>
            </a:r>
            <a:endParaRPr lang="en-US" dirty="0"/>
          </a:p>
        </p:txBody>
      </p:sp>
      <p:graphicFrame>
        <p:nvGraphicFramePr>
          <p:cNvPr id="6" name="Content Placeholder 5"/>
          <p:cNvGraphicFramePr>
            <a:graphicFrameLocks noGrp="1"/>
          </p:cNvGraphicFramePr>
          <p:nvPr>
            <p:ph idx="1"/>
          </p:nvPr>
        </p:nvGraphicFramePr>
        <p:xfrm>
          <a:off x="4495800" y="3124200"/>
          <a:ext cx="4495800" cy="3429000"/>
        </p:xfrm>
        <a:graphic>
          <a:graphicData uri="http://schemas.openxmlformats.org/drawingml/2006/table">
            <a:tbl>
              <a:tblPr firstRow="1" firstCol="1">
                <a:tableStyleId>{5C22544A-7EE6-4342-B048-85BDC9FD1C3A}</a:tableStyleId>
              </a:tblPr>
              <a:tblGrid>
                <a:gridCol w="1123950"/>
                <a:gridCol w="1123950"/>
                <a:gridCol w="1123950"/>
                <a:gridCol w="1123950"/>
              </a:tblGrid>
              <a:tr h="857250">
                <a:tc>
                  <a:txBody>
                    <a:bodyPr/>
                    <a:lstStyle/>
                    <a:p>
                      <a:r>
                        <a:rPr lang="en-US" dirty="0" smtClean="0">
                          <a:solidFill>
                            <a:schemeClr val="tx1"/>
                          </a:solidFill>
                        </a:rPr>
                        <a:t>Stoplight Matrix</a:t>
                      </a:r>
                      <a:endParaRPr lang="en-US" dirty="0">
                        <a:solidFill>
                          <a:schemeClr val="tx1"/>
                        </a:solidFill>
                      </a:endParaRPr>
                    </a:p>
                  </a:txBody>
                  <a:tcPr/>
                </a:tc>
                <a:tc>
                  <a:txBody>
                    <a:bodyPr/>
                    <a:lstStyle/>
                    <a:p>
                      <a:r>
                        <a:rPr lang="en-US" dirty="0" smtClean="0"/>
                        <a:t>Strong</a:t>
                      </a:r>
                      <a:endParaRPr lang="en-US" dirty="0"/>
                    </a:p>
                  </a:txBody>
                  <a:tcPr/>
                </a:tc>
                <a:tc>
                  <a:txBody>
                    <a:bodyPr/>
                    <a:lstStyle/>
                    <a:p>
                      <a:r>
                        <a:rPr lang="en-US" dirty="0" smtClean="0"/>
                        <a:t>Average </a:t>
                      </a:r>
                      <a:endParaRPr lang="en-US" dirty="0"/>
                    </a:p>
                  </a:txBody>
                  <a:tcPr/>
                </a:tc>
                <a:tc>
                  <a:txBody>
                    <a:bodyPr/>
                    <a:lstStyle/>
                    <a:p>
                      <a:r>
                        <a:rPr lang="en-US" dirty="0" smtClean="0"/>
                        <a:t>Weak</a:t>
                      </a:r>
                      <a:endParaRPr lang="en-US" dirty="0"/>
                    </a:p>
                  </a:txBody>
                  <a:tcPr/>
                </a:tc>
              </a:tr>
              <a:tr h="857250">
                <a:tc>
                  <a:txBody>
                    <a:bodyPr/>
                    <a:lstStyle/>
                    <a:p>
                      <a:r>
                        <a:rPr lang="en-US" dirty="0" smtClean="0"/>
                        <a:t>High</a:t>
                      </a:r>
                    </a:p>
                    <a:p>
                      <a:endParaRPr lang="en-US" dirty="0" smtClean="0"/>
                    </a:p>
                  </a:txBody>
                  <a:tcPr/>
                </a:tc>
                <a:tc>
                  <a:txBody>
                    <a:bodyPr/>
                    <a:lstStyle/>
                    <a:p>
                      <a:r>
                        <a:rPr lang="en-US" dirty="0" smtClean="0">
                          <a:solidFill>
                            <a:srgbClr val="00B050"/>
                          </a:solidFill>
                        </a:rPr>
                        <a:t>Winners</a:t>
                      </a:r>
                      <a:endParaRPr lang="en-US" dirty="0">
                        <a:solidFill>
                          <a:srgbClr val="00B050"/>
                        </a:solidFill>
                      </a:endParaRPr>
                    </a:p>
                  </a:txBody>
                  <a:tcPr/>
                </a:tc>
                <a:tc>
                  <a:txBody>
                    <a:bodyPr/>
                    <a:lstStyle/>
                    <a:p>
                      <a:r>
                        <a:rPr lang="en-US" dirty="0" smtClean="0">
                          <a:solidFill>
                            <a:srgbClr val="00B050"/>
                          </a:solidFill>
                        </a:rPr>
                        <a:t>Winners</a:t>
                      </a:r>
                      <a:endParaRPr lang="en-US" dirty="0">
                        <a:solidFill>
                          <a:srgbClr val="00B050"/>
                        </a:solidFill>
                      </a:endParaRPr>
                    </a:p>
                  </a:txBody>
                  <a:tcPr/>
                </a:tc>
                <a:tc>
                  <a:txBody>
                    <a:bodyPr/>
                    <a:lstStyle/>
                    <a:p>
                      <a:r>
                        <a:rPr lang="en-US" dirty="0" smtClean="0"/>
                        <a:t>Question Marks</a:t>
                      </a:r>
                      <a:endParaRPr lang="en-US" dirty="0"/>
                    </a:p>
                  </a:txBody>
                  <a:tcPr/>
                </a:tc>
              </a:tr>
              <a:tr h="857250">
                <a:tc>
                  <a:txBody>
                    <a:bodyPr/>
                    <a:lstStyle/>
                    <a:p>
                      <a:r>
                        <a:rPr lang="en-US" dirty="0" smtClean="0"/>
                        <a:t>Medium</a:t>
                      </a:r>
                      <a:endParaRPr lang="en-US" dirty="0"/>
                    </a:p>
                  </a:txBody>
                  <a:tcPr/>
                </a:tc>
                <a:tc>
                  <a:txBody>
                    <a:bodyPr/>
                    <a:lstStyle/>
                    <a:p>
                      <a:r>
                        <a:rPr lang="en-US" dirty="0" smtClean="0">
                          <a:solidFill>
                            <a:srgbClr val="00B050"/>
                          </a:solidFill>
                        </a:rPr>
                        <a:t>Winners</a:t>
                      </a:r>
                      <a:endParaRPr lang="en-US" dirty="0">
                        <a:solidFill>
                          <a:srgbClr val="00B050"/>
                        </a:solidFill>
                      </a:endParaRPr>
                    </a:p>
                  </a:txBody>
                  <a:tcPr/>
                </a:tc>
                <a:tc>
                  <a:txBody>
                    <a:bodyPr/>
                    <a:lstStyle/>
                    <a:p>
                      <a:r>
                        <a:rPr lang="en-US" dirty="0" smtClean="0">
                          <a:solidFill>
                            <a:schemeClr val="tx1"/>
                          </a:solidFill>
                        </a:rPr>
                        <a:t>Average Business</a:t>
                      </a:r>
                      <a:endParaRPr lang="en-US" dirty="0">
                        <a:solidFill>
                          <a:schemeClr val="tx1"/>
                        </a:solidFill>
                      </a:endParaRPr>
                    </a:p>
                  </a:txBody>
                  <a:tcPr/>
                </a:tc>
                <a:tc>
                  <a:txBody>
                    <a:bodyPr/>
                    <a:lstStyle/>
                    <a:p>
                      <a:r>
                        <a:rPr lang="en-US" dirty="0" smtClean="0">
                          <a:solidFill>
                            <a:srgbClr val="FF0000"/>
                          </a:solidFill>
                        </a:rPr>
                        <a:t>Losers</a:t>
                      </a:r>
                      <a:endParaRPr lang="en-US" dirty="0">
                        <a:solidFill>
                          <a:srgbClr val="FF0000"/>
                        </a:solidFill>
                      </a:endParaRPr>
                    </a:p>
                  </a:txBody>
                  <a:tcPr/>
                </a:tc>
              </a:tr>
              <a:tr h="857250">
                <a:tc>
                  <a:txBody>
                    <a:bodyPr/>
                    <a:lstStyle/>
                    <a:p>
                      <a:r>
                        <a:rPr lang="en-US" dirty="0" smtClean="0"/>
                        <a:t>Low</a:t>
                      </a:r>
                      <a:endParaRPr lang="en-US" dirty="0"/>
                    </a:p>
                  </a:txBody>
                  <a:tcPr/>
                </a:tc>
                <a:tc>
                  <a:txBody>
                    <a:bodyPr/>
                    <a:lstStyle/>
                    <a:p>
                      <a:r>
                        <a:rPr lang="en-US" dirty="0" smtClean="0"/>
                        <a:t>Profit Producers</a:t>
                      </a:r>
                      <a:endParaRPr lang="en-US" dirty="0"/>
                    </a:p>
                  </a:txBody>
                  <a:tcPr/>
                </a:tc>
                <a:tc>
                  <a:txBody>
                    <a:bodyPr/>
                    <a:lstStyle/>
                    <a:p>
                      <a:r>
                        <a:rPr lang="en-US" dirty="0" smtClean="0">
                          <a:solidFill>
                            <a:srgbClr val="FF0000"/>
                          </a:solidFill>
                        </a:rPr>
                        <a:t>Losers</a:t>
                      </a:r>
                      <a:endParaRPr lang="en-US" dirty="0">
                        <a:solidFill>
                          <a:srgbClr val="FF0000"/>
                        </a:solidFill>
                      </a:endParaRPr>
                    </a:p>
                  </a:txBody>
                  <a:tcPr/>
                </a:tc>
                <a:tc>
                  <a:txBody>
                    <a:bodyPr/>
                    <a:lstStyle/>
                    <a:p>
                      <a:r>
                        <a:rPr lang="en-US" dirty="0" smtClean="0">
                          <a:solidFill>
                            <a:srgbClr val="FF0000"/>
                          </a:solidFill>
                        </a:rPr>
                        <a:t>Losers</a:t>
                      </a:r>
                      <a:endParaRPr lang="en-US" dirty="0">
                        <a:solidFill>
                          <a:srgbClr val="FF0000"/>
                        </a:solidFill>
                      </a:endParaRPr>
                    </a:p>
                  </a:txBody>
                  <a:tcPr/>
                </a:tc>
              </a:tr>
            </a:tbl>
          </a:graphicData>
        </a:graphic>
      </p:graphicFrame>
      <p:sp>
        <p:nvSpPr>
          <p:cNvPr id="7" name="TextBox 6"/>
          <p:cNvSpPr txBox="1"/>
          <p:nvPr/>
        </p:nvSpPr>
        <p:spPr>
          <a:xfrm>
            <a:off x="5638800" y="2667000"/>
            <a:ext cx="3051413" cy="369332"/>
          </a:xfrm>
          <a:prstGeom prst="rect">
            <a:avLst/>
          </a:prstGeom>
          <a:noFill/>
        </p:spPr>
        <p:txBody>
          <a:bodyPr wrap="none" rtlCol="0">
            <a:spAutoFit/>
          </a:bodyPr>
          <a:lstStyle/>
          <a:p>
            <a:r>
              <a:rPr lang="en-US" b="1" dirty="0" smtClean="0"/>
              <a:t>Business Competitive Position</a:t>
            </a:r>
            <a:endParaRPr lang="en-US" b="1" dirty="0"/>
          </a:p>
        </p:txBody>
      </p:sp>
      <p:sp>
        <p:nvSpPr>
          <p:cNvPr id="8" name="TextBox 7"/>
          <p:cNvSpPr txBox="1"/>
          <p:nvPr/>
        </p:nvSpPr>
        <p:spPr>
          <a:xfrm rot="16200000">
            <a:off x="3040827" y="5112573"/>
            <a:ext cx="2364878" cy="369332"/>
          </a:xfrm>
          <a:prstGeom prst="rect">
            <a:avLst/>
          </a:prstGeom>
          <a:noFill/>
        </p:spPr>
        <p:txBody>
          <a:bodyPr wrap="none" rtlCol="0">
            <a:spAutoFit/>
          </a:bodyPr>
          <a:lstStyle/>
          <a:p>
            <a:r>
              <a:rPr lang="en-US" b="1" dirty="0" smtClean="0"/>
              <a:t>Industry Attractiveness</a:t>
            </a:r>
            <a:endParaRPr lang="en-US" b="1" dirty="0"/>
          </a:p>
        </p:txBody>
      </p:sp>
      <p:sp>
        <p:nvSpPr>
          <p:cNvPr id="9" name="TextBox 8"/>
          <p:cNvSpPr txBox="1"/>
          <p:nvPr/>
        </p:nvSpPr>
        <p:spPr>
          <a:xfrm>
            <a:off x="152400" y="1676400"/>
            <a:ext cx="3886200" cy="5632311"/>
          </a:xfrm>
          <a:prstGeom prst="rect">
            <a:avLst/>
          </a:prstGeom>
          <a:noFill/>
        </p:spPr>
        <p:txBody>
          <a:bodyPr wrap="square" rtlCol="0">
            <a:spAutoFit/>
          </a:bodyPr>
          <a:lstStyle/>
          <a:p>
            <a:r>
              <a:rPr lang="en-US" dirty="0" smtClean="0"/>
              <a:t>Basically an improved version of the BCG matrix. Takes into consideration more factors than just Market Share and Industry Growth rates.</a:t>
            </a:r>
          </a:p>
          <a:p>
            <a:endParaRPr lang="en-US" dirty="0"/>
          </a:p>
          <a:p>
            <a:r>
              <a:rPr lang="en-US" b="1" dirty="0" smtClean="0"/>
              <a:t>Y-axis</a:t>
            </a:r>
            <a:r>
              <a:rPr lang="en-US" dirty="0" smtClean="0"/>
              <a:t>: now more broadly defined as </a:t>
            </a:r>
            <a:r>
              <a:rPr lang="en-US" i="1" dirty="0" smtClean="0"/>
              <a:t>Industry Attractiveness</a:t>
            </a:r>
            <a:r>
              <a:rPr lang="en-US" dirty="0" smtClean="0"/>
              <a:t>, includes industry growth, profit margins, legal risks, human/social impacts, etc.</a:t>
            </a:r>
          </a:p>
          <a:p>
            <a:endParaRPr lang="en-US" dirty="0" smtClean="0"/>
          </a:p>
          <a:p>
            <a:r>
              <a:rPr lang="en-US" b="1" dirty="0" smtClean="0"/>
              <a:t>X-axis</a:t>
            </a:r>
            <a:r>
              <a:rPr lang="en-US" dirty="0" smtClean="0"/>
              <a:t>: now more broadly defined as </a:t>
            </a:r>
            <a:r>
              <a:rPr lang="en-US" i="1" dirty="0" smtClean="0"/>
              <a:t>Business Competitive Position</a:t>
            </a:r>
            <a:r>
              <a:rPr lang="en-US" dirty="0" smtClean="0"/>
              <a:t>, includes relative market share, technological capabilities, economies of scale, etc.</a:t>
            </a:r>
          </a:p>
          <a:p>
            <a:endParaRPr lang="en-US" dirty="0"/>
          </a:p>
          <a:p>
            <a:r>
              <a:rPr lang="en-US" dirty="0" smtClean="0"/>
              <a:t>The placement of units and the subsequent analysis are very similar to the BCG matrix.</a:t>
            </a:r>
          </a:p>
          <a:p>
            <a:endParaRPr lang="en-US" dirty="0"/>
          </a:p>
          <a:p>
            <a:endParaRPr lang="en-US" dirty="0"/>
          </a:p>
        </p:txBody>
      </p:sp>
      <p:sp>
        <p:nvSpPr>
          <p:cNvPr id="10" name="TextBox 9"/>
          <p:cNvSpPr txBox="1"/>
          <p:nvPr/>
        </p:nvSpPr>
        <p:spPr>
          <a:xfrm>
            <a:off x="4724400" y="1600200"/>
            <a:ext cx="3836820" cy="923330"/>
          </a:xfrm>
          <a:prstGeom prst="rect">
            <a:avLst/>
          </a:prstGeom>
          <a:noFill/>
        </p:spPr>
        <p:txBody>
          <a:bodyPr wrap="none" rtlCol="0">
            <a:spAutoFit/>
          </a:bodyPr>
          <a:lstStyle/>
          <a:p>
            <a:r>
              <a:rPr lang="en-US" i="1" dirty="0" smtClean="0"/>
              <a:t>Its not that simple. We need a more</a:t>
            </a:r>
          </a:p>
          <a:p>
            <a:r>
              <a:rPr lang="en-US" i="1" dirty="0"/>
              <a:t>c</a:t>
            </a:r>
            <a:r>
              <a:rPr lang="en-US" i="1" dirty="0" smtClean="0"/>
              <a:t>omprehensive analysis of internal and</a:t>
            </a:r>
          </a:p>
          <a:p>
            <a:r>
              <a:rPr lang="en-US" i="1" dirty="0"/>
              <a:t>e</a:t>
            </a:r>
            <a:r>
              <a:rPr lang="en-US" i="1" dirty="0" smtClean="0"/>
              <a:t>xternal factors!</a:t>
            </a:r>
            <a:endParaRPr lang="en-US" i="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BCG Vs. McKinsey-GE Matrix </a:t>
            </a:r>
            <a:endParaRPr lang="en-US" dirty="0"/>
          </a:p>
        </p:txBody>
      </p:sp>
      <p:sp>
        <p:nvSpPr>
          <p:cNvPr id="3" name="Content Placeholder 2"/>
          <p:cNvSpPr>
            <a:spLocks noGrp="1"/>
          </p:cNvSpPr>
          <p:nvPr>
            <p:ph idx="1"/>
          </p:nvPr>
        </p:nvSpPr>
        <p:spPr/>
        <p:txBody>
          <a:bodyPr>
            <a:normAutofit lnSpcReduction="10000"/>
          </a:bodyPr>
          <a:lstStyle/>
          <a:p>
            <a:r>
              <a:rPr lang="en-US" dirty="0" smtClean="0"/>
              <a:t>Both help determine which strategic decisions a firm needs to make, but they are not perfect</a:t>
            </a:r>
          </a:p>
          <a:p>
            <a:pPr lvl="1"/>
            <a:r>
              <a:rPr lang="en-US" dirty="0" smtClean="0"/>
              <a:t>BCG is simpler to use and requires only objectively verifiable criteria (market share and growth rates)</a:t>
            </a:r>
          </a:p>
          <a:p>
            <a:pPr lvl="1"/>
            <a:r>
              <a:rPr lang="en-US" dirty="0" smtClean="0"/>
              <a:t>McKinsey-GE is more comprehensive, paints a more realistic picture of the units position, but it is also highly subjective (Knowledge of Customers?)</a:t>
            </a:r>
          </a:p>
          <a:p>
            <a:pPr lvl="1"/>
            <a:r>
              <a:rPr lang="en-US" dirty="0" smtClean="0"/>
              <a:t>Both are deficient because they don’t take into consideration the Product Life Cycle, they only provide a snapshot (must consider long-run risks)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Product-Market Evolution Matrix</a:t>
            </a:r>
            <a:endParaRPr lang="en-US" dirty="0"/>
          </a:p>
        </p:txBody>
      </p:sp>
      <p:graphicFrame>
        <p:nvGraphicFramePr>
          <p:cNvPr id="6" name="Content Placeholder 5"/>
          <p:cNvGraphicFramePr>
            <a:graphicFrameLocks noGrp="1"/>
          </p:cNvGraphicFramePr>
          <p:nvPr>
            <p:ph idx="1"/>
          </p:nvPr>
        </p:nvGraphicFramePr>
        <p:xfrm>
          <a:off x="3657600" y="2497183"/>
          <a:ext cx="5486400" cy="4360817"/>
        </p:xfrm>
        <a:graphic>
          <a:graphicData uri="http://schemas.openxmlformats.org/drawingml/2006/table">
            <a:tbl>
              <a:tblPr firstRow="1" firstCol="1">
                <a:tableStyleId>{5C22544A-7EE6-4342-B048-85BDC9FD1C3A}</a:tableStyleId>
              </a:tblPr>
              <a:tblGrid>
                <a:gridCol w="1371600"/>
                <a:gridCol w="1371600"/>
                <a:gridCol w="1371600"/>
                <a:gridCol w="1371600"/>
              </a:tblGrid>
              <a:tr h="688181">
                <a:tc>
                  <a:txBody>
                    <a:bodyPr/>
                    <a:lstStyle/>
                    <a:p>
                      <a:r>
                        <a:rPr lang="en-US" dirty="0" smtClean="0">
                          <a:solidFill>
                            <a:schemeClr val="tx1"/>
                          </a:solidFill>
                        </a:rPr>
                        <a:t>Product Evolution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Strong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Average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Weak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8181">
                <a:tc>
                  <a:txBody>
                    <a:bodyPr/>
                    <a:lstStyle/>
                    <a:p>
                      <a:r>
                        <a:rPr lang="en-US" sz="1600" dirty="0" smtClean="0"/>
                        <a:t>Development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6891">
                <a:tc>
                  <a:txBody>
                    <a:bodyPr/>
                    <a:lstStyle/>
                    <a:p>
                      <a:r>
                        <a:rPr lang="en-US" sz="1600" dirty="0" smtClean="0"/>
                        <a:t>Growth</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6891">
                <a:tc>
                  <a:txBody>
                    <a:bodyPr/>
                    <a:lstStyle/>
                    <a:p>
                      <a:r>
                        <a:rPr lang="en-US" sz="1600" dirty="0" smtClean="0"/>
                        <a:t>Competitive Shakeout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6891">
                <a:tc>
                  <a:txBody>
                    <a:bodyPr/>
                    <a:lstStyle/>
                    <a:p>
                      <a:r>
                        <a:rPr lang="en-US" sz="1600" dirty="0" smtClean="0"/>
                        <a:t>Maturity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6891">
                <a:tc>
                  <a:txBody>
                    <a:bodyPr/>
                    <a:lstStyle/>
                    <a:p>
                      <a:r>
                        <a:rPr lang="en-US" sz="1600" dirty="0" smtClean="0"/>
                        <a:t>Saturation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6891">
                <a:tc>
                  <a:txBody>
                    <a:bodyPr/>
                    <a:lstStyle/>
                    <a:p>
                      <a:r>
                        <a:rPr lang="en-US" sz="1600" dirty="0" smtClean="0"/>
                        <a:t>Decline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5410200" y="2057400"/>
            <a:ext cx="4038600" cy="369332"/>
          </a:xfrm>
          <a:prstGeom prst="rect">
            <a:avLst/>
          </a:prstGeom>
          <a:noFill/>
        </p:spPr>
        <p:txBody>
          <a:bodyPr wrap="square" rtlCol="0">
            <a:spAutoFit/>
          </a:bodyPr>
          <a:lstStyle/>
          <a:p>
            <a:r>
              <a:rPr lang="en-US" b="1" dirty="0" smtClean="0"/>
              <a:t>Business Competitive Position</a:t>
            </a:r>
            <a:endParaRPr lang="en-US" b="1" dirty="0"/>
          </a:p>
        </p:txBody>
      </p:sp>
      <p:sp>
        <p:nvSpPr>
          <p:cNvPr id="9" name="TextBox 8"/>
          <p:cNvSpPr txBox="1"/>
          <p:nvPr/>
        </p:nvSpPr>
        <p:spPr>
          <a:xfrm rot="16200000">
            <a:off x="1913413" y="4715987"/>
            <a:ext cx="2943306" cy="369332"/>
          </a:xfrm>
          <a:prstGeom prst="rect">
            <a:avLst/>
          </a:prstGeom>
          <a:noFill/>
        </p:spPr>
        <p:txBody>
          <a:bodyPr wrap="none" rtlCol="0">
            <a:spAutoFit/>
          </a:bodyPr>
          <a:lstStyle/>
          <a:p>
            <a:r>
              <a:rPr lang="en-US" b="1" dirty="0" smtClean="0"/>
              <a:t>6 Stages in Product Life Cycle</a:t>
            </a:r>
            <a:endParaRPr lang="en-US" b="1" dirty="0"/>
          </a:p>
        </p:txBody>
      </p:sp>
      <p:sp>
        <p:nvSpPr>
          <p:cNvPr id="10" name="Oval 9"/>
          <p:cNvSpPr/>
          <p:nvPr/>
        </p:nvSpPr>
        <p:spPr>
          <a:xfrm>
            <a:off x="5562600" y="3657600"/>
            <a:ext cx="533400" cy="533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610600" y="3429000"/>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858000" y="4953000"/>
            <a:ext cx="838200" cy="762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410200" y="6172200"/>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239000" y="6019800"/>
            <a:ext cx="152400" cy="152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410200" y="4648200"/>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248400" y="5181600"/>
            <a:ext cx="228600" cy="228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534400" y="6629400"/>
            <a:ext cx="76200" cy="76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05800" y="4648200"/>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886200" y="1219200"/>
            <a:ext cx="4763676" cy="646331"/>
          </a:xfrm>
          <a:prstGeom prst="rect">
            <a:avLst/>
          </a:prstGeom>
          <a:noFill/>
        </p:spPr>
        <p:txBody>
          <a:bodyPr wrap="none" rtlCol="0">
            <a:spAutoFit/>
          </a:bodyPr>
          <a:lstStyle/>
          <a:p>
            <a:r>
              <a:rPr lang="en-US" i="1" dirty="0" smtClean="0"/>
              <a:t>A firm needs to be sure that some of its units are</a:t>
            </a:r>
          </a:p>
          <a:p>
            <a:r>
              <a:rPr lang="en-US" i="1" dirty="0"/>
              <a:t>s</a:t>
            </a:r>
            <a:r>
              <a:rPr lang="en-US" i="1" dirty="0" smtClean="0"/>
              <a:t>till in the early stages of the Product Life Cycle</a:t>
            </a:r>
            <a:endParaRPr lang="en-US" i="1" dirty="0"/>
          </a:p>
        </p:txBody>
      </p:sp>
      <p:sp>
        <p:nvSpPr>
          <p:cNvPr id="20" name="TextBox 19"/>
          <p:cNvSpPr txBox="1"/>
          <p:nvPr/>
        </p:nvSpPr>
        <p:spPr>
          <a:xfrm>
            <a:off x="228600" y="1295400"/>
            <a:ext cx="3048000" cy="5632311"/>
          </a:xfrm>
          <a:prstGeom prst="rect">
            <a:avLst/>
          </a:prstGeom>
          <a:noFill/>
        </p:spPr>
        <p:txBody>
          <a:bodyPr wrap="square" rtlCol="0">
            <a:spAutoFit/>
          </a:bodyPr>
          <a:lstStyle/>
          <a:p>
            <a:r>
              <a:rPr lang="en-US" dirty="0" smtClean="0"/>
              <a:t>Firms must balance the need</a:t>
            </a:r>
          </a:p>
          <a:p>
            <a:r>
              <a:rPr lang="en-US" dirty="0" smtClean="0"/>
              <a:t>for current profits with the demands of long-term sustainability.</a:t>
            </a:r>
          </a:p>
          <a:p>
            <a:endParaRPr lang="en-US" dirty="0"/>
          </a:p>
          <a:p>
            <a:r>
              <a:rPr lang="en-US" dirty="0" smtClean="0"/>
              <a:t>A firm with units in strong competitive positions will be profitable in the short run, but this profitability will decline if the units are in the end stages of their Life Cycle.</a:t>
            </a:r>
          </a:p>
          <a:p>
            <a:endParaRPr lang="en-US" dirty="0"/>
          </a:p>
          <a:p>
            <a:r>
              <a:rPr lang="en-US" dirty="0" smtClean="0"/>
              <a:t>The goal here is to balance a firm by placing its units in different stages of the Life Cycle. Units in decline or saturation are phased out. Mature units are used to fund ones still in the early stages.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78285_fossil-watch.jpg"/>
          <p:cNvPicPr>
            <a:picLocks noChangeAspect="1"/>
          </p:cNvPicPr>
          <p:nvPr/>
        </p:nvPicPr>
        <p:blipFill>
          <a:blip r:embed="rId2" cstate="print"/>
          <a:stretch>
            <a:fillRect/>
          </a:stretch>
        </p:blipFill>
        <p:spPr>
          <a:xfrm>
            <a:off x="7534658" y="4669294"/>
            <a:ext cx="1609342" cy="2188706"/>
          </a:xfrm>
          <a:prstGeom prst="rect">
            <a:avLst/>
          </a:prstGeom>
        </p:spPr>
      </p:pic>
      <p:sp>
        <p:nvSpPr>
          <p:cNvPr id="2" name="Title 1"/>
          <p:cNvSpPr>
            <a:spLocks noGrp="1"/>
          </p:cNvSpPr>
          <p:nvPr>
            <p:ph type="title"/>
          </p:nvPr>
        </p:nvSpPr>
        <p:spPr/>
        <p:txBody>
          <a:bodyPr/>
          <a:lstStyle/>
          <a:p>
            <a:r>
              <a:rPr lang="en-US" dirty="0" smtClean="0"/>
              <a:t>Fossil’s Strategy</a:t>
            </a:r>
            <a:endParaRPr lang="en-US" dirty="0"/>
          </a:p>
        </p:txBody>
      </p:sp>
      <p:pic>
        <p:nvPicPr>
          <p:cNvPr id="3" name="Picture 2" descr="fossil_logo.gif"/>
          <p:cNvPicPr>
            <a:picLocks noChangeAspect="1"/>
          </p:cNvPicPr>
          <p:nvPr/>
        </p:nvPicPr>
        <p:blipFill>
          <a:blip r:embed="rId3" cstate="print"/>
          <a:stretch>
            <a:fillRect/>
          </a:stretch>
        </p:blipFill>
        <p:spPr>
          <a:xfrm>
            <a:off x="6868673" y="586118"/>
            <a:ext cx="1219200" cy="723900"/>
          </a:xfrm>
          <a:prstGeom prst="rect">
            <a:avLst/>
          </a:prstGeom>
        </p:spPr>
      </p:pic>
      <p:sp>
        <p:nvSpPr>
          <p:cNvPr id="4" name="TextBox 3"/>
          <p:cNvSpPr txBox="1"/>
          <p:nvPr/>
        </p:nvSpPr>
        <p:spPr>
          <a:xfrm>
            <a:off x="1356261" y="1033139"/>
            <a:ext cx="6731612" cy="4832092"/>
          </a:xfrm>
          <a:prstGeom prst="rect">
            <a:avLst/>
          </a:prstGeom>
          <a:noFill/>
        </p:spPr>
        <p:txBody>
          <a:bodyPr wrap="square" rtlCol="0">
            <a:spAutoFit/>
          </a:bodyPr>
          <a:lstStyle/>
          <a:p>
            <a:r>
              <a:rPr lang="en-US" sz="2200" dirty="0" smtClean="0"/>
              <a:t/>
            </a:r>
            <a:br>
              <a:rPr lang="en-US" sz="2200" dirty="0" smtClean="0"/>
            </a:br>
            <a:r>
              <a:rPr lang="en-US" sz="2200" dirty="0" smtClean="0"/>
              <a:t>Fossil is a design, development, marketing and distribution company that specializes in consumer products predicated on fashion and value. The company's principal offerings include an extensive line of fashion watches sold under the company's proprietary and licensed brands. The company also offers complementary lines of small leather goods, belts, handbags, sunglasses, jewelry and apparel. The company's products are sold in department stores and specialty retail stores in over 90 countries around the world, in addition to the company's </a:t>
            </a:r>
            <a:r>
              <a:rPr lang="en-US" sz="2200" dirty="0" err="1" smtClean="0"/>
              <a:t>e</a:t>
            </a:r>
            <a:r>
              <a:rPr lang="en-US" sz="2200" dirty="0" smtClean="0"/>
              <a:t>-commerce website at </a:t>
            </a:r>
            <a:r>
              <a:rPr lang="en-US" sz="2200" dirty="0" smtClean="0">
                <a:hlinkClick r:id="rId4"/>
              </a:rPr>
              <a:t>www.fossil.com</a:t>
            </a:r>
            <a:endParaRPr lang="en-US" sz="2200" dirty="0" smtClean="0"/>
          </a:p>
          <a:p>
            <a:endParaRPr lang="en-US" sz="2200" dirty="0" smtClean="0"/>
          </a:p>
          <a:p>
            <a:r>
              <a:rPr lang="en-US" sz="2200" dirty="0" smtClean="0"/>
              <a:t>*from </a:t>
            </a:r>
            <a:r>
              <a:rPr lang="en-US" sz="2200" dirty="0" err="1" smtClean="0"/>
              <a:t>www.fossil.com</a:t>
            </a:r>
            <a:endParaRPr lang="en-US" sz="2200" dirty="0"/>
          </a:p>
        </p:txBody>
      </p:sp>
      <p:sp>
        <p:nvSpPr>
          <p:cNvPr id="7" name="TextBox 6"/>
          <p:cNvSpPr txBox="1"/>
          <p:nvPr/>
        </p:nvSpPr>
        <p:spPr>
          <a:xfrm>
            <a:off x="4994614" y="6203204"/>
            <a:ext cx="2798507" cy="507831"/>
          </a:xfrm>
          <a:prstGeom prst="rect">
            <a:avLst/>
          </a:prstGeom>
          <a:noFill/>
        </p:spPr>
        <p:txBody>
          <a:bodyPr wrap="square" rtlCol="0">
            <a:spAutoFit/>
          </a:bodyPr>
          <a:lstStyle/>
          <a:p>
            <a:pPr algn="r"/>
            <a:r>
              <a:rPr lang="en-US" sz="2700" dirty="0" smtClean="0">
                <a:solidFill>
                  <a:srgbClr val="0000FF"/>
                </a:solidFill>
              </a:rPr>
              <a:t>Bluetooth watch</a:t>
            </a:r>
            <a:endParaRPr lang="en-US" sz="2700" dirty="0">
              <a:solidFill>
                <a:srgbClr val="0000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
          </p:nvPr>
        </p:nvSpPr>
        <p:spPr/>
        <p:txBody>
          <a:bodyPr/>
          <a:lstStyle/>
          <a:p>
            <a:r>
              <a:rPr lang="en-US" dirty="0" smtClean="0"/>
              <a:t>Single Business Organization</a:t>
            </a:r>
          </a:p>
          <a:p>
            <a:r>
              <a:rPr lang="en-US" dirty="0" smtClean="0"/>
              <a:t>Multiple Business Organization</a:t>
            </a:r>
          </a:p>
          <a:p>
            <a:r>
              <a:rPr lang="en-US" dirty="0" smtClean="0"/>
              <a:t>Corporate Strategy:</a:t>
            </a:r>
          </a:p>
          <a:p>
            <a:pPr lvl="1"/>
            <a:r>
              <a:rPr lang="en-US" dirty="0"/>
              <a:t>A strategy concerned with the choices of what business to be in and what to do with those businesses.</a:t>
            </a:r>
          </a:p>
          <a:p>
            <a:pPr lvl="1">
              <a:buNone/>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Strategies</a:t>
            </a:r>
            <a:endParaRPr lang="en-US" dirty="0"/>
          </a:p>
        </p:txBody>
      </p:sp>
      <p:sp>
        <p:nvSpPr>
          <p:cNvPr id="3" name="Content Placeholder 2"/>
          <p:cNvSpPr>
            <a:spLocks noGrp="1"/>
          </p:cNvSpPr>
          <p:nvPr>
            <p:ph sz="quarter" idx="1"/>
          </p:nvPr>
        </p:nvSpPr>
        <p:spPr/>
        <p:txBody>
          <a:bodyPr>
            <a:normAutofit fontScale="92500"/>
          </a:bodyPr>
          <a:lstStyle/>
          <a:p>
            <a:r>
              <a:rPr lang="en-US" dirty="0" smtClean="0"/>
              <a:t>Concentration</a:t>
            </a:r>
          </a:p>
          <a:p>
            <a:pPr lvl="1"/>
            <a:r>
              <a:rPr lang="en-US" dirty="0"/>
              <a:t>An organization concentrates on its primary line of business and looks for ways to meet its growth goals by expanding core business.</a:t>
            </a:r>
            <a:endParaRPr lang="en-US" dirty="0" smtClean="0"/>
          </a:p>
          <a:p>
            <a:r>
              <a:rPr lang="en-US" dirty="0" smtClean="0"/>
              <a:t>Vertical Integration</a:t>
            </a:r>
          </a:p>
          <a:p>
            <a:pPr lvl="1"/>
            <a:r>
              <a:rPr lang="en-US" dirty="0"/>
              <a:t>Organization grows by gaining control of its inputs (backward), its outputs (forward) or both.</a:t>
            </a:r>
            <a:endParaRPr lang="en-US" dirty="0" smtClean="0"/>
          </a:p>
          <a:p>
            <a:r>
              <a:rPr lang="en-US" dirty="0" smtClean="0"/>
              <a:t>Horizontal Integration</a:t>
            </a:r>
          </a:p>
          <a:p>
            <a:pPr lvl="1"/>
            <a:r>
              <a:rPr lang="en-US" dirty="0"/>
              <a:t>Organization grows by combining operations with competitors. </a:t>
            </a:r>
            <a:endParaRPr lang="en-US" dirty="0" smtClean="0"/>
          </a:p>
          <a:p>
            <a:r>
              <a:rPr lang="en-US" dirty="0" smtClean="0"/>
              <a:t>Diversification</a:t>
            </a:r>
          </a:p>
          <a:p>
            <a:pPr lvl="1"/>
            <a:r>
              <a:rPr lang="en-US"/>
              <a:t>Strategy in which organization grows by moving into a different industry. </a:t>
            </a:r>
            <a:endParaRPr lang="en-US" dirty="0" smtClean="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Implementing Growth Strategies</a:t>
            </a:r>
            <a:endParaRPr lang="en-US" dirty="0"/>
          </a:p>
        </p:txBody>
      </p:sp>
      <p:sp>
        <p:nvSpPr>
          <p:cNvPr id="3" name="Content Placeholder 2"/>
          <p:cNvSpPr>
            <a:spLocks noGrp="1"/>
          </p:cNvSpPr>
          <p:nvPr>
            <p:ph sz="quarter" idx="1"/>
          </p:nvPr>
        </p:nvSpPr>
        <p:spPr/>
        <p:txBody>
          <a:bodyPr/>
          <a:lstStyle/>
          <a:p>
            <a:r>
              <a:rPr lang="en-US" dirty="0" smtClean="0"/>
              <a:t>Mergers and Acquisitions</a:t>
            </a:r>
          </a:p>
          <a:p>
            <a:endParaRPr lang="en-US" dirty="0" smtClean="0"/>
          </a:p>
          <a:p>
            <a:r>
              <a:rPr lang="en-US" dirty="0" smtClean="0"/>
              <a:t>Internal Development</a:t>
            </a:r>
          </a:p>
          <a:p>
            <a:endParaRPr lang="en-US" dirty="0" smtClean="0"/>
          </a:p>
          <a:p>
            <a:r>
              <a:rPr lang="en-US" dirty="0" smtClean="0"/>
              <a:t>Strategic Partnering </a:t>
            </a:r>
            <a:endParaRPr lang="en-US" dirty="0"/>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merger acquisition when:</a:t>
            </a:r>
            <a:endParaRPr lang="en-US" dirty="0"/>
          </a:p>
        </p:txBody>
      </p:sp>
      <p:sp>
        <p:nvSpPr>
          <p:cNvPr id="3" name="Content Placeholder 2"/>
          <p:cNvSpPr>
            <a:spLocks noGrp="1"/>
          </p:cNvSpPr>
          <p:nvPr>
            <p:ph sz="quarter" idx="1"/>
          </p:nvPr>
        </p:nvSpPr>
        <p:spPr/>
        <p:txBody>
          <a:bodyPr>
            <a:normAutofit/>
          </a:bodyPr>
          <a:lstStyle/>
          <a:p>
            <a:pPr lvl="1"/>
            <a:r>
              <a:rPr lang="en-US" dirty="0"/>
              <a:t>Maturity stage of industry life cycle</a:t>
            </a:r>
          </a:p>
          <a:p>
            <a:pPr lvl="1"/>
            <a:r>
              <a:rPr lang="en-US" dirty="0" smtClean="0"/>
              <a:t>High </a:t>
            </a:r>
            <a:r>
              <a:rPr lang="en-US" dirty="0"/>
              <a:t>barriers to entry</a:t>
            </a:r>
          </a:p>
          <a:p>
            <a:pPr lvl="1"/>
            <a:r>
              <a:rPr lang="en-US" dirty="0"/>
              <a:t>New industry not closely related to existing one</a:t>
            </a:r>
          </a:p>
          <a:p>
            <a:pPr lvl="1"/>
            <a:r>
              <a:rPr lang="en-US" dirty="0"/>
              <a:t>Unwilling to accept time frame and development costs of starting new business</a:t>
            </a:r>
          </a:p>
          <a:p>
            <a:pPr lvl="1"/>
            <a:r>
              <a:rPr lang="en-US" dirty="0"/>
              <a:t>Unwilling to accept risks of starting new business</a:t>
            </a:r>
          </a:p>
          <a:p>
            <a:pPr>
              <a:buNone/>
            </a:pPr>
            <a:r>
              <a:rPr lang="en-US" dirty="0"/>
              <a:t> </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 internal development when:</a:t>
            </a:r>
            <a:endParaRPr lang="en-US" dirty="0"/>
          </a:p>
        </p:txBody>
      </p:sp>
      <p:sp>
        <p:nvSpPr>
          <p:cNvPr id="3" name="Content Placeholder 2"/>
          <p:cNvSpPr>
            <a:spLocks noGrp="1"/>
          </p:cNvSpPr>
          <p:nvPr>
            <p:ph sz="quarter" idx="1"/>
          </p:nvPr>
        </p:nvSpPr>
        <p:spPr/>
        <p:txBody>
          <a:bodyPr/>
          <a:lstStyle/>
          <a:p>
            <a:pPr lvl="1"/>
            <a:r>
              <a:rPr lang="en-US" dirty="0"/>
              <a:t>Embryonic or growth stage of industry life cycle</a:t>
            </a:r>
          </a:p>
          <a:p>
            <a:pPr lvl="1"/>
            <a:r>
              <a:rPr lang="en-US" dirty="0"/>
              <a:t>Low barriers to entry</a:t>
            </a:r>
          </a:p>
          <a:p>
            <a:pPr lvl="1"/>
            <a:r>
              <a:rPr lang="en-US" dirty="0"/>
              <a:t>New industry closely related to existing one</a:t>
            </a:r>
          </a:p>
          <a:p>
            <a:pPr lvl="1"/>
            <a:r>
              <a:rPr lang="en-US" dirty="0"/>
              <a:t>Willing to accept time frame and development cost of new business</a:t>
            </a:r>
          </a:p>
          <a:p>
            <a:pPr lvl="1"/>
            <a:r>
              <a:rPr lang="en-US" dirty="0"/>
              <a:t>Willing to accept risks of starting new business</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Renewal Strategy</a:t>
            </a:r>
            <a:endParaRPr lang="en-US" dirty="0"/>
          </a:p>
        </p:txBody>
      </p:sp>
      <p:sp>
        <p:nvSpPr>
          <p:cNvPr id="3" name="Content Placeholder 2"/>
          <p:cNvSpPr>
            <a:spLocks noGrp="1"/>
          </p:cNvSpPr>
          <p:nvPr>
            <p:ph sz="quarter" idx="1"/>
          </p:nvPr>
        </p:nvSpPr>
        <p:spPr/>
        <p:txBody>
          <a:bodyPr>
            <a:normAutofit/>
          </a:bodyPr>
          <a:lstStyle/>
          <a:p>
            <a:r>
              <a:rPr lang="en-US" dirty="0" smtClean="0"/>
              <a:t>Retrenchment Strategy</a:t>
            </a:r>
          </a:p>
          <a:p>
            <a:endParaRPr lang="en-US" dirty="0" smtClean="0"/>
          </a:p>
          <a:p>
            <a:r>
              <a:rPr lang="en-US" dirty="0" smtClean="0"/>
              <a:t>Turnaround Strategy</a:t>
            </a:r>
          </a:p>
          <a:p>
            <a:pPr>
              <a:buNone/>
            </a:pPr>
            <a:endParaRPr lang="en-US" dirty="0" smtClean="0"/>
          </a:p>
          <a:p>
            <a:r>
              <a:rPr lang="en-US" dirty="0" smtClean="0"/>
              <a:t>Implementing Renewal:</a:t>
            </a:r>
          </a:p>
          <a:p>
            <a:pPr lvl="1"/>
            <a:r>
              <a:rPr lang="en-US" dirty="0" smtClean="0"/>
              <a:t>Cost Cutting</a:t>
            </a:r>
          </a:p>
          <a:p>
            <a:pPr lvl="1"/>
            <a:r>
              <a:rPr lang="en-US" dirty="0" smtClean="0"/>
              <a:t>Restructuring</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Corporate goals</a:t>
            </a:r>
          </a:p>
          <a:p>
            <a:pPr lvl="1"/>
            <a:r>
              <a:rPr lang="en-US" dirty="0"/>
              <a:t>Desired end results or targets that strategic managers have established. </a:t>
            </a:r>
            <a:endParaRPr lang="en-US" dirty="0" smtClean="0"/>
          </a:p>
          <a:p>
            <a:r>
              <a:rPr lang="en-US" dirty="0" smtClean="0"/>
              <a:t>Efficiency, effectiveness, and productivity</a:t>
            </a:r>
          </a:p>
          <a:p>
            <a:pPr lvl="1"/>
            <a:r>
              <a:rPr lang="en-US" dirty="0"/>
              <a:t>Efficiency: An organizations ability to reach its </a:t>
            </a:r>
            <a:r>
              <a:rPr lang="en-US" dirty="0" smtClean="0"/>
              <a:t>goals</a:t>
            </a:r>
            <a:r>
              <a:rPr lang="en-US" dirty="0"/>
              <a:t> </a:t>
            </a:r>
          </a:p>
          <a:p>
            <a:pPr lvl="1"/>
            <a:r>
              <a:rPr lang="en-US" dirty="0"/>
              <a:t>Effectiveness: An organizations ability to reach its </a:t>
            </a:r>
            <a:r>
              <a:rPr lang="en-US" dirty="0" smtClean="0"/>
              <a:t>goals</a:t>
            </a:r>
            <a:endParaRPr lang="en-US" dirty="0"/>
          </a:p>
          <a:p>
            <a:pPr lvl="1"/>
            <a:r>
              <a:rPr lang="en-US" dirty="0"/>
              <a:t>Productivity: Measure of how many inputs it takes to produce </a:t>
            </a:r>
            <a:r>
              <a:rPr lang="en-US" dirty="0" smtClean="0"/>
              <a:t>outputs</a:t>
            </a:r>
          </a:p>
          <a:p>
            <a:r>
              <a:rPr lang="en-US" dirty="0" smtClean="0"/>
              <a:t>Benchmarking</a:t>
            </a:r>
          </a:p>
          <a:p>
            <a:pPr lvl="1"/>
            <a:r>
              <a:rPr lang="en-US" dirty="0"/>
              <a:t>A search for the best practices inside or outside the organization</a:t>
            </a:r>
            <a:endParaRPr lang="en-US" dirty="0" smtClean="0"/>
          </a:p>
          <a:p>
            <a:r>
              <a:rPr lang="en-US" dirty="0" smtClean="0"/>
              <a:t>Portfolio analysis</a:t>
            </a:r>
          </a:p>
          <a:p>
            <a:pPr lvl="1"/>
            <a:r>
              <a:rPr lang="en-US" dirty="0"/>
              <a:t>An evaluation of all the business units of an organization</a:t>
            </a:r>
          </a:p>
          <a:p>
            <a:endParaRPr lang="en-US" dirty="0" smtClean="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Matrixes </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BCG Matrix ( Boston Consulting Matrix): Way to determine whether a business unit was a cash producer or a cash user.</a:t>
            </a:r>
          </a:p>
          <a:p>
            <a:pPr lvl="3"/>
            <a:r>
              <a:rPr lang="en-US" dirty="0" smtClean="0"/>
              <a:t> Advantage: Overcomes simplicity of BCG matrix</a:t>
            </a:r>
          </a:p>
          <a:p>
            <a:pPr lvl="3"/>
            <a:r>
              <a:rPr lang="en-US" dirty="0" smtClean="0"/>
              <a:t>Disadvantage: Analysis is subjective</a:t>
            </a:r>
          </a:p>
          <a:p>
            <a:endParaRPr lang="en-US" dirty="0"/>
          </a:p>
          <a:p>
            <a:r>
              <a:rPr lang="en-US" dirty="0" smtClean="0"/>
              <a:t>McKinsey-GE Stoplight Matrix: Provides a more comprehensive analysis of a business unit’s internal and external factor</a:t>
            </a:r>
          </a:p>
          <a:p>
            <a:pPr lvl="3"/>
            <a:r>
              <a:rPr lang="en-US" dirty="0" smtClean="0"/>
              <a:t>Advantage: Simple to use</a:t>
            </a:r>
          </a:p>
          <a:p>
            <a:pPr lvl="3"/>
            <a:r>
              <a:rPr lang="en-US" dirty="0" smtClean="0"/>
              <a:t>Disadvantage: Relies on relative market share and industry growth rate to evaluate a business unit’s performance and future potential is an extremely limited view. </a:t>
            </a:r>
          </a:p>
          <a:p>
            <a:endParaRPr lang="en-US" dirty="0"/>
          </a:p>
          <a:p>
            <a:r>
              <a:rPr lang="en-US" dirty="0" smtClean="0"/>
              <a:t>Product-Market </a:t>
            </a:r>
            <a:r>
              <a:rPr lang="en-US" dirty="0"/>
              <a:t>Evolution Matrix: Based on the product life cycle</a:t>
            </a:r>
          </a:p>
          <a:p>
            <a:pPr lvl="3"/>
            <a:r>
              <a:rPr lang="en-US" dirty="0"/>
              <a:t>Advantage: Builds on McKinsey-GE matrix and brings in product life cycle</a:t>
            </a:r>
          </a:p>
          <a:p>
            <a:pPr lvl="3"/>
            <a:r>
              <a:rPr lang="en-US" dirty="0"/>
              <a:t>Disadvantage: Analysis is subjective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Corporate Strategy?</a:t>
            </a:r>
            <a:endParaRPr lang="en-US" dirty="0"/>
          </a:p>
        </p:txBody>
      </p:sp>
      <p:sp>
        <p:nvSpPr>
          <p:cNvPr id="3" name="Content Placeholder 2"/>
          <p:cNvSpPr>
            <a:spLocks noGrp="1"/>
          </p:cNvSpPr>
          <p:nvPr>
            <p:ph sz="quarter" idx="1"/>
          </p:nvPr>
        </p:nvSpPr>
        <p:spPr>
          <a:xfrm>
            <a:off x="381000" y="1752600"/>
            <a:ext cx="4800600" cy="3886200"/>
          </a:xfrm>
        </p:spPr>
        <p:txBody>
          <a:bodyPr/>
          <a:lstStyle/>
          <a:p>
            <a:r>
              <a:rPr lang="en-US" sz="2800" dirty="0" smtClean="0"/>
              <a:t>Chapter 1: </a:t>
            </a:r>
          </a:p>
          <a:p>
            <a:pPr lvl="1"/>
            <a:r>
              <a:rPr lang="en-US" sz="2800" dirty="0" smtClean="0"/>
              <a:t>Corporate Strategy is a strategy concerned with the choices of what businesses to be in and what to do with those businesses.</a:t>
            </a:r>
          </a:p>
          <a:p>
            <a:endParaRPr lang="en-US" sz="3600" dirty="0" smtClean="0"/>
          </a:p>
          <a:p>
            <a:pPr lvl="2"/>
            <a:endParaRPr lang="en-US" dirty="0" smtClean="0"/>
          </a:p>
        </p:txBody>
      </p:sp>
      <p:pic>
        <p:nvPicPr>
          <p:cNvPr id="4" name="Picture 3" descr="corp.png"/>
          <p:cNvPicPr>
            <a:picLocks noChangeAspect="1"/>
          </p:cNvPicPr>
          <p:nvPr/>
        </p:nvPicPr>
        <p:blipFill>
          <a:blip r:embed="rId2" cstate="print"/>
          <a:stretch>
            <a:fillRect/>
          </a:stretch>
        </p:blipFill>
        <p:spPr>
          <a:xfrm>
            <a:off x="4648200" y="2438400"/>
            <a:ext cx="3924300" cy="413359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we should know:</a:t>
            </a:r>
            <a:endParaRPr lang="en-US" dirty="0"/>
          </a:p>
        </p:txBody>
      </p:sp>
      <p:sp>
        <p:nvSpPr>
          <p:cNvPr id="3" name="Content Placeholder 2"/>
          <p:cNvSpPr>
            <a:spLocks noGrp="1"/>
          </p:cNvSpPr>
          <p:nvPr>
            <p:ph sz="quarter" idx="1"/>
          </p:nvPr>
        </p:nvSpPr>
        <p:spPr/>
        <p:txBody>
          <a:bodyPr/>
          <a:lstStyle/>
          <a:p>
            <a:r>
              <a:rPr lang="en-US" dirty="0" smtClean="0"/>
              <a:t>To understand Corporate Strategy we need to know “Is this a single- or multiple-business Organization?”</a:t>
            </a:r>
          </a:p>
          <a:p>
            <a:pPr lvl="1"/>
            <a:r>
              <a:rPr lang="en-US" dirty="0" smtClean="0"/>
              <a:t>Single: Primarily within one industry</a:t>
            </a:r>
          </a:p>
          <a:p>
            <a:pPr lvl="2"/>
            <a:r>
              <a:rPr lang="en-US" dirty="0" smtClean="0"/>
              <a:t>Ex. Citizen: Watch Industry</a:t>
            </a:r>
          </a:p>
          <a:p>
            <a:pPr lvl="1"/>
            <a:r>
              <a:rPr lang="en-US" dirty="0" smtClean="0"/>
              <a:t>Multiple: Within more than one industry</a:t>
            </a:r>
          </a:p>
          <a:p>
            <a:pPr lvl="2"/>
            <a:r>
              <a:rPr lang="en-US" dirty="0" smtClean="0"/>
              <a:t>Ex. Fossil: Watches, Handbags, Clothing, Jewelry</a:t>
            </a:r>
          </a:p>
          <a:p>
            <a:r>
              <a:rPr lang="en-US" dirty="0" smtClean="0"/>
              <a:t>We should also consider how corporate strategy relates to other organizational strategy.</a:t>
            </a:r>
          </a:p>
          <a:p>
            <a:pPr lvl="1"/>
            <a:r>
              <a:rPr lang="en-US" dirty="0" smtClean="0"/>
              <a:t>Corporate Strategy is knowing where we want to go</a:t>
            </a:r>
          </a:p>
          <a:p>
            <a:pPr lvl="1"/>
            <a:r>
              <a:rPr lang="en-US" dirty="0" smtClean="0"/>
              <a:t>Organizational Strategy is figuring out how to get there</a:t>
            </a:r>
          </a:p>
          <a:p>
            <a:pPr lvl="1"/>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Strategic Decisions</a:t>
            </a:r>
            <a:endParaRPr lang="en-US" dirty="0"/>
          </a:p>
        </p:txBody>
      </p:sp>
      <p:sp>
        <p:nvSpPr>
          <p:cNvPr id="3" name="Content Placeholder 2"/>
          <p:cNvSpPr>
            <a:spLocks noGrp="1"/>
          </p:cNvSpPr>
          <p:nvPr>
            <p:ph sz="quarter" idx="1"/>
          </p:nvPr>
        </p:nvSpPr>
        <p:spPr/>
        <p:txBody>
          <a:bodyPr/>
          <a:lstStyle/>
          <a:p>
            <a:r>
              <a:rPr lang="en-US" dirty="0" smtClean="0"/>
              <a:t>1. </a:t>
            </a:r>
            <a:r>
              <a:rPr lang="en-US" u="sng" dirty="0" smtClean="0"/>
              <a:t>Moving an organization forward</a:t>
            </a:r>
          </a:p>
          <a:p>
            <a:pPr lvl="1"/>
            <a:r>
              <a:rPr lang="en-US" dirty="0" smtClean="0"/>
              <a:t>An organization's strategic managers hope to grow by choosing a </a:t>
            </a:r>
            <a:r>
              <a:rPr lang="en-US" b="1" dirty="0" smtClean="0"/>
              <a:t>growth strategy</a:t>
            </a:r>
            <a:r>
              <a:rPr lang="en-US" dirty="0" smtClean="0"/>
              <a:t> that is appropriate for the situation</a:t>
            </a:r>
          </a:p>
          <a:p>
            <a:r>
              <a:rPr lang="en-US" dirty="0" smtClean="0"/>
              <a:t>2. </a:t>
            </a:r>
            <a:r>
              <a:rPr lang="en-US" u="sng" dirty="0" smtClean="0"/>
              <a:t>Keeping an organization as is</a:t>
            </a:r>
          </a:p>
          <a:p>
            <a:pPr lvl="1"/>
            <a:r>
              <a:rPr lang="en-US" dirty="0" smtClean="0"/>
              <a:t>The organization is not growing but is not falling behind, this is a </a:t>
            </a:r>
            <a:r>
              <a:rPr lang="en-US" b="1" dirty="0" smtClean="0"/>
              <a:t>stability strategy</a:t>
            </a:r>
          </a:p>
          <a:p>
            <a:r>
              <a:rPr lang="en-US" dirty="0" smtClean="0"/>
              <a:t>3. </a:t>
            </a:r>
            <a:r>
              <a:rPr lang="en-US" u="sng" dirty="0" smtClean="0"/>
              <a:t>Reversing an organization’s decline</a:t>
            </a:r>
          </a:p>
          <a:p>
            <a:pPr lvl="1"/>
            <a:r>
              <a:rPr lang="en-US" dirty="0" smtClean="0"/>
              <a:t>A situation in which an organization has problems in one or more performance areas and implements a </a:t>
            </a:r>
            <a:r>
              <a:rPr lang="en-US" b="1" dirty="0" smtClean="0"/>
              <a:t>renewal strategy</a:t>
            </a:r>
          </a:p>
          <a:p>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7.2: Organizational Growth Strategies</a:t>
            </a:r>
            <a:endParaRPr lang="en-US" dirty="0"/>
          </a:p>
        </p:txBody>
      </p:sp>
      <p:sp>
        <p:nvSpPr>
          <p:cNvPr id="3" name="Content Placeholder 2"/>
          <p:cNvSpPr>
            <a:spLocks noGrp="1"/>
          </p:cNvSpPr>
          <p:nvPr>
            <p:ph sz="quarter" idx="1"/>
          </p:nvPr>
        </p:nvSpPr>
        <p:spPr>
          <a:xfrm>
            <a:off x="457200" y="1600200"/>
            <a:ext cx="8229600" cy="4190999"/>
          </a:xfrm>
        </p:spPr>
        <p:txBody>
          <a:bodyPr>
            <a:normAutofit/>
          </a:bodyPr>
          <a:lstStyle/>
          <a:p>
            <a:r>
              <a:rPr lang="en-US" sz="2400" dirty="0" smtClean="0"/>
              <a:t>Growth Strategy: Expands the products offered or markets served by an organization or expands its activities or operations through current or new business.</a:t>
            </a:r>
          </a:p>
          <a:p>
            <a:r>
              <a:rPr lang="en-US" sz="2400" dirty="0" smtClean="0"/>
              <a:t>Types of Growth Strategies</a:t>
            </a:r>
          </a:p>
          <a:p>
            <a:pPr lvl="1"/>
            <a:r>
              <a:rPr lang="en-US" sz="2000" dirty="0" smtClean="0"/>
              <a:t>International</a:t>
            </a:r>
          </a:p>
          <a:p>
            <a:pPr lvl="1"/>
            <a:r>
              <a:rPr lang="en-US" sz="2000" dirty="0" smtClean="0"/>
              <a:t>Concentration</a:t>
            </a:r>
          </a:p>
          <a:p>
            <a:pPr lvl="1"/>
            <a:r>
              <a:rPr lang="en-US" sz="2000" dirty="0" smtClean="0"/>
              <a:t>Diversification</a:t>
            </a:r>
          </a:p>
          <a:p>
            <a:pPr lvl="1"/>
            <a:r>
              <a:rPr lang="en-US" sz="2000" dirty="0" smtClean="0"/>
              <a:t>Horizontal Integration</a:t>
            </a:r>
          </a:p>
          <a:p>
            <a:pPr lvl="1"/>
            <a:r>
              <a:rPr lang="en-US" sz="2000" dirty="0" smtClean="0"/>
              <a:t>Vertical Integration</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Concentration</a:t>
            </a:r>
            <a:endParaRPr lang="en-US" dirty="0"/>
          </a:p>
        </p:txBody>
      </p:sp>
      <p:sp>
        <p:nvSpPr>
          <p:cNvPr id="3" name="Content Placeholder 2"/>
          <p:cNvSpPr>
            <a:spLocks noGrp="1"/>
          </p:cNvSpPr>
          <p:nvPr>
            <p:ph sz="quarter" idx="1"/>
          </p:nvPr>
        </p:nvSpPr>
        <p:spPr/>
        <p:txBody>
          <a:bodyPr/>
          <a:lstStyle/>
          <a:p>
            <a:r>
              <a:rPr lang="en-US" dirty="0" smtClean="0"/>
              <a:t>Organization concentrates on its primary line of business as a source of growth.</a:t>
            </a:r>
          </a:p>
          <a:p>
            <a:pPr lvl="1"/>
            <a:r>
              <a:rPr lang="en-US" dirty="0" smtClean="0"/>
              <a:t>Expands using its core business</a:t>
            </a:r>
          </a:p>
          <a:p>
            <a:pPr lvl="2"/>
            <a:r>
              <a:rPr lang="en-US" dirty="0" smtClean="0"/>
              <a:t>Adds products</a:t>
            </a:r>
          </a:p>
          <a:p>
            <a:pPr lvl="2"/>
            <a:r>
              <a:rPr lang="en-US" dirty="0" smtClean="0"/>
              <a:t>Opens new locations</a:t>
            </a:r>
            <a:endParaRPr lang="en-US" dirty="0"/>
          </a:p>
        </p:txBody>
      </p:sp>
      <p:graphicFrame>
        <p:nvGraphicFramePr>
          <p:cNvPr id="4" name="Table 3"/>
          <p:cNvGraphicFramePr>
            <a:graphicFrameLocks noGrp="1"/>
          </p:cNvGraphicFramePr>
          <p:nvPr/>
        </p:nvGraphicFramePr>
        <p:xfrm>
          <a:off x="1676400" y="4572000"/>
          <a:ext cx="6096000" cy="16510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r>
                        <a:rPr lang="en-US" dirty="0" smtClean="0"/>
                        <a:t>Current</a:t>
                      </a:r>
                      <a:endParaRPr lang="en-US" dirty="0"/>
                    </a:p>
                  </a:txBody>
                  <a:tcPr/>
                </a:tc>
                <a:tc>
                  <a:txBody>
                    <a:bodyPr/>
                    <a:lstStyle/>
                    <a:p>
                      <a:r>
                        <a:rPr lang="en-US" dirty="0" smtClean="0"/>
                        <a:t>New</a:t>
                      </a:r>
                      <a:endParaRPr lang="en-US" dirty="0"/>
                    </a:p>
                  </a:txBody>
                  <a:tcPr/>
                </a:tc>
              </a:tr>
              <a:tr h="370840">
                <a:tc>
                  <a:txBody>
                    <a:bodyPr/>
                    <a:lstStyle/>
                    <a:p>
                      <a:r>
                        <a:rPr lang="en-US" dirty="0" smtClean="0"/>
                        <a:t>Current</a:t>
                      </a:r>
                      <a:endParaRPr lang="en-US" dirty="0"/>
                    </a:p>
                  </a:txBody>
                  <a:tcPr/>
                </a:tc>
                <a:tc>
                  <a:txBody>
                    <a:bodyPr/>
                    <a:lstStyle/>
                    <a:p>
                      <a:r>
                        <a:rPr lang="en-US" dirty="0" smtClean="0"/>
                        <a:t>Product-Market Exploitation</a:t>
                      </a:r>
                      <a:endParaRPr lang="en-US" dirty="0"/>
                    </a:p>
                  </a:txBody>
                  <a:tcPr/>
                </a:tc>
                <a:tc>
                  <a:txBody>
                    <a:bodyPr/>
                    <a:lstStyle/>
                    <a:p>
                      <a:r>
                        <a:rPr lang="en-US" dirty="0" smtClean="0"/>
                        <a:t>Product Development</a:t>
                      </a:r>
                      <a:endParaRPr lang="en-US" dirty="0"/>
                    </a:p>
                  </a:txBody>
                  <a:tcPr/>
                </a:tc>
              </a:tr>
              <a:tr h="370840">
                <a:tc>
                  <a:txBody>
                    <a:bodyPr/>
                    <a:lstStyle/>
                    <a:p>
                      <a:r>
                        <a:rPr lang="en-US" dirty="0" smtClean="0"/>
                        <a:t>New</a:t>
                      </a:r>
                      <a:endParaRPr lang="en-US" dirty="0"/>
                    </a:p>
                  </a:txBody>
                  <a:tcPr/>
                </a:tc>
                <a:tc>
                  <a:txBody>
                    <a:bodyPr/>
                    <a:lstStyle/>
                    <a:p>
                      <a:r>
                        <a:rPr lang="en-US" dirty="0" smtClean="0"/>
                        <a:t>Market Development</a:t>
                      </a:r>
                      <a:endParaRPr lang="en-US" dirty="0"/>
                    </a:p>
                  </a:txBody>
                  <a:tcPr/>
                </a:tc>
                <a:tc>
                  <a:txBody>
                    <a:bodyPr/>
                    <a:lstStyle/>
                    <a:p>
                      <a:r>
                        <a:rPr lang="en-US" dirty="0" smtClean="0"/>
                        <a:t>Product-Market Diversification</a:t>
                      </a:r>
                      <a:endParaRPr lang="en-US" dirty="0"/>
                    </a:p>
                  </a:txBody>
                  <a:tcPr/>
                </a:tc>
              </a:tr>
            </a:tbl>
          </a:graphicData>
        </a:graphic>
      </p:graphicFrame>
      <p:sp>
        <p:nvSpPr>
          <p:cNvPr id="5" name="TextBox 4"/>
          <p:cNvSpPr txBox="1"/>
          <p:nvPr/>
        </p:nvSpPr>
        <p:spPr>
          <a:xfrm>
            <a:off x="152400" y="5257800"/>
            <a:ext cx="1524000" cy="369332"/>
          </a:xfrm>
          <a:prstGeom prst="rect">
            <a:avLst/>
          </a:prstGeom>
          <a:noFill/>
        </p:spPr>
        <p:txBody>
          <a:bodyPr wrap="square" rtlCol="0">
            <a:spAutoFit/>
          </a:bodyPr>
          <a:lstStyle/>
          <a:p>
            <a:r>
              <a:rPr lang="en-US" dirty="0" smtClean="0"/>
              <a:t>Customers</a:t>
            </a:r>
            <a:endParaRPr lang="en-US" dirty="0"/>
          </a:p>
        </p:txBody>
      </p:sp>
      <p:sp>
        <p:nvSpPr>
          <p:cNvPr id="6" name="TextBox 5"/>
          <p:cNvSpPr txBox="1"/>
          <p:nvPr/>
        </p:nvSpPr>
        <p:spPr>
          <a:xfrm>
            <a:off x="4876800" y="4038600"/>
            <a:ext cx="2362200" cy="381000"/>
          </a:xfrm>
          <a:prstGeom prst="rect">
            <a:avLst/>
          </a:prstGeom>
          <a:noFill/>
        </p:spPr>
        <p:txBody>
          <a:bodyPr wrap="square" rtlCol="0">
            <a:spAutoFit/>
          </a:bodyPr>
          <a:lstStyle/>
          <a:p>
            <a:r>
              <a:rPr lang="en-US" dirty="0" smtClean="0"/>
              <a:t>Products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80</TotalTime>
  <Words>2735</Words>
  <Application>Microsoft Office PowerPoint</Application>
  <PresentationFormat>On-screen Show (4:3)</PresentationFormat>
  <Paragraphs>342</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Equity</vt:lpstr>
      <vt:lpstr>Chapter 7  Corporate Strategies </vt:lpstr>
      <vt:lpstr>Introduction</vt:lpstr>
      <vt:lpstr>Introduction</vt:lpstr>
      <vt:lpstr>Fossil’s Strategy</vt:lpstr>
      <vt:lpstr>What is Corporate Strategy?</vt:lpstr>
      <vt:lpstr>Things we should know:</vt:lpstr>
      <vt:lpstr>Corporate Strategic Decisions</vt:lpstr>
      <vt:lpstr>7.2: Organizational Growth Strategies</vt:lpstr>
      <vt:lpstr>Concentration</vt:lpstr>
      <vt:lpstr>Vertical Integration Strategy</vt:lpstr>
      <vt:lpstr>Horizontal Integration Strategy</vt:lpstr>
      <vt:lpstr>Diversification </vt:lpstr>
      <vt:lpstr>Unrelated Diversification </vt:lpstr>
      <vt:lpstr>International </vt:lpstr>
      <vt:lpstr>Implementing growth strategy: Merger-Acquisition</vt:lpstr>
      <vt:lpstr>Merger-Acquisition </vt:lpstr>
      <vt:lpstr>Internal Development </vt:lpstr>
      <vt:lpstr>Strategic Partnering </vt:lpstr>
      <vt:lpstr>Joint Venture</vt:lpstr>
      <vt:lpstr>Long Term Contract</vt:lpstr>
      <vt:lpstr>Strategic alliance </vt:lpstr>
      <vt:lpstr>Corporate Strategy – Organizational Stability</vt:lpstr>
      <vt:lpstr>When Is Stability an Appropriate Strategic Choice?</vt:lpstr>
      <vt:lpstr>When Is Stability an Appropriate Strategic Choice?</vt:lpstr>
      <vt:lpstr>Implementing the Stability Strategy</vt:lpstr>
      <vt:lpstr>Corporate Strategy-Organization Renewal</vt:lpstr>
      <vt:lpstr>Slide 27</vt:lpstr>
      <vt:lpstr>Actions Required for Implementing Renewal Strategies</vt:lpstr>
      <vt:lpstr>Slide 29</vt:lpstr>
      <vt:lpstr>Evaluating Corporate Strategy</vt:lpstr>
      <vt:lpstr>Corporate Goals</vt:lpstr>
      <vt:lpstr>Visualizing Corporate Goals</vt:lpstr>
      <vt:lpstr>Efficiency, Effectiveness, &amp; Productivity Measures</vt:lpstr>
      <vt:lpstr>Benchmarking</vt:lpstr>
      <vt:lpstr>Portfolio Analysis</vt:lpstr>
      <vt:lpstr>BCG Matrix</vt:lpstr>
      <vt:lpstr>McKinsey-GE Stoplight Matrix</vt:lpstr>
      <vt:lpstr>BCG Vs. McKinsey-GE Matrix </vt:lpstr>
      <vt:lpstr>Product-Market Evolution Matrix</vt:lpstr>
      <vt:lpstr>Conclusion</vt:lpstr>
      <vt:lpstr>Growth Strategies</vt:lpstr>
      <vt:lpstr>Implementing Growth Strategies</vt:lpstr>
      <vt:lpstr>Use merger acquisition when:</vt:lpstr>
      <vt:lpstr>Use internal development when:</vt:lpstr>
      <vt:lpstr>Renewal Strategy</vt:lpstr>
      <vt:lpstr>Evaluation</vt:lpstr>
      <vt:lpstr>Matrixes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Mick Dickerson</dc:creator>
  <cp:lastModifiedBy>Owner</cp:lastModifiedBy>
  <cp:revision>9</cp:revision>
  <dcterms:created xsi:type="dcterms:W3CDTF">2010-03-10T03:57:05Z</dcterms:created>
  <dcterms:modified xsi:type="dcterms:W3CDTF">2010-03-11T06:22:04Z</dcterms:modified>
</cp:coreProperties>
</file>