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6" r:id="rId2"/>
    <p:sldId id="257"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90" r:id="rId29"/>
    <p:sldId id="291" r:id="rId30"/>
    <p:sldId id="292" r:id="rId31"/>
    <p:sldId id="293" r:id="rId32"/>
    <p:sldId id="294" r:id="rId33"/>
    <p:sldId id="295" r:id="rId34"/>
    <p:sldId id="296" r:id="rId35"/>
    <p:sldId id="297" r:id="rId36"/>
    <p:sldId id="298"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7" autoAdjust="0"/>
    <p:restoredTop sz="94673" autoAdjust="0"/>
  </p:normalViewPr>
  <p:slideViewPr>
    <p:cSldViewPr>
      <p:cViewPr varScale="1">
        <p:scale>
          <a:sx n="75" d="100"/>
          <a:sy n="75" d="100"/>
        </p:scale>
        <p:origin x="-101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emappleb\Local%20Settings\Temporary%20Internet%20Files\Content.IE5\OAGX5TE4\BOS_Graphs%5b1%5d.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emappleb\Local%20Settings\Temporary%20Internet%20Files\Content.IE5\OAGX5TE4\BOS_Graphs%5b1%5d.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emappleb\Local%20Settings\Temporary%20Internet%20Files\Content.IE5\OAGX5TE4\BOS_Graphs%5b1%5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0"/>
          <c:order val="0"/>
          <c:tx>
            <c:strRef>
              <c:f>'Red Ocean'!$B$1</c:f>
              <c:strCache>
                <c:ptCount val="1"/>
                <c:pt idx="0">
                  <c:v>A</c:v>
                </c:pt>
              </c:strCache>
            </c:strRef>
          </c:tx>
          <c:cat>
            <c:strRef>
              <c:f>'Red Ocean'!$A$2:$A$7</c:f>
              <c:strCache>
                <c:ptCount val="6"/>
                <c:pt idx="0">
                  <c:v>Price</c:v>
                </c:pt>
                <c:pt idx="1">
                  <c:v>Service</c:v>
                </c:pt>
                <c:pt idx="2">
                  <c:v>Selection</c:v>
                </c:pt>
                <c:pt idx="3">
                  <c:v>Warranty</c:v>
                </c:pt>
                <c:pt idx="4">
                  <c:v>Innovation</c:v>
                </c:pt>
                <c:pt idx="5">
                  <c:v>Marketing</c:v>
                </c:pt>
              </c:strCache>
            </c:strRef>
          </c:cat>
          <c:val>
            <c:numRef>
              <c:f>'Red Ocean'!$B$2:$B$7</c:f>
              <c:numCache>
                <c:formatCode>General</c:formatCode>
                <c:ptCount val="6"/>
                <c:pt idx="0">
                  <c:v>3</c:v>
                </c:pt>
                <c:pt idx="1">
                  <c:v>2.7</c:v>
                </c:pt>
                <c:pt idx="2">
                  <c:v>3.2</c:v>
                </c:pt>
                <c:pt idx="3">
                  <c:v>3</c:v>
                </c:pt>
                <c:pt idx="4">
                  <c:v>2.9</c:v>
                </c:pt>
                <c:pt idx="5">
                  <c:v>2.6</c:v>
                </c:pt>
              </c:numCache>
            </c:numRef>
          </c:val>
        </c:ser>
        <c:ser>
          <c:idx val="1"/>
          <c:order val="1"/>
          <c:tx>
            <c:strRef>
              <c:f>'Red Ocean'!$C$1</c:f>
              <c:strCache>
                <c:ptCount val="1"/>
                <c:pt idx="0">
                  <c:v>B </c:v>
                </c:pt>
              </c:strCache>
            </c:strRef>
          </c:tx>
          <c:cat>
            <c:strRef>
              <c:f>'Red Ocean'!$A$2:$A$7</c:f>
              <c:strCache>
                <c:ptCount val="6"/>
                <c:pt idx="0">
                  <c:v>Price</c:v>
                </c:pt>
                <c:pt idx="1">
                  <c:v>Service</c:v>
                </c:pt>
                <c:pt idx="2">
                  <c:v>Selection</c:v>
                </c:pt>
                <c:pt idx="3">
                  <c:v>Warranty</c:v>
                </c:pt>
                <c:pt idx="4">
                  <c:v>Innovation</c:v>
                </c:pt>
                <c:pt idx="5">
                  <c:v>Marketing</c:v>
                </c:pt>
              </c:strCache>
            </c:strRef>
          </c:cat>
          <c:val>
            <c:numRef>
              <c:f>'Red Ocean'!$C$2:$C$7</c:f>
              <c:numCache>
                <c:formatCode>General</c:formatCode>
                <c:ptCount val="6"/>
                <c:pt idx="0">
                  <c:v>2</c:v>
                </c:pt>
                <c:pt idx="1">
                  <c:v>3</c:v>
                </c:pt>
                <c:pt idx="2">
                  <c:v>3</c:v>
                </c:pt>
                <c:pt idx="3">
                  <c:v>2</c:v>
                </c:pt>
                <c:pt idx="4">
                  <c:v>3.1</c:v>
                </c:pt>
                <c:pt idx="5">
                  <c:v>2.8</c:v>
                </c:pt>
              </c:numCache>
            </c:numRef>
          </c:val>
        </c:ser>
        <c:ser>
          <c:idx val="2"/>
          <c:order val="2"/>
          <c:tx>
            <c:strRef>
              <c:f>'Red Ocean'!$D$1</c:f>
              <c:strCache>
                <c:ptCount val="1"/>
                <c:pt idx="0">
                  <c:v>C</c:v>
                </c:pt>
              </c:strCache>
            </c:strRef>
          </c:tx>
          <c:cat>
            <c:strRef>
              <c:f>'Red Ocean'!$A$2:$A$7</c:f>
              <c:strCache>
                <c:ptCount val="6"/>
                <c:pt idx="0">
                  <c:v>Price</c:v>
                </c:pt>
                <c:pt idx="1">
                  <c:v>Service</c:v>
                </c:pt>
                <c:pt idx="2">
                  <c:v>Selection</c:v>
                </c:pt>
                <c:pt idx="3">
                  <c:v>Warranty</c:v>
                </c:pt>
                <c:pt idx="4">
                  <c:v>Innovation</c:v>
                </c:pt>
                <c:pt idx="5">
                  <c:v>Marketing</c:v>
                </c:pt>
              </c:strCache>
            </c:strRef>
          </c:cat>
          <c:val>
            <c:numRef>
              <c:f>'Red Ocean'!$D$2:$D$7</c:f>
              <c:numCache>
                <c:formatCode>General</c:formatCode>
                <c:ptCount val="6"/>
                <c:pt idx="0">
                  <c:v>3.2</c:v>
                </c:pt>
                <c:pt idx="1">
                  <c:v>2.8</c:v>
                </c:pt>
                <c:pt idx="2">
                  <c:v>3.1</c:v>
                </c:pt>
                <c:pt idx="3">
                  <c:v>2.5</c:v>
                </c:pt>
                <c:pt idx="4">
                  <c:v>3</c:v>
                </c:pt>
                <c:pt idx="5">
                  <c:v>2.7</c:v>
                </c:pt>
              </c:numCache>
            </c:numRef>
          </c:val>
        </c:ser>
        <c:marker val="1"/>
        <c:axId val="69110400"/>
        <c:axId val="69112192"/>
      </c:lineChart>
      <c:catAx>
        <c:axId val="69110400"/>
        <c:scaling>
          <c:orientation val="minMax"/>
        </c:scaling>
        <c:axPos val="b"/>
        <c:tickLblPos val="nextTo"/>
        <c:crossAx val="69112192"/>
        <c:crosses val="autoZero"/>
        <c:auto val="1"/>
        <c:lblAlgn val="ctr"/>
        <c:lblOffset val="100"/>
      </c:catAx>
      <c:valAx>
        <c:axId val="69112192"/>
        <c:scaling>
          <c:orientation val="minMax"/>
        </c:scaling>
        <c:axPos val="l"/>
        <c:majorGridlines/>
        <c:numFmt formatCode="General" sourceLinked="1"/>
        <c:tickLblPos val="nextTo"/>
        <c:crossAx val="69110400"/>
        <c:crosses val="autoZero"/>
        <c:crossBetween val="between"/>
      </c:valAx>
    </c:plotArea>
    <c:legend>
      <c:legendPos val="r"/>
    </c:legend>
    <c:plotVisOnly val="1"/>
  </c:chart>
  <c:txPr>
    <a:bodyPr/>
    <a:lstStyle/>
    <a:p>
      <a:pPr>
        <a:defRPr baseline="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plotArea>
      <c:layout/>
      <c:lineChart>
        <c:grouping val="standard"/>
        <c:ser>
          <c:idx val="0"/>
          <c:order val="0"/>
          <c:tx>
            <c:strRef>
              <c:f>Overdelivery!$B$1</c:f>
              <c:strCache>
                <c:ptCount val="1"/>
                <c:pt idx="0">
                  <c:v>A</c:v>
                </c:pt>
              </c:strCache>
            </c:strRef>
          </c:tx>
          <c:cat>
            <c:strRef>
              <c:f>Overdelivery!$A$2:$A$7</c:f>
              <c:strCache>
                <c:ptCount val="6"/>
                <c:pt idx="0">
                  <c:v>Price</c:v>
                </c:pt>
                <c:pt idx="1">
                  <c:v>Service</c:v>
                </c:pt>
                <c:pt idx="2">
                  <c:v>Selection</c:v>
                </c:pt>
                <c:pt idx="3">
                  <c:v>Warranty</c:v>
                </c:pt>
                <c:pt idx="4">
                  <c:v>Innovation</c:v>
                </c:pt>
                <c:pt idx="5">
                  <c:v>Marketing</c:v>
                </c:pt>
              </c:strCache>
            </c:strRef>
          </c:cat>
          <c:val>
            <c:numRef>
              <c:f>Overdelivery!$B$2:$B$7</c:f>
              <c:numCache>
                <c:formatCode>General</c:formatCode>
                <c:ptCount val="6"/>
                <c:pt idx="0">
                  <c:v>3</c:v>
                </c:pt>
                <c:pt idx="1">
                  <c:v>2.7</c:v>
                </c:pt>
                <c:pt idx="2">
                  <c:v>3.2</c:v>
                </c:pt>
                <c:pt idx="3">
                  <c:v>3</c:v>
                </c:pt>
                <c:pt idx="4">
                  <c:v>2.9</c:v>
                </c:pt>
                <c:pt idx="5">
                  <c:v>2.6</c:v>
                </c:pt>
              </c:numCache>
            </c:numRef>
          </c:val>
        </c:ser>
        <c:ser>
          <c:idx val="1"/>
          <c:order val="1"/>
          <c:tx>
            <c:strRef>
              <c:f>Overdelivery!$C$1</c:f>
              <c:strCache>
                <c:ptCount val="1"/>
                <c:pt idx="0">
                  <c:v>B </c:v>
                </c:pt>
              </c:strCache>
            </c:strRef>
          </c:tx>
          <c:marker>
            <c:spPr>
              <a:solidFill>
                <a:srgbClr val="C00000"/>
              </a:solidFill>
            </c:spPr>
          </c:marker>
          <c:cat>
            <c:strRef>
              <c:f>Overdelivery!$A$2:$A$7</c:f>
              <c:strCache>
                <c:ptCount val="6"/>
                <c:pt idx="0">
                  <c:v>Price</c:v>
                </c:pt>
                <c:pt idx="1">
                  <c:v>Service</c:v>
                </c:pt>
                <c:pt idx="2">
                  <c:v>Selection</c:v>
                </c:pt>
                <c:pt idx="3">
                  <c:v>Warranty</c:v>
                </c:pt>
                <c:pt idx="4">
                  <c:v>Innovation</c:v>
                </c:pt>
                <c:pt idx="5">
                  <c:v>Marketing</c:v>
                </c:pt>
              </c:strCache>
            </c:strRef>
          </c:cat>
          <c:val>
            <c:numRef>
              <c:f>Overdelivery!$C$2:$C$7</c:f>
              <c:numCache>
                <c:formatCode>General</c:formatCode>
                <c:ptCount val="6"/>
                <c:pt idx="0">
                  <c:v>2</c:v>
                </c:pt>
                <c:pt idx="1">
                  <c:v>3</c:v>
                </c:pt>
                <c:pt idx="2">
                  <c:v>3</c:v>
                </c:pt>
                <c:pt idx="3">
                  <c:v>2</c:v>
                </c:pt>
                <c:pt idx="4">
                  <c:v>3.1</c:v>
                </c:pt>
                <c:pt idx="5">
                  <c:v>2.8</c:v>
                </c:pt>
              </c:numCache>
            </c:numRef>
          </c:val>
        </c:ser>
        <c:ser>
          <c:idx val="2"/>
          <c:order val="2"/>
          <c:tx>
            <c:strRef>
              <c:f>Overdelivery!$D$1</c:f>
              <c:strCache>
                <c:ptCount val="1"/>
                <c:pt idx="0">
                  <c:v>C</c:v>
                </c:pt>
              </c:strCache>
            </c:strRef>
          </c:tx>
          <c:cat>
            <c:strRef>
              <c:f>Overdelivery!$A$2:$A$7</c:f>
              <c:strCache>
                <c:ptCount val="6"/>
                <c:pt idx="0">
                  <c:v>Price</c:v>
                </c:pt>
                <c:pt idx="1">
                  <c:v>Service</c:v>
                </c:pt>
                <c:pt idx="2">
                  <c:v>Selection</c:v>
                </c:pt>
                <c:pt idx="3">
                  <c:v>Warranty</c:v>
                </c:pt>
                <c:pt idx="4">
                  <c:v>Innovation</c:v>
                </c:pt>
                <c:pt idx="5">
                  <c:v>Marketing</c:v>
                </c:pt>
              </c:strCache>
            </c:strRef>
          </c:cat>
          <c:val>
            <c:numRef>
              <c:f>Overdelivery!$D$2:$D$7</c:f>
              <c:numCache>
                <c:formatCode>General</c:formatCode>
                <c:ptCount val="6"/>
                <c:pt idx="0">
                  <c:v>5.0999999999999996</c:v>
                </c:pt>
                <c:pt idx="1">
                  <c:v>5.3</c:v>
                </c:pt>
                <c:pt idx="2">
                  <c:v>5</c:v>
                </c:pt>
                <c:pt idx="3">
                  <c:v>5.4</c:v>
                </c:pt>
                <c:pt idx="4">
                  <c:v>5.0999999999999996</c:v>
                </c:pt>
                <c:pt idx="5">
                  <c:v>5</c:v>
                </c:pt>
              </c:numCache>
            </c:numRef>
          </c:val>
        </c:ser>
        <c:marker val="1"/>
        <c:axId val="69472640"/>
        <c:axId val="69474176"/>
      </c:lineChart>
      <c:catAx>
        <c:axId val="69472640"/>
        <c:scaling>
          <c:orientation val="minMax"/>
        </c:scaling>
        <c:axPos val="b"/>
        <c:tickLblPos val="nextTo"/>
        <c:crossAx val="69474176"/>
        <c:crosses val="autoZero"/>
        <c:auto val="1"/>
        <c:lblAlgn val="ctr"/>
        <c:lblOffset val="100"/>
      </c:catAx>
      <c:valAx>
        <c:axId val="69474176"/>
        <c:scaling>
          <c:orientation val="minMax"/>
        </c:scaling>
        <c:axPos val="l"/>
        <c:majorGridlines/>
        <c:numFmt formatCode="General" sourceLinked="1"/>
        <c:tickLblPos val="nextTo"/>
        <c:crossAx val="69472640"/>
        <c:crosses val="autoZero"/>
        <c:crossBetween val="between"/>
      </c:valAx>
    </c:plotArea>
    <c:legend>
      <c:legendPos val="r"/>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0"/>
          <c:order val="0"/>
          <c:tx>
            <c:strRef>
              <c:f>spaghetti!$B$1</c:f>
              <c:strCache>
                <c:ptCount val="1"/>
                <c:pt idx="0">
                  <c:v>A</c:v>
                </c:pt>
              </c:strCache>
            </c:strRef>
          </c:tx>
          <c:cat>
            <c:strRef>
              <c:f>spaghetti!$A$2:$A$7</c:f>
              <c:strCache>
                <c:ptCount val="6"/>
                <c:pt idx="0">
                  <c:v>Price</c:v>
                </c:pt>
                <c:pt idx="1">
                  <c:v>Service</c:v>
                </c:pt>
                <c:pt idx="2">
                  <c:v>Selection</c:v>
                </c:pt>
                <c:pt idx="3">
                  <c:v>Warranty</c:v>
                </c:pt>
                <c:pt idx="4">
                  <c:v>Innovation</c:v>
                </c:pt>
                <c:pt idx="5">
                  <c:v>Marketing</c:v>
                </c:pt>
              </c:strCache>
            </c:strRef>
          </c:cat>
          <c:val>
            <c:numRef>
              <c:f>spaghetti!$B$2:$B$7</c:f>
              <c:numCache>
                <c:formatCode>General</c:formatCode>
                <c:ptCount val="6"/>
                <c:pt idx="0">
                  <c:v>3</c:v>
                </c:pt>
                <c:pt idx="1">
                  <c:v>2.7</c:v>
                </c:pt>
                <c:pt idx="2">
                  <c:v>3.2</c:v>
                </c:pt>
                <c:pt idx="3">
                  <c:v>3</c:v>
                </c:pt>
                <c:pt idx="4">
                  <c:v>2.9</c:v>
                </c:pt>
                <c:pt idx="5">
                  <c:v>2.6</c:v>
                </c:pt>
              </c:numCache>
            </c:numRef>
          </c:val>
        </c:ser>
        <c:ser>
          <c:idx val="1"/>
          <c:order val="1"/>
          <c:tx>
            <c:strRef>
              <c:f>spaghetti!$C$1</c:f>
              <c:strCache>
                <c:ptCount val="1"/>
                <c:pt idx="0">
                  <c:v>B </c:v>
                </c:pt>
              </c:strCache>
            </c:strRef>
          </c:tx>
          <c:cat>
            <c:strRef>
              <c:f>spaghetti!$A$2:$A$7</c:f>
              <c:strCache>
                <c:ptCount val="6"/>
                <c:pt idx="0">
                  <c:v>Price</c:v>
                </c:pt>
                <c:pt idx="1">
                  <c:v>Service</c:v>
                </c:pt>
                <c:pt idx="2">
                  <c:v>Selection</c:v>
                </c:pt>
                <c:pt idx="3">
                  <c:v>Warranty</c:v>
                </c:pt>
                <c:pt idx="4">
                  <c:v>Innovation</c:v>
                </c:pt>
                <c:pt idx="5">
                  <c:v>Marketing</c:v>
                </c:pt>
              </c:strCache>
            </c:strRef>
          </c:cat>
          <c:val>
            <c:numRef>
              <c:f>spaghetti!$C$2:$C$7</c:f>
              <c:numCache>
                <c:formatCode>General</c:formatCode>
                <c:ptCount val="6"/>
                <c:pt idx="0">
                  <c:v>2</c:v>
                </c:pt>
                <c:pt idx="1">
                  <c:v>3</c:v>
                </c:pt>
                <c:pt idx="2">
                  <c:v>3</c:v>
                </c:pt>
                <c:pt idx="3">
                  <c:v>2</c:v>
                </c:pt>
                <c:pt idx="4">
                  <c:v>3.1</c:v>
                </c:pt>
                <c:pt idx="5">
                  <c:v>2.8</c:v>
                </c:pt>
              </c:numCache>
            </c:numRef>
          </c:val>
        </c:ser>
        <c:ser>
          <c:idx val="2"/>
          <c:order val="2"/>
          <c:tx>
            <c:strRef>
              <c:f>spaghetti!$D$1</c:f>
              <c:strCache>
                <c:ptCount val="1"/>
                <c:pt idx="0">
                  <c:v>C</c:v>
                </c:pt>
              </c:strCache>
            </c:strRef>
          </c:tx>
          <c:cat>
            <c:strRef>
              <c:f>spaghetti!$A$2:$A$7</c:f>
              <c:strCache>
                <c:ptCount val="6"/>
                <c:pt idx="0">
                  <c:v>Price</c:v>
                </c:pt>
                <c:pt idx="1">
                  <c:v>Service</c:v>
                </c:pt>
                <c:pt idx="2">
                  <c:v>Selection</c:v>
                </c:pt>
                <c:pt idx="3">
                  <c:v>Warranty</c:v>
                </c:pt>
                <c:pt idx="4">
                  <c:v>Innovation</c:v>
                </c:pt>
                <c:pt idx="5">
                  <c:v>Marketing</c:v>
                </c:pt>
              </c:strCache>
            </c:strRef>
          </c:cat>
          <c:val>
            <c:numRef>
              <c:f>spaghetti!$D$2:$D$7</c:f>
              <c:numCache>
                <c:formatCode>General</c:formatCode>
                <c:ptCount val="6"/>
                <c:pt idx="0">
                  <c:v>1</c:v>
                </c:pt>
                <c:pt idx="1">
                  <c:v>4</c:v>
                </c:pt>
                <c:pt idx="2">
                  <c:v>2</c:v>
                </c:pt>
                <c:pt idx="3">
                  <c:v>5</c:v>
                </c:pt>
                <c:pt idx="4">
                  <c:v>1.4</c:v>
                </c:pt>
                <c:pt idx="5">
                  <c:v>2.1</c:v>
                </c:pt>
              </c:numCache>
            </c:numRef>
          </c:val>
        </c:ser>
        <c:marker val="1"/>
        <c:axId val="69520384"/>
        <c:axId val="69526272"/>
      </c:lineChart>
      <c:catAx>
        <c:axId val="69520384"/>
        <c:scaling>
          <c:orientation val="minMax"/>
        </c:scaling>
        <c:axPos val="b"/>
        <c:tickLblPos val="nextTo"/>
        <c:crossAx val="69526272"/>
        <c:crosses val="autoZero"/>
        <c:auto val="1"/>
        <c:lblAlgn val="ctr"/>
        <c:lblOffset val="100"/>
      </c:catAx>
      <c:valAx>
        <c:axId val="69526272"/>
        <c:scaling>
          <c:orientation val="minMax"/>
        </c:scaling>
        <c:axPos val="l"/>
        <c:majorGridlines/>
        <c:numFmt formatCode="General" sourceLinked="1"/>
        <c:tickLblPos val="nextTo"/>
        <c:crossAx val="69520384"/>
        <c:crosses val="autoZero"/>
        <c:crossBetween val="between"/>
      </c:valAx>
    </c:plotArea>
    <c:legend>
      <c:legendPos val="r"/>
    </c:legend>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7F31D1-10D5-44FF-91BD-E230202B1222}" type="datetimeFigureOut">
              <a:rPr lang="en-US" smtClean="0"/>
              <a:pPr/>
              <a:t>2/8/2010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DA5583-A0DB-44C0-949F-1772A95CA22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DA5583-A0DB-44C0-949F-1772A95CA22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2A765C7-B490-4CC4-924B-F94936192FF1}"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2A765C7-B490-4CC4-924B-F94936192FF1}"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2A765C7-B490-4CC4-924B-F94936192FF1}"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2A765C7-B490-4CC4-924B-F94936192FF1}"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9A6D09-C472-4E8D-8389-589B6AF0327D}"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9A6D09-C472-4E8D-8389-589B6AF0327D}"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9A6D09-C472-4E8D-8389-589B6AF0327D}"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9A6D09-C472-4E8D-8389-589B6AF0327D}"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9A6D09-C472-4E8D-8389-589B6AF0327D}"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DCF458-EE88-4021-B9C5-71F954F1A6D1}"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DA5583-A0DB-44C0-949F-1772A95CA221}"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DCF458-EE88-4021-B9C5-71F954F1A6D1}"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DCF458-EE88-4021-B9C5-71F954F1A6D1}"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DCF458-EE88-4021-B9C5-71F954F1A6D1}"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DCF458-EE88-4021-B9C5-71F954F1A6D1}"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6821C7-DBC5-4DCA-AD5A-F682CFC6D6C9}"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6821C7-DBC5-4DCA-AD5A-F682CFC6D6C9}"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6821C7-DBC5-4DCA-AD5A-F682CFC6D6C9}"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6821C7-DBC5-4DCA-AD5A-F682CFC6D6C9}"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7C6BB98-34C6-4B6A-A6E1-EAD110D40A3E}"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7C6BB98-34C6-4B6A-A6E1-EAD110D40A3E}"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D2957B-F8CF-4D8B-B4A5-CB91DD0BA6CB}"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7C6BB98-34C6-4B6A-A6E1-EAD110D40A3E}"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7C6BB98-34C6-4B6A-A6E1-EAD110D40A3E}"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7C6BB98-34C6-4B6A-A6E1-EAD110D40A3E}"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7C6BB98-34C6-4B6A-A6E1-EAD110D40A3E}"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7C6BB98-34C6-4B6A-A6E1-EAD110D40A3E}"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7C6BB98-34C6-4B6A-A6E1-EAD110D40A3E}"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7C6BB98-34C6-4B6A-A6E1-EAD110D40A3E}" type="slidenum">
              <a:rPr lang="en-US" smtClean="0"/>
              <a:pPr/>
              <a:t>36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D2957B-F8CF-4D8B-B4A5-CB91DD0BA6C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D2957B-F8CF-4D8B-B4A5-CB91DD0BA6C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D2957B-F8CF-4D8B-B4A5-CB91DD0BA6C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D2957B-F8CF-4D8B-B4A5-CB91DD0BA6CB}"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2A765C7-B490-4CC4-924B-F94936192FF1}"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2A765C7-B490-4CC4-924B-F94936192FF1}"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58D03489-C927-4A0D-9390-496560300489}" type="datetimeFigureOut">
              <a:rPr lang="en-US" smtClean="0"/>
              <a:pPr/>
              <a:t>2/8/2010</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6AAECF61-AF4C-4440-BF36-E7CA9BDACFBF}"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8D03489-C927-4A0D-9390-496560300489}" type="datetimeFigureOut">
              <a:rPr lang="en-US" smtClean="0"/>
              <a:pPr/>
              <a:t>2/8/2010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AAECF61-AF4C-4440-BF36-E7CA9BDACFB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8D03489-C927-4A0D-9390-496560300489}" type="datetimeFigureOut">
              <a:rPr lang="en-US" smtClean="0"/>
              <a:pPr/>
              <a:t>2/8/2010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AAECF61-AF4C-4440-BF36-E7CA9BDACFB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8D03489-C927-4A0D-9390-496560300489}" type="datetimeFigureOut">
              <a:rPr lang="en-US" smtClean="0"/>
              <a:pPr/>
              <a:t>2/8/2010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AAECF61-AF4C-4440-BF36-E7CA9BDACFB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8D03489-C927-4A0D-9390-496560300489}" type="datetimeFigureOut">
              <a:rPr lang="en-US" smtClean="0"/>
              <a:pPr/>
              <a:t>2/8/2010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AAECF61-AF4C-4440-BF36-E7CA9BDACFBF}"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8D03489-C927-4A0D-9390-496560300489}" type="datetimeFigureOut">
              <a:rPr lang="en-US" smtClean="0"/>
              <a:pPr/>
              <a:t>2/8/2010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AAECF61-AF4C-4440-BF36-E7CA9BDACFB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8D03489-C927-4A0D-9390-496560300489}" type="datetimeFigureOut">
              <a:rPr lang="en-US" smtClean="0"/>
              <a:pPr/>
              <a:t>2/8/2010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6AAECF61-AF4C-4440-BF36-E7CA9BDACFB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58D03489-C927-4A0D-9390-496560300489}" type="datetimeFigureOut">
              <a:rPr lang="en-US" smtClean="0"/>
              <a:pPr/>
              <a:t>2/8/2010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6AAECF61-AF4C-4440-BF36-E7CA9BDACFB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58D03489-C927-4A0D-9390-496560300489}" type="datetimeFigureOut">
              <a:rPr lang="en-US" smtClean="0"/>
              <a:pPr/>
              <a:t>2/8/2010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6AAECF61-AF4C-4440-BF36-E7CA9BDACFBF}"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8D03489-C927-4A0D-9390-496560300489}" type="datetimeFigureOut">
              <a:rPr lang="en-US" smtClean="0"/>
              <a:pPr/>
              <a:t>2/8/2010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AAECF61-AF4C-4440-BF36-E7CA9BDACFB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58D03489-C927-4A0D-9390-496560300489}" type="datetimeFigureOut">
              <a:rPr lang="en-US" smtClean="0"/>
              <a:pPr/>
              <a:t>2/8/2010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AAECF61-AF4C-4440-BF36-E7CA9BDACFBF}"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8D03489-C927-4A0D-9390-496560300489}" type="datetimeFigureOut">
              <a:rPr lang="en-US" smtClean="0"/>
              <a:pPr/>
              <a:t>2/8/2010</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6AAECF61-AF4C-4440-BF36-E7CA9BDACFBF}"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2230902"/>
          </a:xfrm>
        </p:spPr>
        <p:txBody>
          <a:bodyPr>
            <a:normAutofit fontScale="90000"/>
          </a:bodyPr>
          <a:lstStyle/>
          <a:p>
            <a:r>
              <a:rPr lang="en-US" sz="4000" dirty="0" smtClean="0"/>
              <a:t/>
            </a:r>
            <a:br>
              <a:rPr lang="en-US" sz="4000" dirty="0" smtClean="0"/>
            </a:br>
            <a:r>
              <a:rPr lang="en-US" sz="4000" dirty="0" smtClean="0"/>
              <a:t/>
            </a:r>
            <a:br>
              <a:rPr lang="en-US" sz="4000" dirty="0" smtClean="0"/>
            </a:br>
            <a:r>
              <a:rPr lang="en-US" sz="6000" dirty="0" smtClean="0">
                <a:solidFill>
                  <a:schemeClr val="accent1"/>
                </a:solidFill>
              </a:rPr>
              <a:t>Chapter 2:</a:t>
            </a:r>
            <a:r>
              <a:rPr lang="en-US" sz="4000" dirty="0" smtClean="0"/>
              <a:t/>
            </a:r>
            <a:br>
              <a:rPr lang="en-US" sz="4000" dirty="0" smtClean="0"/>
            </a:br>
            <a:r>
              <a:rPr lang="en-US" sz="4400" dirty="0" smtClean="0"/>
              <a:t>Analytical Tools and Frameworks</a:t>
            </a:r>
            <a:r>
              <a:rPr lang="en-US" sz="4000" dirty="0" smtClean="0"/>
              <a:t/>
            </a:r>
            <a:br>
              <a:rPr lang="en-US" sz="4000" dirty="0" smtClean="0"/>
            </a:br>
            <a:r>
              <a:rPr lang="en-US" sz="2800" dirty="0" smtClean="0"/>
              <a:t>for developing a “</a:t>
            </a:r>
            <a:r>
              <a:rPr lang="en-US" sz="2800" dirty="0" smtClean="0">
                <a:solidFill>
                  <a:srgbClr val="00B0F0"/>
                </a:solidFill>
              </a:rPr>
              <a:t>Blue Ocean Strategy</a:t>
            </a:r>
            <a:r>
              <a:rPr lang="en-US" sz="2800" dirty="0" smtClean="0"/>
              <a:t>”</a:t>
            </a:r>
            <a:endParaRPr lang="en-US" sz="4000" dirty="0"/>
          </a:p>
        </p:txBody>
      </p:sp>
      <p:sp>
        <p:nvSpPr>
          <p:cNvPr id="3" name="Subtitle 2"/>
          <p:cNvSpPr>
            <a:spLocks noGrp="1"/>
          </p:cNvSpPr>
          <p:nvPr>
            <p:ph type="subTitle" idx="1"/>
          </p:nvPr>
        </p:nvSpPr>
        <p:spPr>
          <a:xfrm>
            <a:off x="1371600" y="2667000"/>
            <a:ext cx="7406640" cy="4191000"/>
          </a:xfrm>
        </p:spPr>
        <p:txBody>
          <a:bodyPr/>
          <a:lstStyle/>
          <a:p>
            <a:pPr algn="ctr"/>
            <a:endParaRPr lang="en-US" dirty="0" smtClean="0"/>
          </a:p>
          <a:p>
            <a:pPr algn="ctr"/>
            <a:r>
              <a:rPr lang="en-US" b="1" dirty="0" smtClean="0">
                <a:solidFill>
                  <a:schemeClr val="tx2"/>
                </a:solidFill>
              </a:rPr>
              <a:t>Team 6</a:t>
            </a:r>
          </a:p>
          <a:p>
            <a:pPr algn="ctr"/>
            <a:r>
              <a:rPr lang="en-US" sz="2000" dirty="0" smtClean="0">
                <a:solidFill>
                  <a:schemeClr val="tx2"/>
                </a:solidFill>
              </a:rPr>
              <a:t>Emily </a:t>
            </a:r>
            <a:r>
              <a:rPr lang="en-US" sz="2000" dirty="0" err="1" smtClean="0">
                <a:solidFill>
                  <a:schemeClr val="tx2"/>
                </a:solidFill>
              </a:rPr>
              <a:t>Applebaum</a:t>
            </a:r>
            <a:endParaRPr lang="en-US" sz="2000" dirty="0" smtClean="0">
              <a:solidFill>
                <a:schemeClr val="tx2"/>
              </a:solidFill>
            </a:endParaRPr>
          </a:p>
          <a:p>
            <a:pPr algn="ctr"/>
            <a:r>
              <a:rPr lang="en-US" sz="2000" dirty="0" smtClean="0">
                <a:solidFill>
                  <a:schemeClr val="tx2"/>
                </a:solidFill>
              </a:rPr>
              <a:t>Shelby </a:t>
            </a:r>
            <a:r>
              <a:rPr lang="en-US" sz="2000" dirty="0" err="1" smtClean="0">
                <a:solidFill>
                  <a:schemeClr val="tx2"/>
                </a:solidFill>
              </a:rPr>
              <a:t>Bently</a:t>
            </a:r>
            <a:endParaRPr lang="en-US" sz="2000" dirty="0" smtClean="0">
              <a:solidFill>
                <a:schemeClr val="tx2"/>
              </a:solidFill>
            </a:endParaRPr>
          </a:p>
          <a:p>
            <a:pPr algn="ctr"/>
            <a:r>
              <a:rPr lang="en-US" sz="2000" dirty="0" smtClean="0">
                <a:solidFill>
                  <a:schemeClr val="tx2"/>
                </a:solidFill>
              </a:rPr>
              <a:t>Brock Breedlove</a:t>
            </a:r>
          </a:p>
          <a:p>
            <a:pPr algn="ctr"/>
            <a:r>
              <a:rPr lang="en-US" sz="2000" dirty="0" smtClean="0">
                <a:solidFill>
                  <a:schemeClr val="tx2"/>
                </a:solidFill>
              </a:rPr>
              <a:t>Christina Higgins</a:t>
            </a:r>
          </a:p>
          <a:p>
            <a:pPr algn="ctr"/>
            <a:r>
              <a:rPr lang="en-US" sz="2000" dirty="0" smtClean="0">
                <a:solidFill>
                  <a:schemeClr val="tx2"/>
                </a:solidFill>
              </a:rPr>
              <a:t>Matt </a:t>
            </a:r>
            <a:r>
              <a:rPr lang="en-US" sz="2000" dirty="0" err="1" smtClean="0">
                <a:solidFill>
                  <a:schemeClr val="tx2"/>
                </a:solidFill>
              </a:rPr>
              <a:t>Lohr</a:t>
            </a:r>
            <a:endParaRPr lang="en-US" sz="2000" dirty="0" smtClean="0">
              <a:solidFill>
                <a:schemeClr val="tx2"/>
              </a:solidFill>
            </a:endParaRPr>
          </a:p>
          <a:p>
            <a:pPr algn="ctr"/>
            <a:r>
              <a:rPr lang="en-US" sz="2000" dirty="0" smtClean="0">
                <a:solidFill>
                  <a:schemeClr val="tx2"/>
                </a:solidFill>
              </a:rPr>
              <a:t>Holt Martin</a:t>
            </a:r>
          </a:p>
          <a:p>
            <a:pPr algn="ctr"/>
            <a:r>
              <a:rPr lang="en-US" sz="2000" dirty="0" smtClean="0">
                <a:solidFill>
                  <a:schemeClr val="tx2"/>
                </a:solidFill>
              </a:rPr>
              <a:t>Jimmie </a:t>
            </a:r>
            <a:r>
              <a:rPr lang="en-US" sz="2000" dirty="0" err="1" smtClean="0">
                <a:solidFill>
                  <a:schemeClr val="tx2"/>
                </a:solidFill>
              </a:rPr>
              <a:t>Minchew</a:t>
            </a:r>
            <a:endParaRPr lang="en-US" sz="2000" dirty="0" smtClean="0">
              <a:solidFill>
                <a:schemeClr val="tx2"/>
              </a:solidFill>
            </a:endParaRPr>
          </a:p>
          <a:p>
            <a:pPr algn="ctr"/>
            <a:r>
              <a:rPr lang="en-US" sz="2000" dirty="0" smtClean="0">
                <a:solidFill>
                  <a:schemeClr val="tx2"/>
                </a:solidFill>
              </a:rPr>
              <a:t>Chris Nelson</a:t>
            </a:r>
          </a:p>
          <a:p>
            <a:pPr algn="ctr"/>
            <a:endParaRPr lang="en-US" sz="2000" dirty="0" smtClean="0">
              <a:solidFill>
                <a:schemeClr val="tx2"/>
              </a:solidFill>
            </a:endParaRPr>
          </a:p>
          <a:p>
            <a:pPr algn="ctr"/>
            <a:endParaRPr lang="en-US" dirty="0" smtClean="0">
              <a:solidFill>
                <a:schemeClr val="tx2"/>
              </a:solidFill>
            </a:endParaRPr>
          </a:p>
          <a:p>
            <a:pPr algn="ctr"/>
            <a:endParaRPr lang="en-US" dirty="0" smtClean="0">
              <a:solidFill>
                <a:schemeClr val="tx2"/>
              </a:solidFill>
            </a:endParaRPr>
          </a:p>
          <a:p>
            <a:pPr algn="ctr"/>
            <a:endParaRPr lang="en-US" dirty="0" smtClean="0">
              <a:solidFill>
                <a:schemeClr val="tx2"/>
              </a:solidFill>
            </a:endParaRPr>
          </a:p>
          <a:p>
            <a:pPr algn="ctr"/>
            <a:endParaRPr lang="en-US"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Actions Framework</a:t>
            </a:r>
            <a:endParaRPr lang="en-US" dirty="0"/>
          </a:p>
        </p:txBody>
      </p:sp>
      <p:sp>
        <p:nvSpPr>
          <p:cNvPr id="3" name="Content Placeholder 2"/>
          <p:cNvSpPr>
            <a:spLocks noGrp="1"/>
          </p:cNvSpPr>
          <p:nvPr>
            <p:ph idx="1"/>
          </p:nvPr>
        </p:nvSpPr>
        <p:spPr>
          <a:xfrm>
            <a:off x="457200" y="1371600"/>
            <a:ext cx="8458200" cy="5486400"/>
          </a:xfrm>
        </p:spPr>
        <p:txBody>
          <a:bodyPr>
            <a:normAutofit fontScale="62500" lnSpcReduction="20000"/>
          </a:bodyPr>
          <a:lstStyle/>
          <a:p>
            <a:pPr marL="514350" lvl="0" indent="-514350">
              <a:buFont typeface="+mj-lt"/>
              <a:buAutoNum type="arabicPeriod"/>
            </a:pPr>
            <a:r>
              <a:rPr lang="en-US" b="1" dirty="0" smtClean="0"/>
              <a:t>Which </a:t>
            </a:r>
            <a:r>
              <a:rPr lang="en-US" b="1" dirty="0"/>
              <a:t>of the factors that the industry takes for granted should be eliminated?</a:t>
            </a:r>
          </a:p>
          <a:p>
            <a:pPr lvl="1">
              <a:buFont typeface="Wingdings" pitchFamily="2" charset="2"/>
              <a:buChar char="Ø"/>
            </a:pPr>
            <a:r>
              <a:rPr lang="en-US" dirty="0"/>
              <a:t>Can </a:t>
            </a:r>
            <a:r>
              <a:rPr lang="en-US" dirty="0" smtClean="0"/>
              <a:t>you eliminate key </a:t>
            </a:r>
            <a:r>
              <a:rPr lang="en-US" dirty="0"/>
              <a:t>factors companies in </a:t>
            </a:r>
            <a:r>
              <a:rPr lang="en-US" dirty="0" smtClean="0"/>
              <a:t>your industry </a:t>
            </a:r>
            <a:r>
              <a:rPr lang="en-US" dirty="0"/>
              <a:t>have always competed on but maybe aren’t even necessarily valuable to customers. </a:t>
            </a:r>
            <a:endParaRPr lang="en-US" dirty="0" smtClean="0"/>
          </a:p>
          <a:p>
            <a:pPr lvl="1">
              <a:buNone/>
            </a:pPr>
            <a:endParaRPr lang="en-US" dirty="0"/>
          </a:p>
          <a:p>
            <a:pPr marL="514350" lvl="0" indent="-514350">
              <a:buFont typeface="+mj-lt"/>
              <a:buAutoNum type="arabicPeriod"/>
            </a:pPr>
            <a:r>
              <a:rPr lang="en-US" b="1" dirty="0"/>
              <a:t>Which factors should be reduced well below the industry’s standard?</a:t>
            </a:r>
          </a:p>
          <a:p>
            <a:pPr lvl="1">
              <a:buFont typeface="Wingdings" pitchFamily="2" charset="2"/>
              <a:buChar char="Ø"/>
            </a:pPr>
            <a:r>
              <a:rPr lang="en-US" dirty="0"/>
              <a:t>Are products OVER designed for what they should be? Are they producing </a:t>
            </a:r>
            <a:r>
              <a:rPr lang="en-US" dirty="0" smtClean="0"/>
              <a:t>high costs </a:t>
            </a:r>
            <a:r>
              <a:rPr lang="en-US" dirty="0"/>
              <a:t>and no gain for the company because of this</a:t>
            </a:r>
            <a:r>
              <a:rPr lang="en-US" dirty="0" smtClean="0"/>
              <a:t>?</a:t>
            </a:r>
          </a:p>
          <a:p>
            <a:pPr lvl="1">
              <a:buNone/>
            </a:pPr>
            <a:endParaRPr lang="en-US" dirty="0"/>
          </a:p>
          <a:p>
            <a:pPr marL="514350" lvl="0" indent="-514350">
              <a:buFont typeface="+mj-lt"/>
              <a:buAutoNum type="arabicPeriod"/>
            </a:pPr>
            <a:r>
              <a:rPr lang="en-US" b="1" dirty="0"/>
              <a:t>Which factors should be raised well above the industry’s standard?</a:t>
            </a:r>
          </a:p>
          <a:p>
            <a:pPr lvl="1">
              <a:buFont typeface="Wingdings" pitchFamily="2" charset="2"/>
              <a:buChar char="Ø"/>
            </a:pPr>
            <a:r>
              <a:rPr lang="en-US" dirty="0"/>
              <a:t>Does your industry force customers to make compromises when </a:t>
            </a:r>
            <a:r>
              <a:rPr lang="en-US" dirty="0" smtClean="0"/>
              <a:t>buying your </a:t>
            </a:r>
            <a:r>
              <a:rPr lang="en-US" dirty="0"/>
              <a:t>product</a:t>
            </a:r>
            <a:r>
              <a:rPr lang="en-US" dirty="0" smtClean="0"/>
              <a:t>?</a:t>
            </a:r>
          </a:p>
          <a:p>
            <a:pPr lvl="1">
              <a:buNone/>
            </a:pPr>
            <a:endParaRPr lang="en-US" dirty="0"/>
          </a:p>
          <a:p>
            <a:pPr marL="514350" lvl="0" indent="-514350">
              <a:buFont typeface="+mj-lt"/>
              <a:buAutoNum type="arabicPeriod"/>
            </a:pPr>
            <a:r>
              <a:rPr lang="en-US" b="1" dirty="0"/>
              <a:t>Which factors should be created that the industry has never offered?</a:t>
            </a:r>
          </a:p>
          <a:p>
            <a:pPr lvl="1">
              <a:buFont typeface="Wingdings" pitchFamily="2" charset="2"/>
              <a:buChar char="Ø"/>
            </a:pPr>
            <a:r>
              <a:rPr lang="en-US" dirty="0"/>
              <a:t>Discover new sources of value for buyers in order to create new demand</a:t>
            </a:r>
            <a:r>
              <a:rPr lang="en-US" dirty="0" smtClean="0"/>
              <a:t>. (Attempt to create a BLUE OCEAN) </a:t>
            </a:r>
            <a:endParaRPr lang="en-US" dirty="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Casella Wines</a:t>
            </a:r>
            <a:endParaRPr lang="en-US" dirty="0"/>
          </a:p>
        </p:txBody>
      </p:sp>
      <p:sp>
        <p:nvSpPr>
          <p:cNvPr id="3" name="Content Placeholder 2"/>
          <p:cNvSpPr>
            <a:spLocks noGrp="1"/>
          </p:cNvSpPr>
          <p:nvPr>
            <p:ph idx="1"/>
          </p:nvPr>
        </p:nvSpPr>
        <p:spPr>
          <a:xfrm>
            <a:off x="457200" y="1600200"/>
            <a:ext cx="8305800" cy="4876800"/>
          </a:xfrm>
        </p:spPr>
        <p:txBody>
          <a:bodyPr/>
          <a:lstStyle/>
          <a:p>
            <a:r>
              <a:rPr lang="en-US" dirty="0" smtClean="0"/>
              <a:t>Here’s a company that was able to create a blue ocean in the wine industry. This company created what we know as [yellowtail] wine.  Casella Wines worked off of three core competitive factors based off the four actions framework just discussed.</a:t>
            </a:r>
          </a:p>
        </p:txBody>
      </p:sp>
      <p:pic>
        <p:nvPicPr>
          <p:cNvPr id="4" name="Picture 4" descr="Red Wine"/>
          <p:cNvPicPr>
            <a:picLocks noChangeAspect="1" noChangeArrowheads="1"/>
          </p:cNvPicPr>
          <p:nvPr/>
        </p:nvPicPr>
        <p:blipFill>
          <a:blip r:embed="rId3" cstate="print"/>
          <a:srcRect/>
          <a:stretch>
            <a:fillRect/>
          </a:stretch>
        </p:blipFill>
        <p:spPr bwMode="auto">
          <a:xfrm>
            <a:off x="6781800" y="4085771"/>
            <a:ext cx="2200656" cy="2619829"/>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4965192" cy="579438"/>
          </a:xfrm>
        </p:spPr>
        <p:txBody>
          <a:bodyPr>
            <a:noAutofit/>
          </a:bodyPr>
          <a:lstStyle/>
          <a:p>
            <a:r>
              <a:rPr lang="en-US" sz="4800" b="1" dirty="0" smtClean="0"/>
              <a:t>[yellowtail] </a:t>
            </a:r>
            <a:endParaRPr lang="en-US" sz="4800" b="1" dirty="0"/>
          </a:p>
        </p:txBody>
      </p:sp>
      <p:sp>
        <p:nvSpPr>
          <p:cNvPr id="3" name="Content Placeholder 2"/>
          <p:cNvSpPr>
            <a:spLocks noGrp="1"/>
          </p:cNvSpPr>
          <p:nvPr>
            <p:ph idx="1"/>
          </p:nvPr>
        </p:nvSpPr>
        <p:spPr>
          <a:xfrm>
            <a:off x="228600" y="1905000"/>
            <a:ext cx="8763000" cy="4724400"/>
          </a:xfrm>
        </p:spPr>
        <p:txBody>
          <a:bodyPr>
            <a:normAutofit/>
          </a:bodyPr>
          <a:lstStyle/>
          <a:p>
            <a:r>
              <a:rPr lang="en-US" dirty="0" smtClean="0"/>
              <a:t>1. Easy drinking</a:t>
            </a:r>
          </a:p>
          <a:p>
            <a:pPr lvl="1">
              <a:buFont typeface="Wingdings" pitchFamily="2" charset="2"/>
              <a:buChar char="Ø"/>
            </a:pPr>
            <a:r>
              <a:rPr lang="en-US" dirty="0" smtClean="0"/>
              <a:t>Created a sweet, fruity wine anyone can enjoy</a:t>
            </a:r>
          </a:p>
          <a:p>
            <a:pPr lvl="1">
              <a:buNone/>
            </a:pPr>
            <a:endParaRPr lang="en-US" dirty="0" smtClean="0"/>
          </a:p>
          <a:p>
            <a:r>
              <a:rPr lang="en-US" dirty="0" smtClean="0"/>
              <a:t>2. Easy select</a:t>
            </a:r>
          </a:p>
          <a:p>
            <a:pPr lvl="1">
              <a:buFont typeface="Wingdings" pitchFamily="2" charset="2"/>
              <a:buChar char="Ø"/>
            </a:pPr>
            <a:r>
              <a:rPr lang="en-US" dirty="0" smtClean="0"/>
              <a:t>Vibrant bottle with no sophisticated jargon</a:t>
            </a:r>
          </a:p>
          <a:p>
            <a:pPr lvl="1">
              <a:buNone/>
            </a:pPr>
            <a:endParaRPr lang="en-US" dirty="0" smtClean="0"/>
          </a:p>
          <a:p>
            <a:r>
              <a:rPr lang="en-US" dirty="0" smtClean="0"/>
              <a:t>3. Fun &amp; adventure</a:t>
            </a:r>
          </a:p>
          <a:p>
            <a:pPr lvl="1">
              <a:buFont typeface="Wingdings" pitchFamily="2" charset="2"/>
              <a:buChar char="Ø"/>
            </a:pPr>
            <a:r>
              <a:rPr lang="en-US" dirty="0" smtClean="0"/>
              <a:t>Australian roots give this wine the extra kick it needs to gain customers</a:t>
            </a:r>
          </a:p>
        </p:txBody>
      </p:sp>
      <p:pic>
        <p:nvPicPr>
          <p:cNvPr id="4" name="Picture 2" descr="http://www.curiouswines.ie/blog/wp-content/uploads/2009/08/yellow-tail-range.jpg"/>
          <p:cNvPicPr>
            <a:picLocks noChangeAspect="1" noChangeArrowheads="1"/>
          </p:cNvPicPr>
          <p:nvPr/>
        </p:nvPicPr>
        <p:blipFill>
          <a:blip r:embed="rId3" cstate="print"/>
          <a:srcRect/>
          <a:stretch>
            <a:fillRect/>
          </a:stretch>
        </p:blipFill>
        <p:spPr bwMode="auto">
          <a:xfrm>
            <a:off x="152400" y="152400"/>
            <a:ext cx="2667000" cy="1523999"/>
          </a:xfrm>
          <a:prstGeom prst="rect">
            <a:avLst/>
          </a:prstGeom>
          <a:noFill/>
        </p:spPr>
      </p:pic>
      <p:pic>
        <p:nvPicPr>
          <p:cNvPr id="7" name="Picture 2" descr="http://www.curiouswines.ie/blog/wp-content/uploads/2009/08/yellow-tail-range.jpg"/>
          <p:cNvPicPr>
            <a:picLocks noChangeAspect="1" noChangeArrowheads="1"/>
          </p:cNvPicPr>
          <p:nvPr/>
        </p:nvPicPr>
        <p:blipFill>
          <a:blip r:embed="rId3" cstate="print"/>
          <a:srcRect/>
          <a:stretch>
            <a:fillRect/>
          </a:stretch>
        </p:blipFill>
        <p:spPr bwMode="auto">
          <a:xfrm>
            <a:off x="6324600" y="152400"/>
            <a:ext cx="2667000" cy="1523999"/>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[yellowtail]</a:t>
            </a:r>
            <a:endParaRPr lang="en-US" dirty="0"/>
          </a:p>
        </p:txBody>
      </p:sp>
      <p:sp>
        <p:nvSpPr>
          <p:cNvPr id="3" name="Content Placeholder 2"/>
          <p:cNvSpPr>
            <a:spLocks noGrp="1"/>
          </p:cNvSpPr>
          <p:nvPr>
            <p:ph idx="1"/>
          </p:nvPr>
        </p:nvSpPr>
        <p:spPr>
          <a:xfrm>
            <a:off x="457200" y="1600200"/>
            <a:ext cx="8382000" cy="4953000"/>
          </a:xfrm>
        </p:spPr>
        <p:txBody>
          <a:bodyPr/>
          <a:lstStyle/>
          <a:p>
            <a:pPr lvl="0"/>
            <a:r>
              <a:rPr lang="en-US" dirty="0" smtClean="0"/>
              <a:t>In only 2 short years, Casella </a:t>
            </a:r>
            <a:r>
              <a:rPr lang="en-US" dirty="0"/>
              <a:t>was able to double the price of its wine over the market price and still be the fastest growing wine company in the history of the industry. Casella did this without any mass media, advertising, or </a:t>
            </a:r>
            <a:r>
              <a:rPr lang="en-US" dirty="0" smtClean="0"/>
              <a:t>promotions. This company’s achievements are attributed to the creation of a                          blue ocean. </a:t>
            </a:r>
            <a:endParaRPr lang="en-US" dirty="0"/>
          </a:p>
          <a:p>
            <a:endParaRPr lang="en-US" dirty="0"/>
          </a:p>
        </p:txBody>
      </p:sp>
      <p:pic>
        <p:nvPicPr>
          <p:cNvPr id="5" name="Picture 2" descr="http://www.mynewsletterbuilder.com/ex/template_content_corner/ex74/images/wine.jpg"/>
          <p:cNvPicPr>
            <a:picLocks noChangeAspect="1" noChangeArrowheads="1"/>
          </p:cNvPicPr>
          <p:nvPr/>
        </p:nvPicPr>
        <p:blipFill>
          <a:blip r:embed="rId3" cstate="print"/>
          <a:srcRect/>
          <a:stretch>
            <a:fillRect/>
          </a:stretch>
        </p:blipFill>
        <p:spPr bwMode="auto">
          <a:xfrm>
            <a:off x="7010400" y="4641273"/>
            <a:ext cx="2133600" cy="2216727"/>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600" dirty="0" smtClean="0"/>
              <a:t>The Eliminate-Reduce-Raise-Create Grid</a:t>
            </a:r>
            <a:endParaRPr lang="en-US" sz="3600" dirty="0"/>
          </a:p>
        </p:txBody>
      </p:sp>
      <p:sp>
        <p:nvSpPr>
          <p:cNvPr id="5" name="Content Placeholder 4"/>
          <p:cNvSpPr>
            <a:spLocks noGrp="1"/>
          </p:cNvSpPr>
          <p:nvPr>
            <p:ph idx="1"/>
          </p:nvPr>
        </p:nvSpPr>
        <p:spPr/>
        <p:txBody>
          <a:bodyPr>
            <a:normAutofit/>
          </a:bodyPr>
          <a:lstStyle/>
          <a:p>
            <a:r>
              <a:rPr lang="en-US" sz="2000" dirty="0" smtClean="0"/>
              <a:t>Supplements the four actions framework</a:t>
            </a:r>
          </a:p>
          <a:p>
            <a:r>
              <a:rPr lang="en-US" sz="2000" dirty="0" smtClean="0"/>
              <a:t>Pushes companies not only to ask all four questions in the four actions framework but also to </a:t>
            </a:r>
            <a:r>
              <a:rPr lang="en-US" sz="2000" i="1" dirty="0" smtClean="0"/>
              <a:t>act </a:t>
            </a:r>
            <a:r>
              <a:rPr lang="en-US" sz="2000" dirty="0" smtClean="0"/>
              <a:t>on all four to create a new value curve</a:t>
            </a:r>
          </a:p>
          <a:p>
            <a:r>
              <a:rPr lang="en-US" sz="2000" dirty="0" smtClean="0"/>
              <a:t>The grid works to create four immediate benefits:</a:t>
            </a:r>
          </a:p>
          <a:p>
            <a:pPr marL="857250" lvl="1" indent="-457200">
              <a:buFont typeface="+mj-lt"/>
              <a:buAutoNum type="arabicPeriod"/>
            </a:pPr>
            <a:r>
              <a:rPr lang="en-US" sz="1600" dirty="0" smtClean="0"/>
              <a:t>simultaneously pursue differentiation and low costs to break the value-cost trade off</a:t>
            </a:r>
          </a:p>
          <a:p>
            <a:pPr marL="857250" lvl="1" indent="-457200">
              <a:buFont typeface="+mj-lt"/>
              <a:buAutoNum type="arabicPeriod"/>
            </a:pPr>
            <a:r>
              <a:rPr lang="en-US" sz="1600" dirty="0" smtClean="0"/>
              <a:t>It immediately flags companies that are focused only on raising and creating, which can raise cost structure – common plight </a:t>
            </a:r>
            <a:r>
              <a:rPr lang="en-US" sz="1600" smtClean="0"/>
              <a:t>among companies</a:t>
            </a:r>
            <a:endParaRPr lang="en-US" sz="1600" dirty="0" smtClean="0"/>
          </a:p>
          <a:p>
            <a:pPr marL="857250" lvl="1" indent="-457200">
              <a:buFont typeface="+mj-lt"/>
              <a:buAutoNum type="arabicPeriod"/>
            </a:pPr>
            <a:r>
              <a:rPr lang="en-US" sz="1600" dirty="0" smtClean="0"/>
              <a:t>It is easily understood by managers at any level, creating a high level of engagement in its application</a:t>
            </a:r>
          </a:p>
          <a:p>
            <a:pPr marL="857250" lvl="1" indent="-457200">
              <a:buFont typeface="+mj-lt"/>
              <a:buAutoNum type="arabicPeriod"/>
            </a:pPr>
            <a:r>
              <a:rPr lang="en-US" sz="1600" dirty="0" smtClean="0"/>
              <a:t>Completing the grid is challenging – it drives companies to scrutinize every factor they compete on, making them discover the range of implicit assumptions they make unconsciously in competing</a:t>
            </a:r>
            <a:endParaRPr lang="en-US" sz="1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What decisions need to be made?</a:t>
            </a:r>
            <a:endParaRPr lang="en-US" dirty="0"/>
          </a:p>
        </p:txBody>
      </p:sp>
      <p:sp>
        <p:nvSpPr>
          <p:cNvPr id="3" name="Content Placeholder 2"/>
          <p:cNvSpPr>
            <a:spLocks noGrp="1"/>
          </p:cNvSpPr>
          <p:nvPr>
            <p:ph idx="1"/>
          </p:nvPr>
        </p:nvSpPr>
        <p:spPr/>
        <p:txBody>
          <a:bodyPr>
            <a:normAutofit/>
          </a:bodyPr>
          <a:lstStyle/>
          <a:p>
            <a:r>
              <a:rPr lang="en-US" sz="2000" dirty="0" smtClean="0"/>
              <a:t>Eliminate. Which of the factors that the industry takes for granted should be eliminated?</a:t>
            </a:r>
          </a:p>
          <a:p>
            <a:pPr>
              <a:buNone/>
            </a:pPr>
            <a:endParaRPr lang="en-US" sz="2000" dirty="0" smtClean="0"/>
          </a:p>
          <a:p>
            <a:r>
              <a:rPr lang="en-US" sz="2000" dirty="0" smtClean="0"/>
              <a:t>Reduce. Which factors should be reduced well below the industry's standard? </a:t>
            </a:r>
          </a:p>
          <a:p>
            <a:pPr>
              <a:buNone/>
            </a:pPr>
            <a:endParaRPr lang="en-US" sz="2000" dirty="0" smtClean="0"/>
          </a:p>
          <a:p>
            <a:r>
              <a:rPr lang="en-US" sz="2000" dirty="0" smtClean="0"/>
              <a:t>Raise. Which factors should be raised well above the industry's standard? </a:t>
            </a:r>
          </a:p>
          <a:p>
            <a:pPr>
              <a:buNone/>
            </a:pPr>
            <a:endParaRPr lang="en-US" sz="2000" dirty="0" smtClean="0"/>
          </a:p>
          <a:p>
            <a:r>
              <a:rPr lang="en-US" sz="2000" dirty="0" smtClean="0"/>
              <a:t>Create. Which factors should be created that the industry has never offered? </a:t>
            </a:r>
            <a:endParaRPr lang="en-US"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The Case of Cirque du Soleil</a:t>
            </a:r>
            <a:endParaRPr lang="en-US" dirty="0"/>
          </a:p>
        </p:txBody>
      </p:sp>
      <p:graphicFrame>
        <p:nvGraphicFramePr>
          <p:cNvPr id="6" name="Content Placeholder 5"/>
          <p:cNvGraphicFramePr>
            <a:graphicFrameLocks noGrp="1"/>
          </p:cNvGraphicFramePr>
          <p:nvPr>
            <p:ph idx="1"/>
          </p:nvPr>
        </p:nvGraphicFramePr>
        <p:xfrm>
          <a:off x="457200" y="1600200"/>
          <a:ext cx="8229600" cy="4023360"/>
        </p:xfrm>
        <a:graphic>
          <a:graphicData uri="http://schemas.openxmlformats.org/drawingml/2006/table">
            <a:tbl>
              <a:tblPr firstRow="1" bandRow="1">
                <a:tableStyleId>{5C22544A-7EE6-4342-B048-85BDC9FD1C3A}</a:tableStyleId>
              </a:tblPr>
              <a:tblGrid>
                <a:gridCol w="4114800"/>
                <a:gridCol w="4114800"/>
              </a:tblGrid>
              <a:tr h="1714500">
                <a:tc>
                  <a:txBody>
                    <a:bodyPr/>
                    <a:lstStyle/>
                    <a:p>
                      <a:pPr algn="ctr"/>
                      <a:r>
                        <a:rPr lang="en-US" dirty="0" smtClean="0"/>
                        <a:t>Eliminate</a:t>
                      </a:r>
                    </a:p>
                    <a:p>
                      <a:pPr algn="ctr"/>
                      <a:endParaRPr lang="en-US" dirty="0" smtClean="0"/>
                    </a:p>
                    <a:p>
                      <a:pPr algn="ctr"/>
                      <a:r>
                        <a:rPr lang="en-US" dirty="0" smtClean="0"/>
                        <a:t>Star Performers</a:t>
                      </a:r>
                    </a:p>
                    <a:p>
                      <a:pPr algn="ctr"/>
                      <a:r>
                        <a:rPr lang="en-US" dirty="0" smtClean="0"/>
                        <a:t>Animal Shows</a:t>
                      </a:r>
                    </a:p>
                    <a:p>
                      <a:pPr algn="ctr"/>
                      <a:r>
                        <a:rPr lang="en-US" dirty="0" smtClean="0"/>
                        <a:t>Aisle concession</a:t>
                      </a:r>
                      <a:r>
                        <a:rPr lang="en-US" baseline="0" dirty="0" smtClean="0"/>
                        <a:t> sales</a:t>
                      </a:r>
                    </a:p>
                    <a:p>
                      <a:pPr algn="ctr"/>
                      <a:r>
                        <a:rPr lang="en-US" baseline="0" dirty="0" smtClean="0"/>
                        <a:t>Multiple show arenas</a:t>
                      </a:r>
                    </a:p>
                    <a:p>
                      <a:pPr algn="ctr"/>
                      <a:endParaRPr lang="en-US" dirty="0"/>
                    </a:p>
                  </a:txBody>
                  <a:tcPr/>
                </a:tc>
                <a:tc>
                  <a:txBody>
                    <a:bodyPr/>
                    <a:lstStyle/>
                    <a:p>
                      <a:pPr algn="ctr"/>
                      <a:r>
                        <a:rPr lang="en-US" dirty="0" smtClean="0"/>
                        <a:t>Raise</a:t>
                      </a:r>
                    </a:p>
                    <a:p>
                      <a:pPr algn="ctr"/>
                      <a:endParaRPr lang="en-US" dirty="0" smtClean="0"/>
                    </a:p>
                    <a:p>
                      <a:pPr algn="ctr"/>
                      <a:r>
                        <a:rPr lang="en-US" dirty="0" smtClean="0"/>
                        <a:t>Unique venue</a:t>
                      </a:r>
                      <a:endParaRPr lang="en-US" dirty="0"/>
                    </a:p>
                  </a:txBody>
                  <a:tcPr/>
                </a:tc>
              </a:tr>
              <a:tr h="1714500">
                <a:tc>
                  <a:txBody>
                    <a:bodyPr/>
                    <a:lstStyle/>
                    <a:p>
                      <a:pPr algn="ctr"/>
                      <a:r>
                        <a:rPr lang="en-US" dirty="0" smtClean="0"/>
                        <a:t>Reduce</a:t>
                      </a:r>
                    </a:p>
                    <a:p>
                      <a:pPr algn="ctr"/>
                      <a:endParaRPr lang="en-US" dirty="0" smtClean="0"/>
                    </a:p>
                    <a:p>
                      <a:pPr algn="ctr"/>
                      <a:r>
                        <a:rPr lang="en-US" dirty="0" smtClean="0"/>
                        <a:t>Fun</a:t>
                      </a:r>
                      <a:r>
                        <a:rPr lang="en-US" baseline="0" dirty="0" smtClean="0"/>
                        <a:t> and humor</a:t>
                      </a:r>
                    </a:p>
                    <a:p>
                      <a:pPr algn="ctr"/>
                      <a:r>
                        <a:rPr lang="en-US" baseline="0" dirty="0" smtClean="0"/>
                        <a:t>Thrill and danger</a:t>
                      </a:r>
                      <a:endParaRPr lang="en-US" dirty="0"/>
                    </a:p>
                  </a:txBody>
                  <a:tcPr/>
                </a:tc>
                <a:tc>
                  <a:txBody>
                    <a:bodyPr/>
                    <a:lstStyle/>
                    <a:p>
                      <a:pPr algn="ctr"/>
                      <a:r>
                        <a:rPr lang="en-US" dirty="0" smtClean="0"/>
                        <a:t>Create</a:t>
                      </a:r>
                    </a:p>
                    <a:p>
                      <a:pPr algn="ctr"/>
                      <a:endParaRPr lang="en-US" dirty="0" smtClean="0"/>
                    </a:p>
                    <a:p>
                      <a:pPr algn="ctr"/>
                      <a:r>
                        <a:rPr lang="en-US" dirty="0" smtClean="0"/>
                        <a:t>Theme</a:t>
                      </a:r>
                    </a:p>
                    <a:p>
                      <a:pPr algn="ctr"/>
                      <a:r>
                        <a:rPr lang="en-US" dirty="0" smtClean="0"/>
                        <a:t>Refined environment</a:t>
                      </a:r>
                    </a:p>
                    <a:p>
                      <a:pPr algn="ctr"/>
                      <a:r>
                        <a:rPr lang="en-US" dirty="0" smtClean="0"/>
                        <a:t>Multiple</a:t>
                      </a:r>
                      <a:r>
                        <a:rPr lang="en-US" baseline="0" dirty="0" smtClean="0"/>
                        <a:t> productions</a:t>
                      </a:r>
                    </a:p>
                    <a:p>
                      <a:pPr algn="ctr"/>
                      <a:r>
                        <a:rPr lang="en-US" baseline="0" dirty="0" smtClean="0"/>
                        <a:t>Artistic music and dance</a:t>
                      </a:r>
                    </a:p>
                    <a:p>
                      <a:pPr algn="ctr"/>
                      <a:endParaRPr lang="en-US" dirty="0"/>
                    </a:p>
                  </a:txBody>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the grid reveal?</a:t>
            </a:r>
            <a:endParaRPr lang="en-US" dirty="0"/>
          </a:p>
        </p:txBody>
      </p:sp>
      <p:sp>
        <p:nvSpPr>
          <p:cNvPr id="3" name="Content Placeholder 2"/>
          <p:cNvSpPr>
            <a:spLocks noGrp="1"/>
          </p:cNvSpPr>
          <p:nvPr>
            <p:ph idx="1"/>
          </p:nvPr>
        </p:nvSpPr>
        <p:spPr/>
        <p:txBody>
          <a:bodyPr>
            <a:normAutofit/>
          </a:bodyPr>
          <a:lstStyle/>
          <a:p>
            <a:r>
              <a:rPr lang="en-US" sz="2000" dirty="0" smtClean="0"/>
              <a:t>Many companies discover the range of factors that an industry has long competed on, and that many of them can be eliminated and reduced</a:t>
            </a:r>
          </a:p>
          <a:p>
            <a:pPr>
              <a:buNone/>
            </a:pPr>
            <a:endParaRPr lang="en-US" sz="2000" dirty="0" smtClean="0"/>
          </a:p>
          <a:p>
            <a:r>
              <a:rPr lang="en-US" sz="2000" dirty="0" smtClean="0"/>
              <a:t>Cirque du Soleil eliminated several acts that were not cost effective</a:t>
            </a:r>
          </a:p>
          <a:p>
            <a:pPr lvl="1"/>
            <a:r>
              <a:rPr lang="en-US" sz="1600" dirty="0" smtClean="0"/>
              <a:t>Use of animals was growing concern</a:t>
            </a:r>
          </a:p>
          <a:p>
            <a:pPr lvl="1"/>
            <a:r>
              <a:rPr lang="en-US" sz="1600" dirty="0" smtClean="0"/>
              <a:t>Three ring venues became too expensive as more performers were needed to satisfy the audience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we drink Yellowtail today</a:t>
            </a:r>
            <a:endParaRPr lang="en-US" dirty="0"/>
          </a:p>
        </p:txBody>
      </p:sp>
      <p:graphicFrame>
        <p:nvGraphicFramePr>
          <p:cNvPr id="4" name="Content Placeholder 3"/>
          <p:cNvGraphicFramePr>
            <a:graphicFrameLocks noGrp="1"/>
          </p:cNvGraphicFramePr>
          <p:nvPr>
            <p:ph idx="1"/>
          </p:nvPr>
        </p:nvGraphicFramePr>
        <p:xfrm>
          <a:off x="457200" y="1600200"/>
          <a:ext cx="8229600" cy="3733800"/>
        </p:xfrm>
        <a:graphic>
          <a:graphicData uri="http://schemas.openxmlformats.org/drawingml/2006/table">
            <a:tbl>
              <a:tblPr firstRow="1" bandRow="1">
                <a:tableStyleId>{5C22544A-7EE6-4342-B048-85BDC9FD1C3A}</a:tableStyleId>
              </a:tblPr>
              <a:tblGrid>
                <a:gridCol w="4114800"/>
                <a:gridCol w="4114800"/>
              </a:tblGrid>
              <a:tr h="1866900">
                <a:tc>
                  <a:txBody>
                    <a:bodyPr/>
                    <a:lstStyle/>
                    <a:p>
                      <a:pPr algn="ctr"/>
                      <a:r>
                        <a:rPr lang="en-US" dirty="0" smtClean="0"/>
                        <a:t>Eliminate</a:t>
                      </a:r>
                    </a:p>
                    <a:p>
                      <a:pPr algn="ctr"/>
                      <a:endParaRPr lang="en-US" dirty="0" smtClean="0"/>
                    </a:p>
                    <a:p>
                      <a:pPr algn="ctr"/>
                      <a:r>
                        <a:rPr lang="en-US" sz="1600" dirty="0" smtClean="0"/>
                        <a:t>Enological terminology</a:t>
                      </a:r>
                    </a:p>
                    <a:p>
                      <a:pPr algn="ctr"/>
                      <a:r>
                        <a:rPr lang="en-US" sz="1600" dirty="0" smtClean="0"/>
                        <a:t>Aging qualities</a:t>
                      </a:r>
                    </a:p>
                    <a:p>
                      <a:pPr algn="ctr"/>
                      <a:r>
                        <a:rPr lang="en-US" sz="1600" dirty="0" smtClean="0"/>
                        <a:t>Above-the</a:t>
                      </a:r>
                      <a:r>
                        <a:rPr lang="en-US" sz="1600" baseline="0" dirty="0" smtClean="0"/>
                        <a:t>-line marketing</a:t>
                      </a:r>
                      <a:endParaRPr lang="en-US" sz="1600" dirty="0"/>
                    </a:p>
                  </a:txBody>
                  <a:tcPr/>
                </a:tc>
                <a:tc>
                  <a:txBody>
                    <a:bodyPr/>
                    <a:lstStyle/>
                    <a:p>
                      <a:pPr algn="ctr"/>
                      <a:r>
                        <a:rPr lang="en-US" dirty="0" smtClean="0"/>
                        <a:t>Raise</a:t>
                      </a:r>
                    </a:p>
                    <a:p>
                      <a:pPr algn="ctr"/>
                      <a:endParaRPr lang="en-US" dirty="0" smtClean="0"/>
                    </a:p>
                    <a:p>
                      <a:pPr algn="ctr"/>
                      <a:r>
                        <a:rPr lang="en-US" sz="1600" dirty="0" smtClean="0"/>
                        <a:t>Price vs.</a:t>
                      </a:r>
                      <a:r>
                        <a:rPr lang="en-US" sz="1600" baseline="0" dirty="0" smtClean="0"/>
                        <a:t> Budget wines</a:t>
                      </a:r>
                    </a:p>
                    <a:p>
                      <a:pPr algn="ctr"/>
                      <a:endParaRPr lang="en-US" sz="1600" baseline="0" dirty="0" smtClean="0"/>
                    </a:p>
                    <a:p>
                      <a:pPr algn="ctr"/>
                      <a:r>
                        <a:rPr lang="en-US" sz="1600" baseline="0" dirty="0" smtClean="0"/>
                        <a:t>Retail store investment</a:t>
                      </a:r>
                      <a:endParaRPr lang="en-US" sz="1600" dirty="0"/>
                    </a:p>
                  </a:txBody>
                  <a:tcPr/>
                </a:tc>
              </a:tr>
              <a:tr h="1866900">
                <a:tc>
                  <a:txBody>
                    <a:bodyPr/>
                    <a:lstStyle/>
                    <a:p>
                      <a:pPr algn="ctr"/>
                      <a:r>
                        <a:rPr lang="en-US" dirty="0" smtClean="0"/>
                        <a:t>Reduce</a:t>
                      </a:r>
                    </a:p>
                    <a:p>
                      <a:pPr algn="ctr"/>
                      <a:endParaRPr lang="en-US" dirty="0" smtClean="0"/>
                    </a:p>
                    <a:p>
                      <a:pPr algn="ctr"/>
                      <a:r>
                        <a:rPr lang="en-US" sz="1600" dirty="0" smtClean="0"/>
                        <a:t>Wine</a:t>
                      </a:r>
                      <a:r>
                        <a:rPr lang="en-US" sz="1600" baseline="0" dirty="0" smtClean="0"/>
                        <a:t> complexity</a:t>
                      </a:r>
                    </a:p>
                    <a:p>
                      <a:pPr algn="ctr"/>
                      <a:r>
                        <a:rPr lang="en-US" sz="1600" baseline="0" dirty="0" smtClean="0"/>
                        <a:t>Wine range</a:t>
                      </a:r>
                    </a:p>
                    <a:p>
                      <a:pPr algn="ctr"/>
                      <a:r>
                        <a:rPr lang="en-US" sz="1600" baseline="0" dirty="0" smtClean="0"/>
                        <a:t>Vineyard prestige</a:t>
                      </a:r>
                      <a:endParaRPr lang="en-US" sz="1600" dirty="0"/>
                    </a:p>
                  </a:txBody>
                  <a:tcPr/>
                </a:tc>
                <a:tc>
                  <a:txBody>
                    <a:bodyPr/>
                    <a:lstStyle/>
                    <a:p>
                      <a:pPr algn="ctr"/>
                      <a:r>
                        <a:rPr lang="en-US" dirty="0" smtClean="0"/>
                        <a:t>Create</a:t>
                      </a:r>
                    </a:p>
                    <a:p>
                      <a:pPr algn="ctr"/>
                      <a:endParaRPr lang="en-US" dirty="0" smtClean="0"/>
                    </a:p>
                    <a:p>
                      <a:pPr algn="ctr"/>
                      <a:r>
                        <a:rPr lang="en-US" sz="1600" dirty="0" smtClean="0"/>
                        <a:t>Easy drinking</a:t>
                      </a:r>
                    </a:p>
                    <a:p>
                      <a:pPr algn="ctr"/>
                      <a:r>
                        <a:rPr lang="en-US" sz="1600" dirty="0" smtClean="0"/>
                        <a:t>Ease</a:t>
                      </a:r>
                      <a:r>
                        <a:rPr lang="en-US" sz="1600" baseline="0" dirty="0" smtClean="0"/>
                        <a:t> of selection</a:t>
                      </a:r>
                    </a:p>
                    <a:p>
                      <a:pPr algn="ctr"/>
                      <a:r>
                        <a:rPr lang="en-US" sz="1600" baseline="0" dirty="0" smtClean="0"/>
                        <a:t>Fun and adventure</a:t>
                      </a:r>
                      <a:endParaRPr lang="en-US" sz="1600" dirty="0"/>
                    </a:p>
                  </a:txBody>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800" dirty="0" smtClean="0"/>
              <a:t>Three Characteristics of a Good Strategy </a:t>
            </a:r>
            <a:endParaRPr lang="en-US" sz="4800" dirty="0"/>
          </a:p>
        </p:txBody>
      </p:sp>
      <p:sp>
        <p:nvSpPr>
          <p:cNvPr id="3" name="Subtitle 2"/>
          <p:cNvSpPr>
            <a:spLocks noGrp="1"/>
          </p:cNvSpPr>
          <p:nvPr>
            <p:ph type="subTitle" idx="1"/>
          </p:nvPr>
        </p:nvSpPr>
        <p:spPr/>
        <p:txBody>
          <a:bodyPr>
            <a:noAutofit/>
          </a:bodyPr>
          <a:lstStyle/>
          <a:p>
            <a:pPr>
              <a:lnSpc>
                <a:spcPct val="200000"/>
              </a:lnSpc>
              <a:buFont typeface="Arial" pitchFamily="34" charset="0"/>
              <a:buChar char="•"/>
            </a:pPr>
            <a:r>
              <a:rPr lang="en-US" sz="4000" dirty="0" smtClean="0">
                <a:solidFill>
                  <a:schemeClr val="tx1"/>
                </a:solidFill>
              </a:rPr>
              <a:t>Focus</a:t>
            </a:r>
          </a:p>
          <a:p>
            <a:pPr>
              <a:lnSpc>
                <a:spcPct val="200000"/>
              </a:lnSpc>
              <a:buFont typeface="Arial" pitchFamily="34" charset="0"/>
              <a:buChar char="•"/>
            </a:pPr>
            <a:r>
              <a:rPr lang="en-US" sz="4000" dirty="0" smtClean="0">
                <a:solidFill>
                  <a:schemeClr val="tx1"/>
                </a:solidFill>
              </a:rPr>
              <a:t>Divergence</a:t>
            </a:r>
          </a:p>
          <a:p>
            <a:pPr>
              <a:lnSpc>
                <a:spcPct val="200000"/>
              </a:lnSpc>
              <a:buFont typeface="Arial" pitchFamily="34" charset="0"/>
              <a:buChar char="•"/>
            </a:pPr>
            <a:r>
              <a:rPr lang="en-US" sz="4000" dirty="0" smtClean="0">
                <a:solidFill>
                  <a:schemeClr val="tx1"/>
                </a:solidFill>
              </a:rPr>
              <a:t>Compelling Tagline</a:t>
            </a:r>
            <a:endParaRPr lang="en-US" sz="4000"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Introduction</a:t>
            </a:r>
            <a:endParaRPr lang="en-US" dirty="0"/>
          </a:p>
        </p:txBody>
      </p:sp>
      <p:sp>
        <p:nvSpPr>
          <p:cNvPr id="3" name="Content Placeholder 2"/>
          <p:cNvSpPr>
            <a:spLocks noGrp="1"/>
          </p:cNvSpPr>
          <p:nvPr>
            <p:ph idx="1"/>
          </p:nvPr>
        </p:nvSpPr>
        <p:spPr/>
        <p:txBody>
          <a:bodyPr>
            <a:normAutofit/>
          </a:bodyPr>
          <a:lstStyle/>
          <a:p>
            <a:r>
              <a:rPr lang="en-US" dirty="0" smtClean="0">
                <a:solidFill>
                  <a:srgbClr val="0070C0"/>
                </a:solidFill>
              </a:rPr>
              <a:t>Blue Oceans </a:t>
            </a:r>
            <a:r>
              <a:rPr lang="en-US" dirty="0" smtClean="0"/>
              <a:t>VS </a:t>
            </a:r>
            <a:r>
              <a:rPr lang="en-US" dirty="0" smtClean="0">
                <a:solidFill>
                  <a:srgbClr val="C00000"/>
                </a:solidFill>
              </a:rPr>
              <a:t>Red Oceans</a:t>
            </a:r>
          </a:p>
          <a:p>
            <a:pPr lvl="1"/>
            <a:r>
              <a:rPr lang="en-US" sz="2400" dirty="0" smtClean="0"/>
              <a:t>Tools for success, or lack thereof</a:t>
            </a:r>
          </a:p>
          <a:p>
            <a:r>
              <a:rPr lang="en-US" dirty="0" smtClean="0"/>
              <a:t>Applying Analytics</a:t>
            </a:r>
          </a:p>
          <a:p>
            <a:pPr lvl="1"/>
            <a:r>
              <a:rPr lang="en-US" sz="2400" dirty="0" smtClean="0"/>
              <a:t>Analytics for a successful strategy</a:t>
            </a:r>
          </a:p>
          <a:p>
            <a:r>
              <a:rPr lang="en-US" dirty="0" smtClean="0"/>
              <a:t>Wine Industry</a:t>
            </a:r>
          </a:p>
          <a:p>
            <a:pPr lvl="1"/>
            <a:r>
              <a:rPr lang="en-US" sz="2400" dirty="0" smtClean="0"/>
              <a:t>Competitive Market</a:t>
            </a:r>
          </a:p>
          <a:p>
            <a:r>
              <a:rPr lang="en-US" dirty="0" smtClean="0"/>
              <a:t>The Strategy Canvas</a:t>
            </a:r>
          </a:p>
          <a:p>
            <a:pPr lvl="1"/>
            <a:r>
              <a:rPr lang="en-US" sz="2400" dirty="0" smtClean="0"/>
              <a:t>Analytical framework to create a Blue Ocean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Focus</a:t>
            </a:r>
            <a:endParaRPr lang="en-US" dirty="0"/>
          </a:p>
        </p:txBody>
      </p:sp>
      <p:sp>
        <p:nvSpPr>
          <p:cNvPr id="3" name="Content Placeholder 2"/>
          <p:cNvSpPr>
            <a:spLocks noGrp="1"/>
          </p:cNvSpPr>
          <p:nvPr>
            <p:ph idx="1"/>
          </p:nvPr>
        </p:nvSpPr>
        <p:spPr/>
        <p:txBody>
          <a:bodyPr/>
          <a:lstStyle/>
          <a:p>
            <a:r>
              <a:rPr lang="en-US" dirty="0" smtClean="0"/>
              <a:t>What you focus </a:t>
            </a:r>
            <a:r>
              <a:rPr lang="en-US" i="1" dirty="0" smtClean="0"/>
              <a:t>on</a:t>
            </a:r>
            <a:r>
              <a:rPr lang="en-US" dirty="0" smtClean="0"/>
              <a:t> is key </a:t>
            </a:r>
          </a:p>
          <a:p>
            <a:endParaRPr lang="en-US" dirty="0" smtClean="0"/>
          </a:p>
          <a:p>
            <a:r>
              <a:rPr lang="en-US" dirty="0" smtClean="0"/>
              <a:t>Pick out the best attributes you want to focus on </a:t>
            </a:r>
          </a:p>
          <a:p>
            <a:endParaRPr lang="en-US" dirty="0" smtClean="0"/>
          </a:p>
          <a:p>
            <a:r>
              <a:rPr lang="en-US" dirty="0" smtClean="0"/>
              <a:t>Don’t Focus on things unrelated to your core competencies</a:t>
            </a:r>
          </a:p>
          <a:p>
            <a:endParaRPr lang="en-US"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Southwest Airline’s Focus</a:t>
            </a:r>
            <a:endParaRPr lang="en-US" dirty="0"/>
          </a:p>
        </p:txBody>
      </p:sp>
      <p:sp>
        <p:nvSpPr>
          <p:cNvPr id="3" name="Content Placeholder 2"/>
          <p:cNvSpPr>
            <a:spLocks noGrp="1"/>
          </p:cNvSpPr>
          <p:nvPr>
            <p:ph idx="1"/>
          </p:nvPr>
        </p:nvSpPr>
        <p:spPr/>
        <p:txBody>
          <a:bodyPr/>
          <a:lstStyle/>
          <a:p>
            <a:r>
              <a:rPr lang="en-US" dirty="0" smtClean="0"/>
              <a:t>Friendly Service</a:t>
            </a:r>
          </a:p>
          <a:p>
            <a:endParaRPr lang="en-US" dirty="0" smtClean="0"/>
          </a:p>
          <a:p>
            <a:r>
              <a:rPr lang="en-US" dirty="0" smtClean="0"/>
              <a:t>Speed</a:t>
            </a:r>
          </a:p>
          <a:p>
            <a:endParaRPr lang="en-US" dirty="0" smtClean="0"/>
          </a:p>
          <a:p>
            <a:r>
              <a:rPr lang="en-US" dirty="0" smtClean="0"/>
              <a:t>Frequent point-to-point departures</a:t>
            </a:r>
          </a:p>
          <a:p>
            <a:endParaRPr lang="en-US" dirty="0" smtClean="0"/>
          </a:p>
          <a:p>
            <a:pPr lvl="1"/>
            <a:r>
              <a:rPr lang="en-US" dirty="0" smtClean="0"/>
              <a:t>Focusing on these aspects, Southwest permits the competition to direct its competitive path.  </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Southwest Airline’s Non-Focus</a:t>
            </a:r>
            <a:endParaRPr lang="en-US" dirty="0"/>
          </a:p>
        </p:txBody>
      </p:sp>
      <p:sp>
        <p:nvSpPr>
          <p:cNvPr id="3" name="Content Placeholder 2"/>
          <p:cNvSpPr>
            <a:spLocks noGrp="1"/>
          </p:cNvSpPr>
          <p:nvPr>
            <p:ph idx="1"/>
          </p:nvPr>
        </p:nvSpPr>
        <p:spPr/>
        <p:txBody>
          <a:bodyPr/>
          <a:lstStyle/>
          <a:p>
            <a:r>
              <a:rPr lang="en-US" dirty="0" smtClean="0"/>
              <a:t>Meals</a:t>
            </a:r>
          </a:p>
          <a:p>
            <a:endParaRPr lang="en-US" dirty="0" smtClean="0"/>
          </a:p>
          <a:p>
            <a:r>
              <a:rPr lang="en-US" dirty="0" smtClean="0"/>
              <a:t>Lounges</a:t>
            </a:r>
          </a:p>
          <a:p>
            <a:endParaRPr lang="en-US" dirty="0" smtClean="0"/>
          </a:p>
          <a:p>
            <a:r>
              <a:rPr lang="en-US" dirty="0" smtClean="0"/>
              <a:t>Seating Choices</a:t>
            </a:r>
          </a:p>
          <a:p>
            <a:endParaRPr lang="en-US" dirty="0" smtClean="0"/>
          </a:p>
          <a:p>
            <a:pPr lvl="1"/>
            <a:r>
              <a:rPr lang="en-US" dirty="0" smtClean="0"/>
              <a:t>All other competitors focus on these, which makes it difficult to match Southwest’s low prices. </a:t>
            </a:r>
          </a:p>
          <a:p>
            <a:pPr lvl="1"/>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Flights from Austin to Lubbock February 20</a:t>
            </a:r>
            <a:r>
              <a:rPr lang="en-US" baseline="30000" dirty="0" smtClean="0"/>
              <a:t>th</a:t>
            </a:r>
            <a:r>
              <a:rPr lang="en-US" dirty="0" smtClean="0"/>
              <a:t>, 2010</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Southwest</a:t>
            </a:r>
          </a:p>
          <a:p>
            <a:pPr lvl="1"/>
            <a:r>
              <a:rPr lang="en-US" dirty="0" smtClean="0"/>
              <a:t>Offers a non-stop 1 hour and 10 minute flight along with three other flights</a:t>
            </a:r>
          </a:p>
          <a:p>
            <a:pPr lvl="1"/>
            <a:r>
              <a:rPr lang="en-US" dirty="0" smtClean="0"/>
              <a:t>More seating available on larger aircraft </a:t>
            </a:r>
          </a:p>
          <a:p>
            <a:pPr lvl="1"/>
            <a:r>
              <a:rPr lang="en-US" dirty="0" smtClean="0"/>
              <a:t>Cheapest Fare-$90.00</a:t>
            </a:r>
          </a:p>
          <a:p>
            <a:pPr lvl="1">
              <a:buNone/>
            </a:pPr>
            <a:endParaRPr lang="en-US" dirty="0" smtClean="0"/>
          </a:p>
          <a:p>
            <a:r>
              <a:rPr lang="en-US" dirty="0" smtClean="0"/>
              <a:t>American Eagle </a:t>
            </a:r>
          </a:p>
          <a:p>
            <a:pPr lvl="1"/>
            <a:r>
              <a:rPr lang="en-US" dirty="0" smtClean="0"/>
              <a:t>No direct flights to Lubbock</a:t>
            </a:r>
          </a:p>
          <a:p>
            <a:pPr lvl="1"/>
            <a:r>
              <a:rPr lang="en-US" dirty="0" smtClean="0"/>
              <a:t> All flights change planes </a:t>
            </a:r>
            <a:r>
              <a:rPr lang="en-US" b="1" dirty="0" smtClean="0"/>
              <a:t>and</a:t>
            </a:r>
            <a:r>
              <a:rPr lang="en-US" dirty="0" smtClean="0"/>
              <a:t> terminals DFW</a:t>
            </a:r>
          </a:p>
          <a:p>
            <a:pPr lvl="1"/>
            <a:r>
              <a:rPr lang="en-US" dirty="0" smtClean="0"/>
              <a:t>Smaller planes create longer travel time and less seating</a:t>
            </a:r>
          </a:p>
          <a:p>
            <a:pPr lvl="1"/>
            <a:r>
              <a:rPr lang="en-US" dirty="0" smtClean="0"/>
              <a:t>Cheapest Fare-$117.40</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Divergence</a:t>
            </a:r>
            <a:endParaRPr lang="en-US" dirty="0"/>
          </a:p>
        </p:txBody>
      </p:sp>
      <p:sp>
        <p:nvSpPr>
          <p:cNvPr id="3" name="Content Placeholder 2"/>
          <p:cNvSpPr>
            <a:spLocks noGrp="1"/>
          </p:cNvSpPr>
          <p:nvPr>
            <p:ph idx="1"/>
          </p:nvPr>
        </p:nvSpPr>
        <p:spPr/>
        <p:txBody>
          <a:bodyPr/>
          <a:lstStyle/>
          <a:p>
            <a:r>
              <a:rPr lang="en-US" dirty="0" smtClean="0"/>
              <a:t>When company’s strategy is to keep up with competition, it loses its uniqueness</a:t>
            </a:r>
          </a:p>
          <a:p>
            <a:pPr>
              <a:buNone/>
            </a:pPr>
            <a:endParaRPr lang="en-US" dirty="0" smtClean="0"/>
          </a:p>
          <a:p>
            <a:r>
              <a:rPr lang="en-US" dirty="0" smtClean="0"/>
              <a:t>Value curves of blue ocean strategists always stand apart</a:t>
            </a:r>
          </a:p>
          <a:p>
            <a:endParaRPr lang="en-US" dirty="0" smtClean="0"/>
          </a:p>
          <a:p>
            <a:r>
              <a:rPr lang="en-US" dirty="0" smtClean="0"/>
              <a:t>Eliminating, reducing, raising, and creating</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Divergence </a:t>
            </a:r>
            <a:endParaRPr lang="en-US" dirty="0"/>
          </a:p>
        </p:txBody>
      </p:sp>
      <p:pic>
        <p:nvPicPr>
          <p:cNvPr id="4" name="Content Placeholder 3" descr="KIC000011[1].JPG"/>
          <p:cNvPicPr>
            <a:picLocks noGrp="1" noChangeAspect="1"/>
          </p:cNvPicPr>
          <p:nvPr>
            <p:ph sz="half" idx="1"/>
          </p:nvPr>
        </p:nvPicPr>
        <p:blipFill>
          <a:blip r:embed="rId3" cstate="print"/>
          <a:stretch>
            <a:fillRect/>
          </a:stretch>
        </p:blipFill>
        <p:spPr>
          <a:xfrm>
            <a:off x="2514600" y="1202426"/>
            <a:ext cx="4419600" cy="3845145"/>
          </a:xfrm>
        </p:spPr>
      </p:pic>
      <p:sp>
        <p:nvSpPr>
          <p:cNvPr id="7" name="Content Placeholder 6"/>
          <p:cNvSpPr>
            <a:spLocks noGrp="1"/>
          </p:cNvSpPr>
          <p:nvPr>
            <p:ph sz="half" idx="2"/>
          </p:nvPr>
        </p:nvSpPr>
        <p:spPr>
          <a:xfrm>
            <a:off x="1295400" y="5105400"/>
            <a:ext cx="7638288" cy="1386840"/>
          </a:xfrm>
        </p:spPr>
        <p:txBody>
          <a:bodyPr>
            <a:normAutofit fontScale="62500" lnSpcReduction="20000"/>
          </a:bodyPr>
          <a:lstStyle/>
          <a:p>
            <a:r>
              <a:rPr lang="en-US" dirty="0" smtClean="0"/>
              <a:t>Value curve of competitors are identical;  value curve of blue ocean strategists stand apart </a:t>
            </a:r>
          </a:p>
          <a:p>
            <a:pPr>
              <a:buNone/>
            </a:pPr>
            <a:endParaRPr lang="en-US" dirty="0" smtClean="0"/>
          </a:p>
          <a:p>
            <a:r>
              <a:rPr lang="en-US" dirty="0" smtClean="0"/>
              <a:t>Ex. Southwest- point to point travel between midsize cities compared to hub-and-spoke system</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KIC000013[1].JPG"/>
          <p:cNvPicPr>
            <a:picLocks noGrp="1" noChangeAspect="1"/>
          </p:cNvPicPr>
          <p:nvPr>
            <p:ph sz="half" idx="1"/>
          </p:nvPr>
        </p:nvPicPr>
        <p:blipFill>
          <a:blip r:embed="rId3" cstate="print"/>
          <a:stretch>
            <a:fillRect/>
          </a:stretch>
        </p:blipFill>
        <p:spPr>
          <a:xfrm>
            <a:off x="2667000" y="228600"/>
            <a:ext cx="3962400" cy="3109221"/>
          </a:xfrm>
        </p:spPr>
      </p:pic>
      <p:sp>
        <p:nvSpPr>
          <p:cNvPr id="4" name="Content Placeholder 3"/>
          <p:cNvSpPr>
            <a:spLocks noGrp="1"/>
          </p:cNvSpPr>
          <p:nvPr>
            <p:ph sz="half" idx="2"/>
          </p:nvPr>
        </p:nvSpPr>
        <p:spPr>
          <a:xfrm>
            <a:off x="1219200" y="3810000"/>
            <a:ext cx="7543800" cy="2758440"/>
          </a:xfrm>
        </p:spPr>
        <p:txBody>
          <a:bodyPr>
            <a:normAutofit fontScale="92500"/>
          </a:bodyPr>
          <a:lstStyle/>
          <a:p>
            <a:r>
              <a:rPr lang="en-US" dirty="0" smtClean="0"/>
              <a:t>Has new and non-circus factors such as theme, multiple productions, refined watching entertainment, and artistic music and dance</a:t>
            </a:r>
          </a:p>
          <a:p>
            <a:endParaRPr lang="en-US" dirty="0" smtClean="0"/>
          </a:p>
          <a:p>
            <a:r>
              <a:rPr lang="en-US" dirty="0" smtClean="0"/>
              <a:t>Cirque de Soleil’s departure from the conventional logic of the circus– value curve stands apart</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Compelling Tagline </a:t>
            </a:r>
            <a:endParaRPr lang="en-US" dirty="0"/>
          </a:p>
        </p:txBody>
      </p:sp>
      <p:sp>
        <p:nvSpPr>
          <p:cNvPr id="4" name="Content Placeholder 3"/>
          <p:cNvSpPr>
            <a:spLocks noGrp="1"/>
          </p:cNvSpPr>
          <p:nvPr>
            <p:ph idx="1"/>
          </p:nvPr>
        </p:nvSpPr>
        <p:spPr/>
        <p:txBody>
          <a:bodyPr>
            <a:normAutofit fontScale="92500" lnSpcReduction="10000"/>
          </a:bodyPr>
          <a:lstStyle/>
          <a:p>
            <a:r>
              <a:rPr lang="en-US" dirty="0" smtClean="0"/>
              <a:t>A good strategy has a clear cut and compelling tagline</a:t>
            </a:r>
          </a:p>
          <a:p>
            <a:pPr>
              <a:buNone/>
            </a:pPr>
            <a:endParaRPr lang="en-US" dirty="0" smtClean="0"/>
          </a:p>
          <a:p>
            <a:r>
              <a:rPr lang="en-US" dirty="0" smtClean="0"/>
              <a:t>Tagline must not only deliver a clear message but also advertise an offering truthfully</a:t>
            </a:r>
          </a:p>
          <a:p>
            <a:pPr>
              <a:buNone/>
            </a:pPr>
            <a:endParaRPr lang="en-US" dirty="0" smtClean="0"/>
          </a:p>
          <a:p>
            <a:r>
              <a:rPr lang="en-US" dirty="0" smtClean="0"/>
              <a:t>Best way to test effectiveness and strength of strategy </a:t>
            </a:r>
          </a:p>
          <a:p>
            <a:endParaRPr lang="en-US" dirty="0" smtClean="0"/>
          </a:p>
          <a:p>
            <a:r>
              <a:rPr lang="en-US" dirty="0" smtClean="0"/>
              <a:t>Ex.  Southwest, Apple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0"/>
            <a:ext cx="7772400" cy="784225"/>
          </a:xfrm>
        </p:spPr>
        <p:txBody>
          <a:bodyPr>
            <a:noAutofit/>
          </a:bodyPr>
          <a:lstStyle/>
          <a:p>
            <a:pPr algn="ctr"/>
            <a:r>
              <a:rPr lang="en-US" sz="5400" dirty="0" smtClean="0"/>
              <a:t>A Blue Ocean Strategy</a:t>
            </a:r>
            <a:endParaRPr lang="en-US" sz="5400" dirty="0"/>
          </a:p>
        </p:txBody>
      </p:sp>
      <p:sp>
        <p:nvSpPr>
          <p:cNvPr id="3" name="Subtitle 2"/>
          <p:cNvSpPr>
            <a:spLocks noGrp="1"/>
          </p:cNvSpPr>
          <p:nvPr>
            <p:ph type="subTitle" idx="1"/>
          </p:nvPr>
        </p:nvSpPr>
        <p:spPr>
          <a:xfrm>
            <a:off x="1066800" y="1066800"/>
            <a:ext cx="7696200" cy="5410200"/>
          </a:xfrm>
        </p:spPr>
        <p:txBody>
          <a:bodyPr>
            <a:normAutofit/>
          </a:bodyPr>
          <a:lstStyle/>
          <a:p>
            <a:pPr algn="l"/>
            <a:r>
              <a:rPr lang="en-US" sz="3600" dirty="0" smtClean="0">
                <a:solidFill>
                  <a:schemeClr val="tx1"/>
                </a:solidFill>
              </a:rPr>
              <a:t>Does a Business Deserve to be a Winner?</a:t>
            </a:r>
          </a:p>
          <a:p>
            <a:pPr algn="l">
              <a:buFont typeface="Arial" pitchFamily="34" charset="0"/>
              <a:buChar char="•"/>
            </a:pPr>
            <a:r>
              <a:rPr lang="en-US" sz="3000" dirty="0" smtClean="0">
                <a:solidFill>
                  <a:schemeClr val="tx1"/>
                </a:solidFill>
              </a:rPr>
              <a:t>First, the company must meet the three criteria for having a Blue Ocean Strategy (focus, divergence, compelling tagline)</a:t>
            </a:r>
          </a:p>
          <a:p>
            <a:pPr lvl="1" algn="l"/>
            <a:r>
              <a:rPr lang="en-US" dirty="0" smtClean="0">
                <a:solidFill>
                  <a:schemeClr val="tx1"/>
                </a:solidFill>
              </a:rPr>
              <a:t>1) Without Focus- cost structure high and business model complex</a:t>
            </a:r>
          </a:p>
          <a:p>
            <a:pPr lvl="1" algn="l"/>
            <a:r>
              <a:rPr lang="en-US" dirty="0" smtClean="0">
                <a:solidFill>
                  <a:schemeClr val="tx1"/>
                </a:solidFill>
              </a:rPr>
              <a:t>2)Without Divergence- strategy has no reason to stand apart in marketplace</a:t>
            </a:r>
          </a:p>
          <a:p>
            <a:pPr lvl="1" algn="l"/>
            <a:r>
              <a:rPr lang="en-US" dirty="0" smtClean="0">
                <a:solidFill>
                  <a:schemeClr val="tx1"/>
                </a:solidFill>
              </a:rPr>
              <a:t>3)Without Compelling Tagline- usually has no commercial potential</a:t>
            </a:r>
            <a:endParaRPr lang="en-US" dirty="0">
              <a:solidFill>
                <a:schemeClr val="tx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8153400" cy="990600"/>
          </a:xfrm>
        </p:spPr>
        <p:txBody>
          <a:bodyPr>
            <a:noAutofit/>
          </a:bodyPr>
          <a:lstStyle/>
          <a:p>
            <a:r>
              <a:rPr lang="en-US" sz="4000" dirty="0" smtClean="0"/>
              <a:t>A Company </a:t>
            </a:r>
            <a:r>
              <a:rPr lang="en-US" sz="4000" dirty="0"/>
              <a:t>C</a:t>
            </a:r>
            <a:r>
              <a:rPr lang="en-US" sz="4000" dirty="0" smtClean="0"/>
              <a:t>aught in the Red Ocean</a:t>
            </a:r>
            <a:endParaRPr lang="en-US" sz="4000" dirty="0"/>
          </a:p>
        </p:txBody>
      </p:sp>
      <p:sp>
        <p:nvSpPr>
          <p:cNvPr id="3" name="Content Placeholder 2"/>
          <p:cNvSpPr>
            <a:spLocks noGrp="1"/>
          </p:cNvSpPr>
          <p:nvPr>
            <p:ph idx="1"/>
          </p:nvPr>
        </p:nvSpPr>
        <p:spPr>
          <a:xfrm>
            <a:off x="990600" y="990600"/>
            <a:ext cx="7696200" cy="5486400"/>
          </a:xfrm>
        </p:spPr>
        <p:txBody>
          <a:bodyPr/>
          <a:lstStyle/>
          <a:p>
            <a:r>
              <a:rPr lang="en-US" sz="3600" dirty="0" smtClean="0"/>
              <a:t>What if a company’s value curves converge with a competitor?</a:t>
            </a:r>
          </a:p>
          <a:p>
            <a:pPr lvl="1"/>
            <a:r>
              <a:rPr lang="en-US" sz="3200" dirty="0" smtClean="0"/>
              <a:t>The company is likely caught within the red ocean of bloody competition</a:t>
            </a:r>
          </a:p>
          <a:p>
            <a:pPr lvl="1"/>
            <a:r>
              <a:rPr lang="en-US" sz="3200" dirty="0" smtClean="0"/>
              <a:t>This signals slow growth UNLESS (because of luck) the company benefits from a growing industry and not the product itself</a:t>
            </a:r>
            <a:endParaRPr lang="en-US"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Strategy Canvas</a:t>
            </a:r>
            <a:endParaRPr lang="en-US" dirty="0"/>
          </a:p>
        </p:txBody>
      </p:sp>
      <p:sp>
        <p:nvSpPr>
          <p:cNvPr id="5" name="Content Placeholder 4"/>
          <p:cNvSpPr>
            <a:spLocks noGrp="1"/>
          </p:cNvSpPr>
          <p:nvPr>
            <p:ph idx="1"/>
          </p:nvPr>
        </p:nvSpPr>
        <p:spPr/>
        <p:txBody>
          <a:bodyPr/>
          <a:lstStyle/>
          <a:p>
            <a:r>
              <a:rPr lang="en-US" dirty="0" smtClean="0"/>
              <a:t>Diagnostic and action framework</a:t>
            </a:r>
          </a:p>
          <a:p>
            <a:r>
              <a:rPr lang="en-US" dirty="0" smtClean="0"/>
              <a:t>Captures current state of play</a:t>
            </a:r>
          </a:p>
          <a:p>
            <a:r>
              <a:rPr lang="en-US" dirty="0" smtClean="0"/>
              <a:t>Captures factors they compete on</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Company caught in the Red Ocean:</a:t>
            </a:r>
            <a:endParaRPr lang="en-US" sz="2800" dirty="0"/>
          </a:p>
        </p:txBody>
      </p:sp>
      <p:graphicFrame>
        <p:nvGraphicFramePr>
          <p:cNvPr id="4" name="Content Placeholder 3"/>
          <p:cNvGraphicFramePr>
            <a:graphicFrameLocks noGrp="1"/>
          </p:cNvGraphicFramePr>
          <p:nvPr>
            <p:ph idx="1"/>
          </p:nvPr>
        </p:nvGraphicFramePr>
        <p:xfrm>
          <a:off x="1435100" y="1447800"/>
          <a:ext cx="7499350" cy="4800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8153400" cy="1143000"/>
          </a:xfrm>
        </p:spPr>
        <p:txBody>
          <a:bodyPr>
            <a:noAutofit/>
          </a:bodyPr>
          <a:lstStyle/>
          <a:p>
            <a:r>
              <a:rPr lang="en-US" sz="4800" dirty="0" smtClean="0"/>
              <a:t>Over-delivery Without Payback</a:t>
            </a:r>
            <a:endParaRPr lang="en-US" sz="4800" dirty="0"/>
          </a:p>
        </p:txBody>
      </p:sp>
      <p:sp>
        <p:nvSpPr>
          <p:cNvPr id="3" name="Content Placeholder 2"/>
          <p:cNvSpPr>
            <a:spLocks noGrp="1"/>
          </p:cNvSpPr>
          <p:nvPr>
            <p:ph idx="1"/>
          </p:nvPr>
        </p:nvSpPr>
        <p:spPr>
          <a:xfrm>
            <a:off x="990600" y="1219200"/>
            <a:ext cx="7696200" cy="5410200"/>
          </a:xfrm>
        </p:spPr>
        <p:txBody>
          <a:bodyPr/>
          <a:lstStyle/>
          <a:p>
            <a:r>
              <a:rPr lang="en-US" sz="3600" dirty="0" smtClean="0"/>
              <a:t>How can a company deliver high levels across all factors on a value curve?</a:t>
            </a:r>
          </a:p>
          <a:p>
            <a:pPr lvl="1"/>
            <a:r>
              <a:rPr lang="en-US" sz="3200" dirty="0" smtClean="0"/>
              <a:t>Value Innovate</a:t>
            </a:r>
          </a:p>
          <a:p>
            <a:pPr lvl="2"/>
            <a:r>
              <a:rPr lang="en-US" dirty="0" smtClean="0"/>
              <a:t>Company must decide which factors to eliminate or reduce as well as which factors to raise and create</a:t>
            </a:r>
          </a:p>
          <a:p>
            <a:pPr lvl="2"/>
            <a:r>
              <a:rPr lang="en-US" dirty="0" smtClean="0"/>
              <a:t>Company must strike a balance between giving customers what they want and offering too many elements that increase cost without adding value</a:t>
            </a:r>
          </a:p>
          <a:p>
            <a:pPr lvl="3"/>
            <a:r>
              <a:rPr lang="en-US" dirty="0" smtClean="0"/>
              <a:t>Ex: Southwest Airlines reducing costs by eliminating meals, and seat assignments. Still gives the customer what they want by getting them to their destination. </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Over-delivery without payback:</a:t>
            </a:r>
            <a:endParaRPr lang="en-US" sz="2800" dirty="0"/>
          </a:p>
        </p:txBody>
      </p:sp>
      <p:graphicFrame>
        <p:nvGraphicFramePr>
          <p:cNvPr id="4" name="Content Placeholder 3"/>
          <p:cNvGraphicFramePr>
            <a:graphicFrameLocks noGrp="1"/>
          </p:cNvGraphicFramePr>
          <p:nvPr>
            <p:ph idx="1"/>
          </p:nvPr>
        </p:nvGraphicFramePr>
        <p:xfrm>
          <a:off x="1435100" y="1447800"/>
          <a:ext cx="7499350" cy="4800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An Incoherent Strategy</a:t>
            </a:r>
            <a:endParaRPr lang="en-US" sz="5400" dirty="0"/>
          </a:p>
        </p:txBody>
      </p:sp>
      <p:sp>
        <p:nvSpPr>
          <p:cNvPr id="3" name="Content Placeholder 2"/>
          <p:cNvSpPr>
            <a:spLocks noGrp="1"/>
          </p:cNvSpPr>
          <p:nvPr>
            <p:ph idx="1"/>
          </p:nvPr>
        </p:nvSpPr>
        <p:spPr/>
        <p:txBody>
          <a:bodyPr/>
          <a:lstStyle/>
          <a:p>
            <a:r>
              <a:rPr lang="en-US" sz="3600" dirty="0" smtClean="0"/>
              <a:t>What if a company’s value curve looks like spaghetti- with curves that seem to zigzag?</a:t>
            </a:r>
          </a:p>
          <a:p>
            <a:pPr lvl="1"/>
            <a:r>
              <a:rPr lang="en-US" dirty="0" smtClean="0"/>
              <a:t>This signals the company does not have a coherent strategy or cohesive vision. </a:t>
            </a:r>
          </a:p>
          <a:p>
            <a:pPr lvl="1"/>
            <a:r>
              <a:rPr lang="en-US" dirty="0" smtClean="0"/>
              <a:t>Often seen in organizations with divisional or functional silos</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An incoherent Strategy:</a:t>
            </a:r>
            <a:endParaRPr lang="en-US" sz="2800" dirty="0"/>
          </a:p>
        </p:txBody>
      </p:sp>
      <p:graphicFrame>
        <p:nvGraphicFramePr>
          <p:cNvPr id="4" name="Content Placeholder 3"/>
          <p:cNvGraphicFramePr>
            <a:graphicFrameLocks noGrp="1"/>
          </p:cNvGraphicFramePr>
          <p:nvPr>
            <p:ph idx="1"/>
          </p:nvPr>
        </p:nvGraphicFramePr>
        <p:xfrm>
          <a:off x="1435100" y="1447800"/>
          <a:ext cx="7499350" cy="4800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Strategic Contradictions</a:t>
            </a:r>
            <a:endParaRPr lang="en-US" sz="4800" dirty="0"/>
          </a:p>
        </p:txBody>
      </p:sp>
      <p:sp>
        <p:nvSpPr>
          <p:cNvPr id="3" name="Content Placeholder 2"/>
          <p:cNvSpPr>
            <a:spLocks noGrp="1"/>
          </p:cNvSpPr>
          <p:nvPr>
            <p:ph idx="1"/>
          </p:nvPr>
        </p:nvSpPr>
        <p:spPr>
          <a:xfrm>
            <a:off x="990600" y="1371600"/>
            <a:ext cx="7696200" cy="2743201"/>
          </a:xfrm>
        </p:spPr>
        <p:txBody>
          <a:bodyPr>
            <a:normAutofit/>
          </a:bodyPr>
          <a:lstStyle/>
          <a:p>
            <a:r>
              <a:rPr lang="en-US" dirty="0" smtClean="0"/>
              <a:t>Areas where a company is offering a high level on one competing factor while ignoring others that support that factor.</a:t>
            </a:r>
          </a:p>
          <a:p>
            <a:pPr lvl="1"/>
            <a:r>
              <a:rPr lang="en-US" sz="2600" dirty="0" smtClean="0"/>
              <a:t>Ex: heavily investing in a company’s website but failing to correct the slow speed of the site. </a:t>
            </a:r>
          </a:p>
          <a:p>
            <a:pPr lvl="1"/>
            <a:endParaRPr lang="en-US" dirty="0" smtClean="0"/>
          </a:p>
          <a:p>
            <a:pPr lvl="1">
              <a:buNone/>
            </a:pPr>
            <a:endParaRPr lang="en-US" dirty="0"/>
          </a:p>
          <a:p>
            <a:pPr lvl="1"/>
            <a:endParaRPr lang="en-US" dirty="0" smtClean="0"/>
          </a:p>
          <a:p>
            <a:pPr>
              <a:buNone/>
            </a:pPr>
            <a:endParaRPr lang="en-US" dirty="0"/>
          </a:p>
        </p:txBody>
      </p:sp>
      <p:sp>
        <p:nvSpPr>
          <p:cNvPr id="4" name="TextBox 3"/>
          <p:cNvSpPr txBox="1"/>
          <p:nvPr/>
        </p:nvSpPr>
        <p:spPr>
          <a:xfrm>
            <a:off x="990599" y="3810000"/>
            <a:ext cx="7315201" cy="3046988"/>
          </a:xfrm>
          <a:prstGeom prst="rect">
            <a:avLst/>
          </a:prstGeom>
          <a:noFill/>
        </p:spPr>
        <p:txBody>
          <a:bodyPr wrap="square" rtlCol="0">
            <a:spAutoFit/>
          </a:bodyPr>
          <a:lstStyle/>
          <a:p>
            <a:pPr>
              <a:buFont typeface="Arial" pitchFamily="34" charset="0"/>
              <a:buChar char="•"/>
            </a:pPr>
            <a:r>
              <a:rPr lang="en-US" sz="3200" dirty="0" smtClean="0"/>
              <a:t>Strategic Inconsistencies can often be seen in the organization’s offering and its price</a:t>
            </a:r>
          </a:p>
          <a:p>
            <a:pPr lvl="1"/>
            <a:r>
              <a:rPr lang="en-US" sz="2400" dirty="0" smtClean="0"/>
              <a:t>-Ex: a petroleum station offering “less is more” by having fewer services than its competitor at a higher price would signal a trend of losing market share and profits quickly. </a:t>
            </a:r>
            <a:endParaRPr lang="en-US" sz="2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943088" cy="1143000"/>
          </a:xfrm>
        </p:spPr>
        <p:txBody>
          <a:bodyPr>
            <a:noAutofit/>
          </a:bodyPr>
          <a:lstStyle/>
          <a:p>
            <a:r>
              <a:rPr lang="en-US" sz="4800" dirty="0" smtClean="0"/>
              <a:t>An Internally Driven Company</a:t>
            </a:r>
            <a:endParaRPr lang="en-US" sz="4800" dirty="0"/>
          </a:p>
        </p:txBody>
      </p:sp>
      <p:sp>
        <p:nvSpPr>
          <p:cNvPr id="3" name="Content Placeholder 2"/>
          <p:cNvSpPr>
            <a:spLocks noGrp="1"/>
          </p:cNvSpPr>
          <p:nvPr>
            <p:ph idx="1"/>
          </p:nvPr>
        </p:nvSpPr>
        <p:spPr/>
        <p:txBody>
          <a:bodyPr>
            <a:normAutofit/>
          </a:bodyPr>
          <a:lstStyle/>
          <a:p>
            <a:r>
              <a:rPr lang="en-US" sz="3600" dirty="0" smtClean="0"/>
              <a:t>How does the company label the industry’s competing factors?</a:t>
            </a:r>
          </a:p>
          <a:p>
            <a:pPr lvl="1"/>
            <a:r>
              <a:rPr lang="en-US" dirty="0" smtClean="0"/>
              <a:t>Ex: does the company use the words thermal water temperature instead of hot water?</a:t>
            </a:r>
          </a:p>
          <a:p>
            <a:pPr lvl="2"/>
            <a:r>
              <a:rPr lang="en-US" dirty="0" smtClean="0"/>
              <a:t>Thermal water temperature is industry jargon that consumers won’t understand. </a:t>
            </a:r>
          </a:p>
          <a:p>
            <a:pPr lvl="2"/>
            <a:r>
              <a:rPr lang="en-US" dirty="0" smtClean="0"/>
              <a:t>This kind of language gives us an idea whether a company’s vision is built on the inside or outside. </a:t>
            </a:r>
          </a:p>
          <a:p>
            <a:pPr lvl="2"/>
            <a:r>
              <a:rPr lang="en-US" dirty="0" smtClean="0"/>
              <a:t>By analyzing the language, we can understand how a company creates industry demand.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Wine Industry</a:t>
            </a:r>
            <a:endParaRPr lang="en-US" dirty="0"/>
          </a:p>
        </p:txBody>
      </p:sp>
      <p:pic>
        <p:nvPicPr>
          <p:cNvPr id="4" name="Content Placeholder 3" descr="KIC000002.jpg"/>
          <p:cNvPicPr>
            <a:picLocks noGrp="1" noChangeAspect="1"/>
          </p:cNvPicPr>
          <p:nvPr>
            <p:ph idx="1"/>
          </p:nvPr>
        </p:nvPicPr>
        <p:blipFill>
          <a:blip r:embed="rId3" cstate="print"/>
          <a:stretch>
            <a:fillRect/>
          </a:stretch>
        </p:blipFill>
        <p:spPr>
          <a:xfrm rot="21439826">
            <a:off x="2363724" y="1997805"/>
            <a:ext cx="4416552" cy="3730752"/>
          </a:xfrm>
        </p:spPr>
      </p:pic>
      <p:sp>
        <p:nvSpPr>
          <p:cNvPr id="5" name="TextBox 4"/>
          <p:cNvSpPr txBox="1"/>
          <p:nvPr/>
        </p:nvSpPr>
        <p:spPr>
          <a:xfrm>
            <a:off x="2286000" y="1752600"/>
            <a:ext cx="4572000" cy="369332"/>
          </a:xfrm>
          <a:prstGeom prst="rect">
            <a:avLst/>
          </a:prstGeom>
          <a:solidFill>
            <a:schemeClr val="bg1"/>
          </a:solidFill>
        </p:spPr>
        <p:txBody>
          <a:bodyPr wrap="square" rtlCol="0">
            <a:spAutoFit/>
          </a:bodyPr>
          <a:lstStyle/>
          <a:p>
            <a:endParaRPr lang="en-US" dirty="0"/>
          </a:p>
        </p:txBody>
      </p:sp>
      <p:sp>
        <p:nvSpPr>
          <p:cNvPr id="6" name="TextBox 5"/>
          <p:cNvSpPr txBox="1"/>
          <p:nvPr/>
        </p:nvSpPr>
        <p:spPr>
          <a:xfrm>
            <a:off x="2362200" y="5562600"/>
            <a:ext cx="4648200" cy="369332"/>
          </a:xfrm>
          <a:prstGeom prst="rect">
            <a:avLst/>
          </a:prstGeom>
          <a:solidFill>
            <a:schemeClr val="bg1"/>
          </a:solidFill>
        </p:spPr>
        <p:txBody>
          <a:bodyPr wrap="square" rtlCol="0">
            <a:spAutoFit/>
          </a:bodyPr>
          <a:lstStyle/>
          <a:p>
            <a:endParaRPr lang="en-US" dirty="0"/>
          </a:p>
        </p:txBody>
      </p:sp>
      <p:sp>
        <p:nvSpPr>
          <p:cNvPr id="8" name="Rectangle 7"/>
          <p:cNvSpPr/>
          <p:nvPr/>
        </p:nvSpPr>
        <p:spPr>
          <a:xfrm>
            <a:off x="2133600" y="1752600"/>
            <a:ext cx="381000" cy="419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705600" y="1752600"/>
            <a:ext cx="381000" cy="419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 a Little </a:t>
            </a:r>
            <a:r>
              <a:rPr lang="en-US" dirty="0"/>
              <a:t>M</a:t>
            </a:r>
            <a:r>
              <a:rPr lang="en-US" dirty="0" smtClean="0"/>
              <a:t>ore for a Little </a:t>
            </a:r>
            <a:r>
              <a:rPr lang="en-US" dirty="0"/>
              <a:t>L</a:t>
            </a:r>
            <a:r>
              <a:rPr lang="en-US" dirty="0" smtClean="0"/>
              <a:t>ess</a:t>
            </a:r>
            <a:endParaRPr lang="en-US" dirty="0"/>
          </a:p>
        </p:txBody>
      </p:sp>
      <p:sp>
        <p:nvSpPr>
          <p:cNvPr id="3" name="Content Placeholder 2"/>
          <p:cNvSpPr>
            <a:spLocks noGrp="1"/>
          </p:cNvSpPr>
          <p:nvPr>
            <p:ph idx="1"/>
          </p:nvPr>
        </p:nvSpPr>
        <p:spPr/>
        <p:txBody>
          <a:bodyPr/>
          <a:lstStyle/>
          <a:p>
            <a:r>
              <a:rPr lang="en-US" sz="2800" dirty="0" smtClean="0"/>
              <a:t>Benchmarking against competitor is obsolete</a:t>
            </a:r>
          </a:p>
          <a:p>
            <a:r>
              <a:rPr lang="en-US" sz="2800" dirty="0" smtClean="0"/>
              <a:t>War strategy – Ch. 1 Blue Ocean/ Good to Great</a:t>
            </a:r>
          </a:p>
          <a:p>
            <a:r>
              <a:rPr lang="en-US" sz="2800" dirty="0" smtClean="0"/>
              <a:t>Will not create Blue Oceans</a:t>
            </a:r>
          </a:p>
          <a:p>
            <a:r>
              <a:rPr lang="en-US" sz="2800" dirty="0" smtClean="0"/>
              <a:t>Customer insight</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Shifting the Strategy Canvas</a:t>
            </a:r>
            <a:endParaRPr lang="en-US" dirty="0"/>
          </a:p>
        </p:txBody>
      </p:sp>
      <p:sp>
        <p:nvSpPr>
          <p:cNvPr id="3" name="Content Placeholder 2"/>
          <p:cNvSpPr>
            <a:spLocks noGrp="1"/>
          </p:cNvSpPr>
          <p:nvPr>
            <p:ph idx="1"/>
          </p:nvPr>
        </p:nvSpPr>
        <p:spPr/>
        <p:txBody>
          <a:bodyPr/>
          <a:lstStyle/>
          <a:p>
            <a:r>
              <a:rPr lang="en-US" dirty="0" smtClean="0"/>
              <a:t>From competitors to alternatives</a:t>
            </a:r>
          </a:p>
          <a:p>
            <a:r>
              <a:rPr lang="en-US" dirty="0" smtClean="0"/>
              <a:t>From customers to noncustomers</a:t>
            </a:r>
          </a:p>
          <a:p>
            <a:r>
              <a:rPr lang="en-US" dirty="0" smtClean="0"/>
              <a:t>Redefine the problem</a:t>
            </a:r>
          </a:p>
          <a:p>
            <a:r>
              <a:rPr lang="en-US" dirty="0" smtClean="0"/>
              <a:t>Casella Wines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Hybrid Cars</a:t>
            </a:r>
            <a:endParaRPr lang="en-US" dirty="0"/>
          </a:p>
        </p:txBody>
      </p:sp>
      <p:sp>
        <p:nvSpPr>
          <p:cNvPr id="3" name="Content Placeholder 2"/>
          <p:cNvSpPr>
            <a:spLocks noGrp="1"/>
          </p:cNvSpPr>
          <p:nvPr>
            <p:ph idx="1"/>
          </p:nvPr>
        </p:nvSpPr>
        <p:spPr/>
        <p:txBody>
          <a:bodyPr/>
          <a:lstStyle/>
          <a:p>
            <a:r>
              <a:rPr lang="en-US" dirty="0" smtClean="0"/>
              <a:t>Idea had been around</a:t>
            </a:r>
          </a:p>
          <a:p>
            <a:r>
              <a:rPr lang="en-US" dirty="0" smtClean="0"/>
              <a:t>Technology evolved</a:t>
            </a:r>
          </a:p>
          <a:p>
            <a:r>
              <a:rPr lang="en-US" dirty="0" smtClean="0"/>
              <a:t>Toyota and Honda took advantage</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Actions Framework</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r>
              <a:rPr lang="en-US" dirty="0" smtClean="0"/>
              <a:t>This framework lays out four simple questions for a company to use as evaluation points. In order for a company to differentiate its buyer value elements while creating a new value curve, there are four factors that can be used as a valuable tool. These factors can aid companies in competing on differentiation and low costs. </a:t>
            </a:r>
          </a:p>
          <a:p>
            <a:endParaRPr lang="en-US" dirty="0"/>
          </a:p>
          <a:p>
            <a:pPr>
              <a:buNone/>
            </a:pPr>
            <a:endParaRPr lang="en-US" dirty="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3" cstate="print"/>
          <a:srcRect/>
          <a:stretch>
            <a:fillRect/>
          </a:stretch>
        </p:blipFill>
        <p:spPr bwMode="auto">
          <a:xfrm>
            <a:off x="228600" y="169930"/>
            <a:ext cx="8546265" cy="635286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79</TotalTime>
  <Words>1566</Words>
  <Application>Microsoft Office PowerPoint</Application>
  <PresentationFormat>On-screen Show (4:3)</PresentationFormat>
  <Paragraphs>263</Paragraphs>
  <Slides>36</Slides>
  <Notes>36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Solstice</vt:lpstr>
      <vt:lpstr>  Chapter 2: Analytical Tools and Frameworks for developing a “Blue Ocean Strategy”</vt:lpstr>
      <vt:lpstr>Introduction</vt:lpstr>
      <vt:lpstr>The Strategy Canvas</vt:lpstr>
      <vt:lpstr>U.S. Wine Industry</vt:lpstr>
      <vt:lpstr>No a Little More for a Little Less</vt:lpstr>
      <vt:lpstr>Shifting the Strategy Canvas</vt:lpstr>
      <vt:lpstr>Hybrid Cars</vt:lpstr>
      <vt:lpstr>Four Actions Framework</vt:lpstr>
      <vt:lpstr>Slide 9</vt:lpstr>
      <vt:lpstr>Four Actions Framework</vt:lpstr>
      <vt:lpstr>Casella Wines</vt:lpstr>
      <vt:lpstr>[yellowtail] </vt:lpstr>
      <vt:lpstr>[yellowtail]</vt:lpstr>
      <vt:lpstr>The Eliminate-Reduce-Raise-Create Grid</vt:lpstr>
      <vt:lpstr>What decisions need to be made?</vt:lpstr>
      <vt:lpstr> The Case of Cirque du Soleil</vt:lpstr>
      <vt:lpstr>What does the grid reveal?</vt:lpstr>
      <vt:lpstr>Why we drink Yellowtail today</vt:lpstr>
      <vt:lpstr>Three Characteristics of a Good Strategy </vt:lpstr>
      <vt:lpstr>Focus</vt:lpstr>
      <vt:lpstr>Southwest Airline’s Focus</vt:lpstr>
      <vt:lpstr>Southwest Airline’s Non-Focus</vt:lpstr>
      <vt:lpstr>Flights from Austin to Lubbock February 20th, 2010</vt:lpstr>
      <vt:lpstr>Divergence</vt:lpstr>
      <vt:lpstr>Divergence </vt:lpstr>
      <vt:lpstr>Slide 26</vt:lpstr>
      <vt:lpstr>Compelling Tagline </vt:lpstr>
      <vt:lpstr>A Blue Ocean Strategy</vt:lpstr>
      <vt:lpstr>A Company Caught in the Red Ocean</vt:lpstr>
      <vt:lpstr>Company caught in the Red Ocean:</vt:lpstr>
      <vt:lpstr>Over-delivery Without Payback</vt:lpstr>
      <vt:lpstr>Over-delivery without payback:</vt:lpstr>
      <vt:lpstr>An Incoherent Strategy</vt:lpstr>
      <vt:lpstr>An incoherent Strategy:</vt:lpstr>
      <vt:lpstr>Strategic Contradictions</vt:lpstr>
      <vt:lpstr>An Internally Driven Company</vt:lpstr>
    </vt:vector>
  </TitlesOfParts>
  <Company>Texas Tech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Chapter 2: Analytical Tools and Frameworks for developing a “Blue Ocean Strategy”</dc:title>
  <dc:creator>userdata</dc:creator>
  <cp:lastModifiedBy> </cp:lastModifiedBy>
  <cp:revision>11</cp:revision>
  <dcterms:created xsi:type="dcterms:W3CDTF">2010-02-04T21:32:45Z</dcterms:created>
  <dcterms:modified xsi:type="dcterms:W3CDTF">2010-02-09T02:19:01Z</dcterms:modified>
</cp:coreProperties>
</file>