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84" r:id="rId3"/>
    <p:sldId id="285" r:id="rId4"/>
    <p:sldId id="286" r:id="rId5"/>
    <p:sldId id="257" r:id="rId6"/>
    <p:sldId id="258" r:id="rId7"/>
    <p:sldId id="259" r:id="rId8"/>
    <p:sldId id="273" r:id="rId9"/>
    <p:sldId id="274" r:id="rId10"/>
    <p:sldId id="275" r:id="rId11"/>
    <p:sldId id="276" r:id="rId12"/>
    <p:sldId id="282" r:id="rId13"/>
    <p:sldId id="283" r:id="rId14"/>
    <p:sldId id="260" r:id="rId15"/>
    <p:sldId id="261" r:id="rId16"/>
    <p:sldId id="262" r:id="rId17"/>
    <p:sldId id="263" r:id="rId18"/>
    <p:sldId id="264" r:id="rId19"/>
    <p:sldId id="265" r:id="rId20"/>
    <p:sldId id="266" r:id="rId21"/>
    <p:sldId id="267" r:id="rId22"/>
    <p:sldId id="277" r:id="rId23"/>
    <p:sldId id="278" r:id="rId24"/>
    <p:sldId id="279" r:id="rId25"/>
    <p:sldId id="280" r:id="rId26"/>
    <p:sldId id="281" r:id="rId27"/>
    <p:sldId id="268" r:id="rId28"/>
    <p:sldId id="269" r:id="rId29"/>
    <p:sldId id="270" r:id="rId30"/>
    <p:sldId id="271" r:id="rId31"/>
    <p:sldId id="27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23E8C-20E7-4C7E-B809-FDA1F71468A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670B7FDE-592D-4EDA-996A-4293F929AD37}">
      <dgm:prSet phldrT="[Text]"/>
      <dgm:spPr/>
      <dgm:t>
        <a:bodyPr/>
        <a:lstStyle/>
        <a:p>
          <a:r>
            <a:rPr lang="en-US" dirty="0" smtClean="0"/>
            <a:t>The Council</a:t>
          </a:r>
          <a:endParaRPr lang="en-US" dirty="0"/>
        </a:p>
      </dgm:t>
    </dgm:pt>
    <dgm:pt modelId="{EFA2BE6F-B151-45B2-92FB-2AE0662D6E09}" type="parTrans" cxnId="{0CDF6E26-562D-4BF2-9807-A34CE4F4EBE8}">
      <dgm:prSet/>
      <dgm:spPr/>
      <dgm:t>
        <a:bodyPr/>
        <a:lstStyle/>
        <a:p>
          <a:endParaRPr lang="en-US"/>
        </a:p>
      </dgm:t>
    </dgm:pt>
    <dgm:pt modelId="{7B6625C6-0ADA-402A-B45D-0F6F6F7E0A7F}" type="sibTrans" cxnId="{0CDF6E26-562D-4BF2-9807-A34CE4F4EBE8}">
      <dgm:prSet/>
      <dgm:spPr/>
      <dgm:t>
        <a:bodyPr/>
        <a:lstStyle/>
        <a:p>
          <a:endParaRPr lang="en-US"/>
        </a:p>
      </dgm:t>
    </dgm:pt>
    <dgm:pt modelId="{090C65E9-BFA3-45DB-A303-ACFCF39B8746}">
      <dgm:prSet phldrT="[Text]"/>
      <dgm:spPr/>
      <dgm:t>
        <a:bodyPr/>
        <a:lstStyle/>
        <a:p>
          <a:r>
            <a:rPr lang="en-US" dirty="0" smtClean="0"/>
            <a:t>Ask Questions</a:t>
          </a:r>
          <a:endParaRPr lang="en-US" dirty="0"/>
        </a:p>
      </dgm:t>
    </dgm:pt>
    <dgm:pt modelId="{45C8BFC3-ECF3-4D89-B4F6-EFE58A8E3FCA}" type="parTrans" cxnId="{739C5F3F-5E37-472F-B3C1-6994D3AD420D}">
      <dgm:prSet/>
      <dgm:spPr/>
      <dgm:t>
        <a:bodyPr/>
        <a:lstStyle/>
        <a:p>
          <a:endParaRPr lang="en-US"/>
        </a:p>
      </dgm:t>
    </dgm:pt>
    <dgm:pt modelId="{84805545-E0F8-477C-A536-537527DF7121}" type="sibTrans" cxnId="{739C5F3F-5E37-472F-B3C1-6994D3AD420D}">
      <dgm:prSet/>
      <dgm:spPr/>
      <dgm:t>
        <a:bodyPr/>
        <a:lstStyle/>
        <a:p>
          <a:endParaRPr lang="en-US"/>
        </a:p>
      </dgm:t>
    </dgm:pt>
    <dgm:pt modelId="{6CF9851D-25B8-4C79-A69B-F80383F28413}">
      <dgm:prSet phldrT="[Text]"/>
      <dgm:spPr/>
      <dgm:t>
        <a:bodyPr/>
        <a:lstStyle/>
        <a:p>
          <a:r>
            <a:rPr lang="en-US" dirty="0" smtClean="0"/>
            <a:t>Dialogue  and Debate</a:t>
          </a:r>
          <a:endParaRPr lang="en-US" dirty="0"/>
        </a:p>
      </dgm:t>
    </dgm:pt>
    <dgm:pt modelId="{D101FF05-933F-45CC-8D3D-4DC510C4AE12}" type="parTrans" cxnId="{850E55C6-E884-422D-9B43-408D6AF90775}">
      <dgm:prSet/>
      <dgm:spPr/>
      <dgm:t>
        <a:bodyPr/>
        <a:lstStyle/>
        <a:p>
          <a:endParaRPr lang="en-US"/>
        </a:p>
      </dgm:t>
    </dgm:pt>
    <dgm:pt modelId="{66FD8E26-0D2D-42B0-AF16-712697FB5500}" type="sibTrans" cxnId="{850E55C6-E884-422D-9B43-408D6AF90775}">
      <dgm:prSet/>
      <dgm:spPr/>
      <dgm:t>
        <a:bodyPr/>
        <a:lstStyle/>
        <a:p>
          <a:endParaRPr lang="en-US"/>
        </a:p>
      </dgm:t>
    </dgm:pt>
    <dgm:pt modelId="{388B1E0D-181C-44A0-AA4F-9740DA4A86F9}">
      <dgm:prSet phldrT="[Text]"/>
      <dgm:spPr/>
      <dgm:t>
        <a:bodyPr/>
        <a:lstStyle/>
        <a:p>
          <a:r>
            <a:rPr lang="en-US" dirty="0" smtClean="0"/>
            <a:t>Executive Decisions</a:t>
          </a:r>
          <a:endParaRPr lang="en-US" dirty="0"/>
        </a:p>
      </dgm:t>
    </dgm:pt>
    <dgm:pt modelId="{FE8704BD-42B6-4B26-B693-C0E070F2875B}" type="parTrans" cxnId="{1B9FB305-6709-4B63-942C-7109A0463DEE}">
      <dgm:prSet/>
      <dgm:spPr/>
      <dgm:t>
        <a:bodyPr/>
        <a:lstStyle/>
        <a:p>
          <a:endParaRPr lang="en-US"/>
        </a:p>
      </dgm:t>
    </dgm:pt>
    <dgm:pt modelId="{000C7DCD-3B53-4EC5-8398-EAEF4B297128}" type="sibTrans" cxnId="{1B9FB305-6709-4B63-942C-7109A0463DEE}">
      <dgm:prSet/>
      <dgm:spPr/>
      <dgm:t>
        <a:bodyPr/>
        <a:lstStyle/>
        <a:p>
          <a:endParaRPr lang="en-US"/>
        </a:p>
      </dgm:t>
    </dgm:pt>
    <dgm:pt modelId="{DCA0864D-91A7-47B8-93E4-F2550683D663}">
      <dgm:prSet phldrT="[Text]"/>
      <dgm:spPr/>
      <dgm:t>
        <a:bodyPr/>
        <a:lstStyle/>
        <a:p>
          <a:r>
            <a:rPr lang="en-US" dirty="0" smtClean="0"/>
            <a:t>Autopsies and Analysis</a:t>
          </a:r>
          <a:endParaRPr lang="en-US" dirty="0"/>
        </a:p>
      </dgm:t>
    </dgm:pt>
    <dgm:pt modelId="{D93936A4-6CE4-432E-ABF9-62355D5A0869}" type="parTrans" cxnId="{462C66D2-5A83-4977-A620-05B4F88DF865}">
      <dgm:prSet/>
      <dgm:spPr/>
      <dgm:t>
        <a:bodyPr/>
        <a:lstStyle/>
        <a:p>
          <a:endParaRPr lang="en-US"/>
        </a:p>
      </dgm:t>
    </dgm:pt>
    <dgm:pt modelId="{DB352CA6-4171-4288-AE91-AC5A08E1BE07}" type="sibTrans" cxnId="{462C66D2-5A83-4977-A620-05B4F88DF865}">
      <dgm:prSet/>
      <dgm:spPr/>
      <dgm:t>
        <a:bodyPr/>
        <a:lstStyle/>
        <a:p>
          <a:endParaRPr lang="en-US"/>
        </a:p>
      </dgm:t>
    </dgm:pt>
    <dgm:pt modelId="{EF52AD87-CE00-4246-A8A8-52E750AE56C5}" type="pres">
      <dgm:prSet presAssocID="{04523E8C-20E7-4C7E-B809-FDA1F71468AE}" presName="Name0" presStyleCnt="0">
        <dgm:presLayoutVars>
          <dgm:chMax val="1"/>
          <dgm:dir/>
          <dgm:animLvl val="ctr"/>
          <dgm:resizeHandles val="exact"/>
        </dgm:presLayoutVars>
      </dgm:prSet>
      <dgm:spPr/>
      <dgm:t>
        <a:bodyPr/>
        <a:lstStyle/>
        <a:p>
          <a:endParaRPr lang="en-US"/>
        </a:p>
      </dgm:t>
    </dgm:pt>
    <dgm:pt modelId="{985C77AF-C1E9-4E90-A98A-5226EA0693DB}" type="pres">
      <dgm:prSet presAssocID="{670B7FDE-592D-4EDA-996A-4293F929AD37}" presName="centerShape" presStyleLbl="node0" presStyleIdx="0" presStyleCnt="1"/>
      <dgm:spPr/>
      <dgm:t>
        <a:bodyPr/>
        <a:lstStyle/>
        <a:p>
          <a:endParaRPr lang="en-US"/>
        </a:p>
      </dgm:t>
    </dgm:pt>
    <dgm:pt modelId="{3E581AB5-8843-45A0-A7B2-F637271245C8}" type="pres">
      <dgm:prSet presAssocID="{090C65E9-BFA3-45DB-A303-ACFCF39B8746}" presName="node" presStyleLbl="node1" presStyleIdx="0" presStyleCnt="4">
        <dgm:presLayoutVars>
          <dgm:bulletEnabled val="1"/>
        </dgm:presLayoutVars>
      </dgm:prSet>
      <dgm:spPr/>
      <dgm:t>
        <a:bodyPr/>
        <a:lstStyle/>
        <a:p>
          <a:endParaRPr lang="en-US"/>
        </a:p>
      </dgm:t>
    </dgm:pt>
    <dgm:pt modelId="{90D2E87D-5812-4443-9F17-E9654A636DEA}" type="pres">
      <dgm:prSet presAssocID="{090C65E9-BFA3-45DB-A303-ACFCF39B8746}" presName="dummy" presStyleCnt="0"/>
      <dgm:spPr/>
    </dgm:pt>
    <dgm:pt modelId="{AB039436-86B0-48D0-8A8C-F1F5D9D856AB}" type="pres">
      <dgm:prSet presAssocID="{84805545-E0F8-477C-A536-537527DF7121}" presName="sibTrans" presStyleLbl="sibTrans2D1" presStyleIdx="0" presStyleCnt="4"/>
      <dgm:spPr/>
      <dgm:t>
        <a:bodyPr/>
        <a:lstStyle/>
        <a:p>
          <a:endParaRPr lang="en-US"/>
        </a:p>
      </dgm:t>
    </dgm:pt>
    <dgm:pt modelId="{44503041-35B0-47AC-ACAC-B3920FF89746}" type="pres">
      <dgm:prSet presAssocID="{6CF9851D-25B8-4C79-A69B-F80383F28413}" presName="node" presStyleLbl="node1" presStyleIdx="1" presStyleCnt="4">
        <dgm:presLayoutVars>
          <dgm:bulletEnabled val="1"/>
        </dgm:presLayoutVars>
      </dgm:prSet>
      <dgm:spPr/>
      <dgm:t>
        <a:bodyPr/>
        <a:lstStyle/>
        <a:p>
          <a:endParaRPr lang="en-US"/>
        </a:p>
      </dgm:t>
    </dgm:pt>
    <dgm:pt modelId="{F7C88E02-28CC-4C0E-8B8D-1197AEF5320A}" type="pres">
      <dgm:prSet presAssocID="{6CF9851D-25B8-4C79-A69B-F80383F28413}" presName="dummy" presStyleCnt="0"/>
      <dgm:spPr/>
    </dgm:pt>
    <dgm:pt modelId="{49130D9A-189B-424F-A702-01BA6E44E0D4}" type="pres">
      <dgm:prSet presAssocID="{66FD8E26-0D2D-42B0-AF16-712697FB5500}" presName="sibTrans" presStyleLbl="sibTrans2D1" presStyleIdx="1" presStyleCnt="4"/>
      <dgm:spPr/>
      <dgm:t>
        <a:bodyPr/>
        <a:lstStyle/>
        <a:p>
          <a:endParaRPr lang="en-US"/>
        </a:p>
      </dgm:t>
    </dgm:pt>
    <dgm:pt modelId="{76886E4A-9895-4AE7-9041-EC9358884BD4}" type="pres">
      <dgm:prSet presAssocID="{388B1E0D-181C-44A0-AA4F-9740DA4A86F9}" presName="node" presStyleLbl="node1" presStyleIdx="2" presStyleCnt="4">
        <dgm:presLayoutVars>
          <dgm:bulletEnabled val="1"/>
        </dgm:presLayoutVars>
      </dgm:prSet>
      <dgm:spPr/>
      <dgm:t>
        <a:bodyPr/>
        <a:lstStyle/>
        <a:p>
          <a:endParaRPr lang="en-US"/>
        </a:p>
      </dgm:t>
    </dgm:pt>
    <dgm:pt modelId="{66637067-F223-475E-A3A8-B6E6649B024B}" type="pres">
      <dgm:prSet presAssocID="{388B1E0D-181C-44A0-AA4F-9740DA4A86F9}" presName="dummy" presStyleCnt="0"/>
      <dgm:spPr/>
    </dgm:pt>
    <dgm:pt modelId="{4807D1BA-89DC-4A60-BE72-081C4498D854}" type="pres">
      <dgm:prSet presAssocID="{000C7DCD-3B53-4EC5-8398-EAEF4B297128}" presName="sibTrans" presStyleLbl="sibTrans2D1" presStyleIdx="2" presStyleCnt="4"/>
      <dgm:spPr/>
      <dgm:t>
        <a:bodyPr/>
        <a:lstStyle/>
        <a:p>
          <a:endParaRPr lang="en-US"/>
        </a:p>
      </dgm:t>
    </dgm:pt>
    <dgm:pt modelId="{6BA0CD06-0818-4F28-9858-5C60D6A4D98C}" type="pres">
      <dgm:prSet presAssocID="{DCA0864D-91A7-47B8-93E4-F2550683D663}" presName="node" presStyleLbl="node1" presStyleIdx="3" presStyleCnt="4">
        <dgm:presLayoutVars>
          <dgm:bulletEnabled val="1"/>
        </dgm:presLayoutVars>
      </dgm:prSet>
      <dgm:spPr/>
      <dgm:t>
        <a:bodyPr/>
        <a:lstStyle/>
        <a:p>
          <a:endParaRPr lang="en-US"/>
        </a:p>
      </dgm:t>
    </dgm:pt>
    <dgm:pt modelId="{4C09459B-EDFE-419A-8F06-39884A63D31E}" type="pres">
      <dgm:prSet presAssocID="{DCA0864D-91A7-47B8-93E4-F2550683D663}" presName="dummy" presStyleCnt="0"/>
      <dgm:spPr/>
    </dgm:pt>
    <dgm:pt modelId="{0F722F59-34C7-4AD3-AF1E-EDEBB6078B42}" type="pres">
      <dgm:prSet presAssocID="{DB352CA6-4171-4288-AE91-AC5A08E1BE07}" presName="sibTrans" presStyleLbl="sibTrans2D1" presStyleIdx="3" presStyleCnt="4"/>
      <dgm:spPr/>
      <dgm:t>
        <a:bodyPr/>
        <a:lstStyle/>
        <a:p>
          <a:endParaRPr lang="en-US"/>
        </a:p>
      </dgm:t>
    </dgm:pt>
  </dgm:ptLst>
  <dgm:cxnLst>
    <dgm:cxn modelId="{374061C5-99EB-4F3E-9057-9820B27FF539}" type="presOf" srcId="{388B1E0D-181C-44A0-AA4F-9740DA4A86F9}" destId="{76886E4A-9895-4AE7-9041-EC9358884BD4}" srcOrd="0" destOrd="0" presId="urn:microsoft.com/office/officeart/2005/8/layout/radial6"/>
    <dgm:cxn modelId="{739C5F3F-5E37-472F-B3C1-6994D3AD420D}" srcId="{670B7FDE-592D-4EDA-996A-4293F929AD37}" destId="{090C65E9-BFA3-45DB-A303-ACFCF39B8746}" srcOrd="0" destOrd="0" parTransId="{45C8BFC3-ECF3-4D89-B4F6-EFE58A8E3FCA}" sibTransId="{84805545-E0F8-477C-A536-537527DF7121}"/>
    <dgm:cxn modelId="{1CBCA7C9-B9C9-4B89-BDF1-01161887B6E5}" type="presOf" srcId="{670B7FDE-592D-4EDA-996A-4293F929AD37}" destId="{985C77AF-C1E9-4E90-A98A-5226EA0693DB}" srcOrd="0" destOrd="0" presId="urn:microsoft.com/office/officeart/2005/8/layout/radial6"/>
    <dgm:cxn modelId="{1B9FB305-6709-4B63-942C-7109A0463DEE}" srcId="{670B7FDE-592D-4EDA-996A-4293F929AD37}" destId="{388B1E0D-181C-44A0-AA4F-9740DA4A86F9}" srcOrd="2" destOrd="0" parTransId="{FE8704BD-42B6-4B26-B693-C0E070F2875B}" sibTransId="{000C7DCD-3B53-4EC5-8398-EAEF4B297128}"/>
    <dgm:cxn modelId="{4F54B723-53C2-4C9D-935C-1C3502335694}" type="presOf" srcId="{DB352CA6-4171-4288-AE91-AC5A08E1BE07}" destId="{0F722F59-34C7-4AD3-AF1E-EDEBB6078B42}" srcOrd="0" destOrd="0" presId="urn:microsoft.com/office/officeart/2005/8/layout/radial6"/>
    <dgm:cxn modelId="{0CDF6E26-562D-4BF2-9807-A34CE4F4EBE8}" srcId="{04523E8C-20E7-4C7E-B809-FDA1F71468AE}" destId="{670B7FDE-592D-4EDA-996A-4293F929AD37}" srcOrd="0" destOrd="0" parTransId="{EFA2BE6F-B151-45B2-92FB-2AE0662D6E09}" sibTransId="{7B6625C6-0ADA-402A-B45D-0F6F6F7E0A7F}"/>
    <dgm:cxn modelId="{6044DF6E-5364-460B-9F19-28CD9C682304}" type="presOf" srcId="{66FD8E26-0D2D-42B0-AF16-712697FB5500}" destId="{49130D9A-189B-424F-A702-01BA6E44E0D4}" srcOrd="0" destOrd="0" presId="urn:microsoft.com/office/officeart/2005/8/layout/radial6"/>
    <dgm:cxn modelId="{46073506-D8F4-47CD-A074-6085572FCB34}" type="presOf" srcId="{000C7DCD-3B53-4EC5-8398-EAEF4B297128}" destId="{4807D1BA-89DC-4A60-BE72-081C4498D854}" srcOrd="0" destOrd="0" presId="urn:microsoft.com/office/officeart/2005/8/layout/radial6"/>
    <dgm:cxn modelId="{B62FCF39-952B-463E-834B-F0797B7D224C}" type="presOf" srcId="{090C65E9-BFA3-45DB-A303-ACFCF39B8746}" destId="{3E581AB5-8843-45A0-A7B2-F637271245C8}" srcOrd="0" destOrd="0" presId="urn:microsoft.com/office/officeart/2005/8/layout/radial6"/>
    <dgm:cxn modelId="{850E55C6-E884-422D-9B43-408D6AF90775}" srcId="{670B7FDE-592D-4EDA-996A-4293F929AD37}" destId="{6CF9851D-25B8-4C79-A69B-F80383F28413}" srcOrd="1" destOrd="0" parTransId="{D101FF05-933F-45CC-8D3D-4DC510C4AE12}" sibTransId="{66FD8E26-0D2D-42B0-AF16-712697FB5500}"/>
    <dgm:cxn modelId="{462C66D2-5A83-4977-A620-05B4F88DF865}" srcId="{670B7FDE-592D-4EDA-996A-4293F929AD37}" destId="{DCA0864D-91A7-47B8-93E4-F2550683D663}" srcOrd="3" destOrd="0" parTransId="{D93936A4-6CE4-432E-ABF9-62355D5A0869}" sibTransId="{DB352CA6-4171-4288-AE91-AC5A08E1BE07}"/>
    <dgm:cxn modelId="{95BFF59F-FE0D-4443-972C-05FBE78A9EEB}" type="presOf" srcId="{84805545-E0F8-477C-A536-537527DF7121}" destId="{AB039436-86B0-48D0-8A8C-F1F5D9D856AB}" srcOrd="0" destOrd="0" presId="urn:microsoft.com/office/officeart/2005/8/layout/radial6"/>
    <dgm:cxn modelId="{4D87F0EF-0B62-4EDB-A9CD-EFFDB6035D92}" type="presOf" srcId="{6CF9851D-25B8-4C79-A69B-F80383F28413}" destId="{44503041-35B0-47AC-ACAC-B3920FF89746}" srcOrd="0" destOrd="0" presId="urn:microsoft.com/office/officeart/2005/8/layout/radial6"/>
    <dgm:cxn modelId="{ACAE2BC0-6C74-45A7-84C5-CE2AFB98DAF1}" type="presOf" srcId="{04523E8C-20E7-4C7E-B809-FDA1F71468AE}" destId="{EF52AD87-CE00-4246-A8A8-52E750AE56C5}" srcOrd="0" destOrd="0" presId="urn:microsoft.com/office/officeart/2005/8/layout/radial6"/>
    <dgm:cxn modelId="{A38E97CC-C22B-4DA5-94E7-5EC069348046}" type="presOf" srcId="{DCA0864D-91A7-47B8-93E4-F2550683D663}" destId="{6BA0CD06-0818-4F28-9858-5C60D6A4D98C}" srcOrd="0" destOrd="0" presId="urn:microsoft.com/office/officeart/2005/8/layout/radial6"/>
    <dgm:cxn modelId="{49153EF6-DE94-4DF2-A975-D63C56DC78A8}" type="presParOf" srcId="{EF52AD87-CE00-4246-A8A8-52E750AE56C5}" destId="{985C77AF-C1E9-4E90-A98A-5226EA0693DB}" srcOrd="0" destOrd="0" presId="urn:microsoft.com/office/officeart/2005/8/layout/radial6"/>
    <dgm:cxn modelId="{50406327-C467-4D39-82CB-DBAE4FC26E58}" type="presParOf" srcId="{EF52AD87-CE00-4246-A8A8-52E750AE56C5}" destId="{3E581AB5-8843-45A0-A7B2-F637271245C8}" srcOrd="1" destOrd="0" presId="urn:microsoft.com/office/officeart/2005/8/layout/radial6"/>
    <dgm:cxn modelId="{54056C0D-2BC3-4C98-B3F8-F0D866CD17CC}" type="presParOf" srcId="{EF52AD87-CE00-4246-A8A8-52E750AE56C5}" destId="{90D2E87D-5812-4443-9F17-E9654A636DEA}" srcOrd="2" destOrd="0" presId="urn:microsoft.com/office/officeart/2005/8/layout/radial6"/>
    <dgm:cxn modelId="{DA957E56-45B8-4FA8-8743-47BC1B3B93BC}" type="presParOf" srcId="{EF52AD87-CE00-4246-A8A8-52E750AE56C5}" destId="{AB039436-86B0-48D0-8A8C-F1F5D9D856AB}" srcOrd="3" destOrd="0" presId="urn:microsoft.com/office/officeart/2005/8/layout/radial6"/>
    <dgm:cxn modelId="{0501F78D-ADE7-4D7A-B0E4-4652E8426F2E}" type="presParOf" srcId="{EF52AD87-CE00-4246-A8A8-52E750AE56C5}" destId="{44503041-35B0-47AC-ACAC-B3920FF89746}" srcOrd="4" destOrd="0" presId="urn:microsoft.com/office/officeart/2005/8/layout/radial6"/>
    <dgm:cxn modelId="{81D218F8-D817-4AEB-A333-44F5720ACE79}" type="presParOf" srcId="{EF52AD87-CE00-4246-A8A8-52E750AE56C5}" destId="{F7C88E02-28CC-4C0E-8B8D-1197AEF5320A}" srcOrd="5" destOrd="0" presId="urn:microsoft.com/office/officeart/2005/8/layout/radial6"/>
    <dgm:cxn modelId="{28136832-89FB-4027-B6A0-6D735830B14B}" type="presParOf" srcId="{EF52AD87-CE00-4246-A8A8-52E750AE56C5}" destId="{49130D9A-189B-424F-A702-01BA6E44E0D4}" srcOrd="6" destOrd="0" presId="urn:microsoft.com/office/officeart/2005/8/layout/radial6"/>
    <dgm:cxn modelId="{0F0C314D-527F-43C0-A7B0-BF6F1A6EBD64}" type="presParOf" srcId="{EF52AD87-CE00-4246-A8A8-52E750AE56C5}" destId="{76886E4A-9895-4AE7-9041-EC9358884BD4}" srcOrd="7" destOrd="0" presId="urn:microsoft.com/office/officeart/2005/8/layout/radial6"/>
    <dgm:cxn modelId="{1F3F5680-B433-4787-B8E1-98D4325FC49B}" type="presParOf" srcId="{EF52AD87-CE00-4246-A8A8-52E750AE56C5}" destId="{66637067-F223-475E-A3A8-B6E6649B024B}" srcOrd="8" destOrd="0" presId="urn:microsoft.com/office/officeart/2005/8/layout/radial6"/>
    <dgm:cxn modelId="{1F159661-2F6C-49AC-A17B-92AE8F291BD2}" type="presParOf" srcId="{EF52AD87-CE00-4246-A8A8-52E750AE56C5}" destId="{4807D1BA-89DC-4A60-BE72-081C4498D854}" srcOrd="9" destOrd="0" presId="urn:microsoft.com/office/officeart/2005/8/layout/radial6"/>
    <dgm:cxn modelId="{82EDF8CA-16D1-4474-995A-6EC541EDC04E}" type="presParOf" srcId="{EF52AD87-CE00-4246-A8A8-52E750AE56C5}" destId="{6BA0CD06-0818-4F28-9858-5C60D6A4D98C}" srcOrd="10" destOrd="0" presId="urn:microsoft.com/office/officeart/2005/8/layout/radial6"/>
    <dgm:cxn modelId="{A12093B8-3558-45B1-915E-023608567074}" type="presParOf" srcId="{EF52AD87-CE00-4246-A8A8-52E750AE56C5}" destId="{4C09459B-EDFE-419A-8F06-39884A63D31E}" srcOrd="11" destOrd="0" presId="urn:microsoft.com/office/officeart/2005/8/layout/radial6"/>
    <dgm:cxn modelId="{9924543B-5DE9-4E03-9D1F-ECC104E0C98D}" type="presParOf" srcId="{EF52AD87-CE00-4246-A8A8-52E750AE56C5}" destId="{0F722F59-34C7-4AD3-AF1E-EDEBB6078B42}"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E27A19A-618F-48B8-A996-C0A5A83A5C0A}" type="datetimeFigureOut">
              <a:rPr lang="en-US" smtClean="0"/>
              <a:pPr/>
              <a:t>2/24/2010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7240F26-45DA-48AB-8EF5-B808888F039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7A19A-618F-48B8-A996-C0A5A83A5C0A}" type="datetimeFigureOut">
              <a:rPr lang="en-US" smtClean="0"/>
              <a:pPr/>
              <a:t>2/24/2010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40F26-45DA-48AB-8EF5-B808888F03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E27A19A-618F-48B8-A996-C0A5A83A5C0A}" type="datetimeFigureOut">
              <a:rPr lang="en-US" smtClean="0"/>
              <a:pPr/>
              <a:t>2/24/2010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7240F26-45DA-48AB-8EF5-B808888F039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E27A19A-618F-48B8-A996-C0A5A83A5C0A}" type="datetimeFigureOut">
              <a:rPr lang="en-US" smtClean="0"/>
              <a:pPr/>
              <a:t>2/24/2010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7240F26-45DA-48AB-8EF5-B808888F039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E27A19A-618F-48B8-A996-C0A5A83A5C0A}" type="datetimeFigureOut">
              <a:rPr lang="en-US" smtClean="0"/>
              <a:pPr/>
              <a:t>2/24/2010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7240F26-45DA-48AB-8EF5-B808888F039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E27A19A-618F-48B8-A996-C0A5A83A5C0A}" type="datetimeFigureOut">
              <a:rPr lang="en-US" smtClean="0"/>
              <a:pPr/>
              <a:t>2/24/2010</a:t>
            </a:fld>
            <a:endParaRPr lang="en-US"/>
          </a:p>
        </p:txBody>
      </p:sp>
      <p:sp>
        <p:nvSpPr>
          <p:cNvPr id="10" name="Slide Number Placeholder 9"/>
          <p:cNvSpPr>
            <a:spLocks noGrp="1"/>
          </p:cNvSpPr>
          <p:nvPr>
            <p:ph type="sldNum" sz="quarter" idx="16"/>
          </p:nvPr>
        </p:nvSpPr>
        <p:spPr/>
        <p:txBody>
          <a:bodyPr rtlCol="0"/>
          <a:lstStyle/>
          <a:p>
            <a:fld id="{57240F26-45DA-48AB-8EF5-B808888F039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E27A19A-618F-48B8-A996-C0A5A83A5C0A}" type="datetimeFigureOut">
              <a:rPr lang="en-US" smtClean="0"/>
              <a:pPr/>
              <a:t>2/24/2010</a:t>
            </a:fld>
            <a:endParaRPr lang="en-US"/>
          </a:p>
        </p:txBody>
      </p:sp>
      <p:sp>
        <p:nvSpPr>
          <p:cNvPr id="12" name="Slide Number Placeholder 11"/>
          <p:cNvSpPr>
            <a:spLocks noGrp="1"/>
          </p:cNvSpPr>
          <p:nvPr>
            <p:ph type="sldNum" sz="quarter" idx="16"/>
          </p:nvPr>
        </p:nvSpPr>
        <p:spPr/>
        <p:txBody>
          <a:bodyPr rtlCol="0"/>
          <a:lstStyle/>
          <a:p>
            <a:fld id="{57240F26-45DA-48AB-8EF5-B808888F039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27A19A-618F-48B8-A996-C0A5A83A5C0A}" type="datetimeFigureOut">
              <a:rPr lang="en-US" smtClean="0"/>
              <a:pPr/>
              <a:t>2/24/2010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7240F26-45DA-48AB-8EF5-B808888F03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7A19A-618F-48B8-A996-C0A5A83A5C0A}" type="datetimeFigureOut">
              <a:rPr lang="en-US" smtClean="0"/>
              <a:pPr/>
              <a:t>2/24/2010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7240F26-45DA-48AB-8EF5-B808888F03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E27A19A-618F-48B8-A996-C0A5A83A5C0A}" type="datetimeFigureOut">
              <a:rPr lang="en-US" smtClean="0"/>
              <a:pPr/>
              <a:t>2/24/2010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7240F26-45DA-48AB-8EF5-B808888F039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E27A19A-618F-48B8-A996-C0A5A83A5C0A}" type="datetimeFigureOut">
              <a:rPr lang="en-US" smtClean="0"/>
              <a:pPr/>
              <a:t>2/24/2010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7240F26-45DA-48AB-8EF5-B808888F039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E27A19A-618F-48B8-A996-C0A5A83A5C0A}" type="datetimeFigureOut">
              <a:rPr lang="en-US" smtClean="0"/>
              <a:pPr/>
              <a:t>2/24/2010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7240F26-45DA-48AB-8EF5-B808888F03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ossil.com/webapp/wcs/stores/servlet/InvestorRelationsView?storeId=12052&amp;page=company_profile&amp;catalogId=10052&amp;langId=-1" TargetMode="External"/><Relationship Id="rId7" Type="http://schemas.openxmlformats.org/officeDocument/2006/relationships/image" Target="../media/image9.jpeg"/><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00200"/>
            <a:ext cx="8077200" cy="1295400"/>
          </a:xfrm>
        </p:spPr>
        <p:txBody>
          <a:bodyPr>
            <a:normAutofit fontScale="90000"/>
          </a:bodyPr>
          <a:lstStyle/>
          <a:p>
            <a:r>
              <a:rPr lang="en-US" dirty="0" smtClean="0"/>
              <a:t>Chapter 5 </a:t>
            </a:r>
            <a:br>
              <a:rPr lang="en-US" dirty="0" smtClean="0"/>
            </a:br>
            <a:r>
              <a:rPr lang="en-US" dirty="0" smtClean="0"/>
              <a:t>Good to Great</a:t>
            </a:r>
            <a:br>
              <a:rPr lang="en-US" dirty="0" smtClean="0"/>
            </a:br>
            <a:r>
              <a:rPr lang="en-US" sz="3100" dirty="0" smtClean="0"/>
              <a:t>The Hedgehog Concept</a:t>
            </a:r>
            <a:endParaRPr lang="en-US" sz="3100" dirty="0"/>
          </a:p>
        </p:txBody>
      </p:sp>
      <p:sp>
        <p:nvSpPr>
          <p:cNvPr id="5" name="TextBox 4"/>
          <p:cNvSpPr txBox="1"/>
          <p:nvPr/>
        </p:nvSpPr>
        <p:spPr>
          <a:xfrm>
            <a:off x="4724400" y="3810000"/>
            <a:ext cx="2895600" cy="1569660"/>
          </a:xfrm>
          <a:prstGeom prst="rect">
            <a:avLst/>
          </a:prstGeom>
          <a:noFill/>
        </p:spPr>
        <p:txBody>
          <a:bodyPr wrap="square" rtlCol="0">
            <a:spAutoFit/>
          </a:bodyPr>
          <a:lstStyle/>
          <a:p>
            <a:pPr algn="ctr"/>
            <a:r>
              <a:rPr lang="en-US" sz="2400" dirty="0" smtClean="0"/>
              <a:t>Rachel	Rose</a:t>
            </a:r>
          </a:p>
          <a:p>
            <a:pPr algn="ctr"/>
            <a:r>
              <a:rPr lang="en-US" sz="2400" dirty="0" smtClean="0"/>
              <a:t>Michael </a:t>
            </a:r>
            <a:r>
              <a:rPr lang="en-US" sz="2400" dirty="0" err="1" smtClean="0"/>
              <a:t>Ostrowsky</a:t>
            </a:r>
            <a:endParaRPr lang="en-US" sz="2400" dirty="0" smtClean="0"/>
          </a:p>
          <a:p>
            <a:pPr algn="ctr"/>
            <a:r>
              <a:rPr lang="en-US" sz="2400" dirty="0" smtClean="0"/>
              <a:t>Michael Dickerson</a:t>
            </a:r>
          </a:p>
          <a:p>
            <a:pPr algn="ctr"/>
            <a:r>
              <a:rPr lang="en-US" sz="2400" dirty="0" smtClean="0"/>
              <a:t>Chris </a:t>
            </a:r>
            <a:r>
              <a:rPr lang="en-US" sz="2400" dirty="0" err="1" smtClean="0"/>
              <a:t>Carruthers</a:t>
            </a:r>
            <a:endParaRPr lang="en-US" sz="2400" dirty="0"/>
          </a:p>
        </p:txBody>
      </p:sp>
      <p:sp>
        <p:nvSpPr>
          <p:cNvPr id="6" name="TextBox 5"/>
          <p:cNvSpPr txBox="1"/>
          <p:nvPr/>
        </p:nvSpPr>
        <p:spPr>
          <a:xfrm>
            <a:off x="1676400" y="3733800"/>
            <a:ext cx="2133600" cy="1569660"/>
          </a:xfrm>
          <a:prstGeom prst="rect">
            <a:avLst/>
          </a:prstGeom>
          <a:noFill/>
        </p:spPr>
        <p:txBody>
          <a:bodyPr wrap="square" rtlCol="0">
            <a:spAutoFit/>
          </a:bodyPr>
          <a:lstStyle/>
          <a:p>
            <a:pPr algn="ctr"/>
            <a:r>
              <a:rPr lang="en-US" sz="2400" dirty="0" smtClean="0">
                <a:solidFill>
                  <a:schemeClr val="tx1"/>
                </a:solidFill>
              </a:rPr>
              <a:t>Yao </a:t>
            </a:r>
            <a:r>
              <a:rPr lang="en-US" sz="2400" dirty="0" err="1" smtClean="0">
                <a:solidFill>
                  <a:schemeClr val="tx1"/>
                </a:solidFill>
              </a:rPr>
              <a:t>Hai</a:t>
            </a:r>
            <a:endParaRPr lang="en-US" sz="2400" dirty="0" smtClean="0">
              <a:solidFill>
                <a:schemeClr val="tx1"/>
              </a:solidFill>
            </a:endParaRPr>
          </a:p>
          <a:p>
            <a:pPr algn="ctr"/>
            <a:r>
              <a:rPr lang="en-US" sz="2400" dirty="0" smtClean="0">
                <a:solidFill>
                  <a:schemeClr val="tx1"/>
                </a:solidFill>
              </a:rPr>
              <a:t>Adam </a:t>
            </a:r>
            <a:r>
              <a:rPr lang="en-US" sz="2400" dirty="0" err="1" smtClean="0">
                <a:solidFill>
                  <a:schemeClr val="tx1"/>
                </a:solidFill>
              </a:rPr>
              <a:t>Kogler</a:t>
            </a:r>
            <a:endParaRPr lang="en-US" sz="2400" dirty="0" smtClean="0">
              <a:solidFill>
                <a:schemeClr val="tx1"/>
              </a:solidFill>
            </a:endParaRPr>
          </a:p>
          <a:p>
            <a:pPr algn="ctr"/>
            <a:r>
              <a:rPr lang="en-US" sz="2400" dirty="0" smtClean="0">
                <a:solidFill>
                  <a:schemeClr val="tx1"/>
                </a:solidFill>
              </a:rPr>
              <a:t>Matt Porter</a:t>
            </a:r>
          </a:p>
          <a:p>
            <a:pPr algn="ctr"/>
            <a:r>
              <a:rPr lang="en-US" sz="2400" dirty="0" smtClean="0">
                <a:solidFill>
                  <a:schemeClr val="tx1"/>
                </a:solidFill>
              </a:rPr>
              <a:t>Ryan Martin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Circles Concept</a:t>
            </a:r>
            <a:endParaRPr lang="en-US" dirty="0"/>
          </a:p>
        </p:txBody>
      </p:sp>
      <p:pic>
        <p:nvPicPr>
          <p:cNvPr id="1026" name="Picture 2" descr="http://www.emeraldinsight.com/fig/2610300502001.png"/>
          <p:cNvPicPr>
            <a:picLocks noChangeAspect="1" noChangeArrowheads="1"/>
          </p:cNvPicPr>
          <p:nvPr/>
        </p:nvPicPr>
        <p:blipFill>
          <a:blip r:embed="rId2" cstate="print"/>
          <a:srcRect/>
          <a:stretch>
            <a:fillRect/>
          </a:stretch>
        </p:blipFill>
        <p:spPr bwMode="auto">
          <a:xfrm>
            <a:off x="762000" y="1524000"/>
            <a:ext cx="4486275" cy="4850643"/>
          </a:xfrm>
          <a:prstGeom prst="rect">
            <a:avLst/>
          </a:prstGeom>
          <a:noFill/>
        </p:spPr>
      </p:pic>
      <p:pic>
        <p:nvPicPr>
          <p:cNvPr id="1028" name="Picture 4" descr="http://reflexivepractice.files.wordpress.com/2009/09/hedgehog.jpg"/>
          <p:cNvPicPr>
            <a:picLocks noChangeAspect="1" noChangeArrowheads="1"/>
          </p:cNvPicPr>
          <p:nvPr/>
        </p:nvPicPr>
        <p:blipFill>
          <a:blip r:embed="rId3" cstate="print"/>
          <a:srcRect/>
          <a:stretch>
            <a:fillRect/>
          </a:stretch>
        </p:blipFill>
        <p:spPr bwMode="auto">
          <a:xfrm>
            <a:off x="5638800" y="1828800"/>
            <a:ext cx="3028950" cy="31432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Inc.</a:t>
            </a:r>
            <a:endParaRPr lang="en-US" dirty="0"/>
          </a:p>
        </p:txBody>
      </p:sp>
      <p:pic>
        <p:nvPicPr>
          <p:cNvPr id="8194" name="Picture 2" descr="http://images.businessweek.com/ss/06/05/watches/image/rolex.jpg"/>
          <p:cNvPicPr>
            <a:picLocks noChangeAspect="1" noChangeArrowheads="1"/>
          </p:cNvPicPr>
          <p:nvPr/>
        </p:nvPicPr>
        <p:blipFill>
          <a:blip r:embed="rId2" cstate="print"/>
          <a:srcRect/>
          <a:stretch>
            <a:fillRect/>
          </a:stretch>
        </p:blipFill>
        <p:spPr bwMode="auto">
          <a:xfrm>
            <a:off x="457200" y="2667000"/>
            <a:ext cx="4286250" cy="3810000"/>
          </a:xfrm>
          <a:prstGeom prst="rect">
            <a:avLst/>
          </a:prstGeom>
          <a:noFill/>
        </p:spPr>
      </p:pic>
      <p:pic>
        <p:nvPicPr>
          <p:cNvPr id="8198" name="Picture 6" descr="http://s7v1.scene7.com/is/image/JohnLewis/230507613"/>
          <p:cNvPicPr>
            <a:picLocks noChangeAspect="1" noChangeArrowheads="1"/>
          </p:cNvPicPr>
          <p:nvPr/>
        </p:nvPicPr>
        <p:blipFill>
          <a:blip r:embed="rId3" cstate="print"/>
          <a:srcRect/>
          <a:stretch>
            <a:fillRect/>
          </a:stretch>
        </p:blipFill>
        <p:spPr bwMode="auto">
          <a:xfrm>
            <a:off x="4800600" y="2667000"/>
            <a:ext cx="3800475" cy="38004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 the Best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Focus on what you could be the best at and what you cannot be the best at</a:t>
            </a:r>
          </a:p>
          <a:p>
            <a:r>
              <a:rPr lang="en-US" dirty="0" smtClean="0"/>
              <a:t>When dealing with the Hedgehog concept, it is not a goal to be the best or a plan to be the best, it is an understanding of what you can be the best at </a:t>
            </a:r>
            <a:br>
              <a:rPr lang="en-US" dirty="0" smtClean="0"/>
            </a:br>
            <a:endParaRPr lang="en-US" dirty="0" smtClean="0"/>
          </a:p>
          <a:p>
            <a:r>
              <a:rPr lang="en-US" dirty="0" smtClean="0"/>
              <a:t>Just because your “good” at something doesn’t mean you can be the best, and when using the hedgehog concept want to stay away from things that you can be just good at.</a:t>
            </a:r>
            <a:br>
              <a:rPr lang="en-US" dirty="0" smtClean="0"/>
            </a:br>
            <a:endParaRPr lang="en-US" dirty="0" smtClean="0"/>
          </a:p>
          <a:p>
            <a:r>
              <a:rPr lang="en-US" dirty="0" smtClean="0"/>
              <a:t>Be critical on what you want to be the best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Example Companies</a:t>
            </a:r>
            <a:endParaRPr lang="en-US" dirty="0"/>
          </a:p>
        </p:txBody>
      </p:sp>
      <p:sp>
        <p:nvSpPr>
          <p:cNvPr id="3" name="Content Placeholder 2"/>
          <p:cNvSpPr>
            <a:spLocks noGrp="1"/>
          </p:cNvSpPr>
          <p:nvPr>
            <p:ph idx="1"/>
          </p:nvPr>
        </p:nvSpPr>
        <p:spPr/>
        <p:txBody>
          <a:bodyPr>
            <a:normAutofit lnSpcReduction="10000"/>
          </a:bodyPr>
          <a:lstStyle/>
          <a:p>
            <a:r>
              <a:rPr lang="en-US" dirty="0" smtClean="0"/>
              <a:t>Circuit City- could be the best and the 4 “S’s” service, selection, savings, and satisfaction</a:t>
            </a:r>
            <a:br>
              <a:rPr lang="en-US" dirty="0" smtClean="0"/>
            </a:br>
            <a:endParaRPr lang="en-US" dirty="0" smtClean="0"/>
          </a:p>
          <a:p>
            <a:r>
              <a:rPr lang="en-US" dirty="0" smtClean="0"/>
              <a:t>Gillette- Could become the best at building toiletries for everyone with sophisticated manufacturing technology </a:t>
            </a:r>
            <a:br>
              <a:rPr lang="en-US" dirty="0" smtClean="0"/>
            </a:br>
            <a:endParaRPr lang="en-US" dirty="0" smtClean="0"/>
          </a:p>
          <a:p>
            <a:r>
              <a:rPr lang="en-US" dirty="0" smtClean="0"/>
              <a:t>Wells Fargo- could become the best at running a bank like a business in the western U.S. instead of global banking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143000"/>
          </a:xfrm>
        </p:spPr>
        <p:txBody>
          <a:bodyPr>
            <a:normAutofit fontScale="90000"/>
          </a:bodyPr>
          <a:lstStyle/>
          <a:p>
            <a:r>
              <a:rPr lang="en-US" dirty="0" smtClean="0"/>
              <a:t>Insight Into Your Economic Engine -What is your denominator?</a:t>
            </a:r>
            <a:br>
              <a:rPr lang="en-US" dirty="0" smtClean="0"/>
            </a:br>
            <a:r>
              <a:rPr lang="en-US" dirty="0" smtClean="0"/>
              <a:t> </a:t>
            </a:r>
            <a:endParaRPr lang="en-US" dirty="0"/>
          </a:p>
        </p:txBody>
      </p:sp>
      <p:sp>
        <p:nvSpPr>
          <p:cNvPr id="5" name="Content Placeholder 4"/>
          <p:cNvSpPr>
            <a:spLocks noGrp="1"/>
          </p:cNvSpPr>
          <p:nvPr>
            <p:ph sz="quarter" idx="1"/>
          </p:nvPr>
        </p:nvSpPr>
        <p:spPr/>
        <p:txBody>
          <a:bodyPr>
            <a:normAutofit/>
          </a:bodyPr>
          <a:lstStyle/>
          <a:p>
            <a:r>
              <a:rPr lang="en-US" dirty="0" smtClean="0"/>
              <a:t>Each good-to-great company built a fabulous economic engine, regardless of how great the industry was</a:t>
            </a:r>
          </a:p>
          <a:p>
            <a:pPr lvl="1"/>
            <a:r>
              <a:rPr lang="en-US" dirty="0" smtClean="0"/>
              <a:t>Ability to do this because they attained profound insights into their economic drivers and built a system in accordance with this understanding</a:t>
            </a:r>
          </a:p>
          <a:p>
            <a:r>
              <a:rPr lang="en-US" dirty="0" smtClean="0"/>
              <a:t>Consider </a:t>
            </a:r>
            <a:r>
              <a:rPr lang="en-US" dirty="0"/>
              <a:t>that your economics at their very best have underlying laws of physics about them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“Economic Denominator”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key is to find which single denominator (of a ratio) will maximize your economic engine</a:t>
            </a:r>
          </a:p>
          <a:p>
            <a:r>
              <a:rPr lang="en-US" dirty="0" smtClean="0"/>
              <a:t>Walgreens</a:t>
            </a:r>
          </a:p>
          <a:p>
            <a:pPr lvl="1"/>
            <a:r>
              <a:rPr lang="en-US" dirty="0" smtClean="0"/>
              <a:t>Switched focus from profit per store to Profit </a:t>
            </a:r>
            <a:r>
              <a:rPr lang="en-US" i="1" dirty="0" smtClean="0"/>
              <a:t>per customer visit</a:t>
            </a:r>
          </a:p>
          <a:p>
            <a:pPr lvl="1"/>
            <a:r>
              <a:rPr lang="en-US" dirty="0" smtClean="0"/>
              <a:t>Walgreens was able to increase convenience (9 stores in a mile!) and simultaneously increase profitability across its entire system</a:t>
            </a:r>
          </a:p>
          <a:p>
            <a:pPr lvl="0"/>
            <a:r>
              <a:rPr lang="en-US" sz="2800" dirty="0"/>
              <a:t>The denominator can be quite </a:t>
            </a:r>
            <a:r>
              <a:rPr lang="en-US" sz="2800" i="1" dirty="0"/>
              <a:t>subtle</a:t>
            </a:r>
            <a:r>
              <a:rPr lang="en-US" sz="2800" dirty="0"/>
              <a:t>, sometimes even </a:t>
            </a:r>
            <a:r>
              <a:rPr lang="en-US" sz="2800" i="1" dirty="0"/>
              <a:t>unobvious</a:t>
            </a:r>
            <a:r>
              <a:rPr lang="en-US" sz="2800" dirty="0"/>
              <a:t>. The </a:t>
            </a:r>
            <a:r>
              <a:rPr lang="en-US" sz="2800" i="1" dirty="0"/>
              <a:t>key</a:t>
            </a:r>
            <a:r>
              <a:rPr lang="en-US" sz="2800" dirty="0"/>
              <a:t> is to use the question of the denominator to gain understanding and insight into your economic </a:t>
            </a:r>
            <a:r>
              <a:rPr lang="en-US" sz="2800" dirty="0" smtClean="0"/>
              <a:t>model</a:t>
            </a:r>
            <a:endParaRPr lang="en-US" sz="2800" dirty="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26_kroger.png"/>
          <p:cNvPicPr>
            <a:picLocks noChangeAspect="1"/>
          </p:cNvPicPr>
          <p:nvPr/>
        </p:nvPicPr>
        <p:blipFill>
          <a:blip r:embed="rId2" cstate="print"/>
          <a:stretch>
            <a:fillRect/>
          </a:stretch>
        </p:blipFill>
        <p:spPr>
          <a:xfrm>
            <a:off x="6172200" y="990600"/>
            <a:ext cx="1524000" cy="1524000"/>
          </a:xfrm>
          <a:prstGeom prst="rect">
            <a:avLst/>
          </a:prstGeom>
        </p:spPr>
      </p:pic>
      <p:sp>
        <p:nvSpPr>
          <p:cNvPr id="2" name="Title 1"/>
          <p:cNvSpPr>
            <a:spLocks noGrp="1"/>
          </p:cNvSpPr>
          <p:nvPr>
            <p:ph type="title"/>
          </p:nvPr>
        </p:nvSpPr>
        <p:spPr/>
        <p:txBody>
          <a:bodyPr/>
          <a:lstStyle/>
          <a:p>
            <a:r>
              <a:rPr lang="en-US" dirty="0" smtClean="0"/>
              <a:t>Economic Denominator</a:t>
            </a:r>
            <a:endParaRPr lang="en-US" dirty="0"/>
          </a:p>
        </p:txBody>
      </p:sp>
      <p:sp>
        <p:nvSpPr>
          <p:cNvPr id="3" name="Content Placeholder 2"/>
          <p:cNvSpPr>
            <a:spLocks noGrp="1"/>
          </p:cNvSpPr>
          <p:nvPr>
            <p:ph sz="quarter" idx="1"/>
          </p:nvPr>
        </p:nvSpPr>
        <p:spPr>
          <a:xfrm>
            <a:off x="457200" y="1752600"/>
            <a:ext cx="8229600" cy="4525963"/>
          </a:xfrm>
        </p:spPr>
        <p:txBody>
          <a:bodyPr>
            <a:normAutofit lnSpcReduction="10000"/>
          </a:bodyPr>
          <a:lstStyle/>
          <a:p>
            <a:r>
              <a:rPr lang="en-US" b="1" dirty="0" smtClean="0"/>
              <a:t>Kroger: </a:t>
            </a:r>
            <a:r>
              <a:rPr lang="en-US" i="1" dirty="0" smtClean="0"/>
              <a:t>per local population</a:t>
            </a:r>
          </a:p>
          <a:p>
            <a:pPr lvl="1"/>
            <a:r>
              <a:rPr lang="en-US" b="1" dirty="0" smtClean="0"/>
              <a:t>Key Insight: </a:t>
            </a:r>
            <a:r>
              <a:rPr lang="en-US" dirty="0" smtClean="0"/>
              <a:t>Shift from profit per store to profit per local population reflected the insight that local market share drove grocery economics. If you can’t attain number one or number two in local share, you should not play</a:t>
            </a:r>
          </a:p>
          <a:p>
            <a:pPr lvl="1">
              <a:buNone/>
            </a:pPr>
            <a:endParaRPr lang="en-US" b="1" dirty="0" smtClean="0"/>
          </a:p>
          <a:p>
            <a:r>
              <a:rPr lang="en-US" b="1" dirty="0" smtClean="0"/>
              <a:t>Wells Fargo: </a:t>
            </a:r>
            <a:r>
              <a:rPr lang="en-US" i="1" dirty="0" smtClean="0"/>
              <a:t>per employee</a:t>
            </a:r>
          </a:p>
          <a:p>
            <a:pPr lvl="1"/>
            <a:r>
              <a:rPr lang="en-US" b="1" dirty="0" smtClean="0"/>
              <a:t>Key Insight: </a:t>
            </a:r>
            <a:r>
              <a:rPr lang="en-US" dirty="0" smtClean="0"/>
              <a:t>Shift from profit per loan to profit per employee reflected understanding of the brutal fact of deregulation: Baking is a commodity</a:t>
            </a:r>
            <a:endParaRPr lang="en-US" b="1" dirty="0" smtClean="0"/>
          </a:p>
          <a:p>
            <a:endParaRPr lang="en-US" b="1" dirty="0"/>
          </a:p>
        </p:txBody>
      </p:sp>
      <p:pic>
        <p:nvPicPr>
          <p:cNvPr id="5" name="Picture 4" descr="wells_fargo.gif"/>
          <p:cNvPicPr>
            <a:picLocks noChangeAspect="1"/>
          </p:cNvPicPr>
          <p:nvPr/>
        </p:nvPicPr>
        <p:blipFill>
          <a:blip r:embed="rId3" cstate="print"/>
          <a:stretch>
            <a:fillRect/>
          </a:stretch>
        </p:blipFill>
        <p:spPr>
          <a:xfrm>
            <a:off x="6172200" y="3810000"/>
            <a:ext cx="1834132" cy="1219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Applying the Economic Denominator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All the good-to-great companies discovered a key economic denominator , while the comparison companies usually did not. </a:t>
            </a:r>
          </a:p>
          <a:p>
            <a:r>
              <a:rPr lang="en-US" dirty="0" smtClean="0"/>
              <a:t>Hasbro (Comparison Company) </a:t>
            </a:r>
          </a:p>
          <a:p>
            <a:pPr lvl="1"/>
            <a:r>
              <a:rPr lang="en-US" dirty="0" smtClean="0"/>
              <a:t>Became best in the world at acquiring and renewing tried-and-true toys, reintroducing and recycling them at just the right time to increase </a:t>
            </a:r>
            <a:r>
              <a:rPr lang="en-US" i="1" dirty="0" smtClean="0"/>
              <a:t>profit per classic brand (Hasbro’s economic denominator)</a:t>
            </a:r>
            <a:endParaRPr lang="en-US" dirty="0" smtClean="0"/>
          </a:p>
          <a:p>
            <a:pPr lvl="1"/>
            <a:r>
              <a:rPr lang="en-US" dirty="0" smtClean="0"/>
              <a:t> Formed all three circles of the Hedgehog Concept  and was the best performing comparison company in the study.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Understanding your passion</a:t>
            </a:r>
            <a:endParaRPr lang="en-US" dirty="0"/>
          </a:p>
        </p:txBody>
      </p:sp>
      <p:sp>
        <p:nvSpPr>
          <p:cNvPr id="3" name="Subtitle 2"/>
          <p:cNvSpPr>
            <a:spLocks noGrp="1"/>
          </p:cNvSpPr>
          <p:nvPr>
            <p:ph sz="quarter" idx="1"/>
          </p:nvPr>
        </p:nvSpPr>
        <p:spPr/>
        <p:txBody>
          <a:bodyPr>
            <a:normAutofit fontScale="92500" lnSpcReduction="10000"/>
          </a:bodyPr>
          <a:lstStyle/>
          <a:p>
            <a:pPr algn="l">
              <a:buFont typeface="Arial" pitchFamily="34" charset="0"/>
              <a:buChar char="•"/>
            </a:pPr>
            <a:r>
              <a:rPr lang="en-US" sz="2400" dirty="0">
                <a:solidFill>
                  <a:schemeClr val="tx1"/>
                </a:solidFill>
              </a:rPr>
              <a:t>Good to great companies only did the things that they </a:t>
            </a:r>
            <a:r>
              <a:rPr lang="en-US" sz="2400" dirty="0" smtClean="0">
                <a:solidFill>
                  <a:schemeClr val="tx1"/>
                </a:solidFill>
              </a:rPr>
              <a:t>are   </a:t>
            </a:r>
            <a:br>
              <a:rPr lang="en-US" sz="2400" dirty="0" smtClean="0">
                <a:solidFill>
                  <a:schemeClr val="tx1"/>
                </a:solidFill>
              </a:rPr>
            </a:br>
            <a:r>
              <a:rPr lang="en-US" sz="2400" dirty="0" smtClean="0">
                <a:solidFill>
                  <a:schemeClr val="tx1"/>
                </a:solidFill>
              </a:rPr>
              <a:t>  truly </a:t>
            </a:r>
            <a:r>
              <a:rPr lang="en-US" sz="2400" dirty="0">
                <a:solidFill>
                  <a:schemeClr val="tx1"/>
                </a:solidFill>
              </a:rPr>
              <a:t>passionate </a:t>
            </a:r>
            <a:r>
              <a:rPr lang="en-US" sz="2400" dirty="0" smtClean="0">
                <a:solidFill>
                  <a:schemeClr val="tx1"/>
                </a:solidFill>
              </a:rPr>
              <a:t>about</a:t>
            </a:r>
            <a:br>
              <a:rPr lang="en-US" sz="2400" dirty="0" smtClean="0">
                <a:solidFill>
                  <a:schemeClr val="tx1"/>
                </a:solidFill>
              </a:rPr>
            </a:br>
            <a:r>
              <a:rPr lang="en-US" sz="2400" dirty="0" smtClean="0">
                <a:solidFill>
                  <a:schemeClr val="tx1"/>
                </a:solidFill>
              </a:rPr>
              <a:t>   </a:t>
            </a:r>
            <a:br>
              <a:rPr lang="en-US" sz="2400" dirty="0" smtClean="0">
                <a:solidFill>
                  <a:schemeClr val="tx1"/>
                </a:solidFill>
              </a:rPr>
            </a:br>
            <a:r>
              <a:rPr lang="en-US" sz="2400" dirty="0" smtClean="0">
                <a:solidFill>
                  <a:schemeClr val="tx1"/>
                </a:solidFill>
              </a:rPr>
              <a:t> </a:t>
            </a:r>
            <a:r>
              <a:rPr lang="en-US" sz="2000" b="1" dirty="0" smtClean="0">
                <a:solidFill>
                  <a:schemeClr val="tx1"/>
                </a:solidFill>
              </a:rPr>
              <a:t>Ex. Philip Morris</a:t>
            </a: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Ross </a:t>
            </a:r>
            <a:r>
              <a:rPr lang="en-US" sz="2000" b="1" dirty="0" err="1" smtClean="0">
                <a:solidFill>
                  <a:schemeClr val="tx1"/>
                </a:solidFill>
              </a:rPr>
              <a:t>Millhiser</a:t>
            </a:r>
            <a:r>
              <a:rPr lang="en-US" sz="2000" dirty="0">
                <a:solidFill>
                  <a:schemeClr val="tx1"/>
                </a:solidFill>
              </a:rPr>
              <a:t> </a:t>
            </a:r>
            <a:r>
              <a:rPr lang="en-US" sz="2000" dirty="0" smtClean="0">
                <a:solidFill>
                  <a:schemeClr val="tx1"/>
                </a:solidFill>
              </a:rPr>
              <a:t>– Vice Chairman of Philip Morris in 1979 “I love   </a:t>
            </a:r>
            <a:br>
              <a:rPr lang="en-US" sz="2000" dirty="0" smtClean="0">
                <a:solidFill>
                  <a:schemeClr val="tx1"/>
                </a:solidFill>
              </a:rPr>
            </a:br>
            <a:r>
              <a:rPr lang="en-US" sz="2000" dirty="0" smtClean="0">
                <a:solidFill>
                  <a:schemeClr val="tx1"/>
                </a:solidFill>
              </a:rPr>
              <a:t>     cigarettes. It’s one of the things that make life really worth living.”</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000" b="1" dirty="0" smtClean="0">
                <a:solidFill>
                  <a:schemeClr val="tx1"/>
                </a:solidFill>
              </a:rPr>
              <a:t> Ex. R.J. Reynolds</a:t>
            </a:r>
            <a:r>
              <a:rPr lang="en-US" sz="2000" dirty="0" smtClean="0">
                <a:solidFill>
                  <a:schemeClr val="tx1"/>
                </a:solidFill>
              </a:rPr>
              <a:t/>
            </a:r>
            <a:br>
              <a:rPr lang="en-US" sz="2000" dirty="0" smtClean="0">
                <a:solidFill>
                  <a:schemeClr val="tx1"/>
                </a:solidFill>
              </a:rPr>
            </a:br>
            <a:r>
              <a:rPr lang="en-US" sz="2000" dirty="0" smtClean="0">
                <a:solidFill>
                  <a:schemeClr val="tx1"/>
                </a:solidFill>
              </a:rPr>
              <a:t>      Focused on acquisitions rather than passion or being the best cigarette </a:t>
            </a:r>
            <a:br>
              <a:rPr lang="en-US" sz="2000" dirty="0" smtClean="0">
                <a:solidFill>
                  <a:schemeClr val="tx1"/>
                </a:solidFill>
              </a:rPr>
            </a:br>
            <a:r>
              <a:rPr lang="en-US" sz="2000" dirty="0" smtClean="0">
                <a:solidFill>
                  <a:schemeClr val="tx1"/>
                </a:solidFill>
              </a:rPr>
              <a:t>      company.</a:t>
            </a:r>
            <a:br>
              <a:rPr lang="en-US" sz="2000" dirty="0" smtClean="0">
                <a:solidFill>
                  <a:schemeClr val="tx1"/>
                </a:solidFill>
              </a:rPr>
            </a:br>
            <a:r>
              <a:rPr lang="en-US" sz="2000" dirty="0" smtClean="0">
                <a:solidFill>
                  <a:schemeClr val="tx1"/>
                </a:solidFill>
              </a:rPr>
              <a:t>     </a:t>
            </a:r>
            <a:br>
              <a:rPr lang="en-US" sz="2000" dirty="0" smtClean="0">
                <a:solidFill>
                  <a:schemeClr val="tx1"/>
                </a:solidFill>
              </a:rPr>
            </a:br>
            <a:r>
              <a:rPr lang="en-US" sz="2000" dirty="0" smtClean="0">
                <a:solidFill>
                  <a:schemeClr val="tx1"/>
                </a:solidFill>
              </a:rPr>
              <a:t>      Saw tobacco as just of way to make money.</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endParaRPr lang="en-US" sz="2400" dirty="0">
              <a:solidFill>
                <a:schemeClr val="tx1"/>
              </a:solidFill>
            </a:endParaRPr>
          </a:p>
        </p:txBody>
      </p:sp>
      <p:pic>
        <p:nvPicPr>
          <p:cNvPr id="12290" name="Picture 2" descr="http://trak.in/wp-content/uploads/2008/01/marlboro-red-lights.jpg"/>
          <p:cNvPicPr>
            <a:picLocks noChangeAspect="1" noChangeArrowheads="1"/>
          </p:cNvPicPr>
          <p:nvPr/>
        </p:nvPicPr>
        <p:blipFill>
          <a:blip r:embed="rId2" cstate="print"/>
          <a:srcRect/>
          <a:stretch>
            <a:fillRect/>
          </a:stretch>
        </p:blipFill>
        <p:spPr bwMode="auto">
          <a:xfrm>
            <a:off x="914400" y="5257800"/>
            <a:ext cx="1524000" cy="1361390"/>
          </a:xfrm>
          <a:prstGeom prst="rect">
            <a:avLst/>
          </a:prstGeom>
          <a:noFill/>
        </p:spPr>
      </p:pic>
      <p:pic>
        <p:nvPicPr>
          <p:cNvPr id="12292" name="Picture 4" descr="http://www.schwimmerlegal.com/camel_pack.jpg"/>
          <p:cNvPicPr>
            <a:picLocks noChangeAspect="1" noChangeArrowheads="1"/>
          </p:cNvPicPr>
          <p:nvPr/>
        </p:nvPicPr>
        <p:blipFill>
          <a:blip r:embed="rId3" cstate="print"/>
          <a:srcRect/>
          <a:stretch>
            <a:fillRect/>
          </a:stretch>
        </p:blipFill>
        <p:spPr bwMode="auto">
          <a:xfrm>
            <a:off x="5486400" y="5334000"/>
            <a:ext cx="2362200" cy="136706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Passion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sz="2000" dirty="0" smtClean="0"/>
              <a:t>You can’t  manufacture passion or “motivate” people to be passionate. </a:t>
            </a:r>
          </a:p>
          <a:p>
            <a:r>
              <a:rPr lang="en-US" sz="2000" dirty="0" smtClean="0"/>
              <a:t>You can only discover what ignites your passion and the passions of those around you.</a:t>
            </a:r>
            <a:br>
              <a:rPr lang="en-US" sz="2000" dirty="0" smtClean="0"/>
            </a:br>
            <a:endParaRPr lang="en-US" sz="2000" dirty="0" smtClean="0"/>
          </a:p>
          <a:p>
            <a:r>
              <a:rPr lang="en-US" sz="2000" dirty="0" smtClean="0"/>
              <a:t>Ex. Gillette</a:t>
            </a:r>
            <a:br>
              <a:rPr lang="en-US" sz="2000" dirty="0" smtClean="0"/>
            </a:br>
            <a:r>
              <a:rPr lang="en-US" sz="2000" dirty="0" smtClean="0"/>
              <a:t>-Sophisticated, relatively expensive shaving system rather than cheap disposable razors.</a:t>
            </a:r>
            <a:br>
              <a:rPr lang="en-US" sz="2000" dirty="0" smtClean="0"/>
            </a:br>
            <a:r>
              <a:rPr lang="en-US" sz="2000" dirty="0" smtClean="0"/>
              <a:t>- “People who aren’t passionate about Gillette need not apply”</a:t>
            </a:r>
            <a:br>
              <a:rPr lang="en-US" sz="2000" dirty="0" smtClean="0"/>
            </a:br>
            <a:endParaRPr lang="en-US" sz="2000" dirty="0" smtClean="0"/>
          </a:p>
          <a:p>
            <a:r>
              <a:rPr lang="en-US" sz="2000" dirty="0" smtClean="0"/>
              <a:t>You </a:t>
            </a:r>
            <a:r>
              <a:rPr lang="en-US" sz="2000" dirty="0"/>
              <a:t>don’t have to be passionate about the mechanics of the business per se, but the passion circle can </a:t>
            </a:r>
            <a:r>
              <a:rPr lang="en-US" sz="2000" dirty="0" smtClean="0"/>
              <a:t>be </a:t>
            </a:r>
            <a:r>
              <a:rPr lang="en-US" sz="2000" dirty="0"/>
              <a:t>focused equally on what the company stands for. </a:t>
            </a:r>
          </a:p>
        </p:txBody>
      </p:sp>
      <p:pic>
        <p:nvPicPr>
          <p:cNvPr id="1026" name="Picture 2" descr="http://www.sz-wholesale.com/uploadFiles/gillette%20mach3%20turbo%20shaving%20cartridges_722.jpg"/>
          <p:cNvPicPr>
            <a:picLocks noChangeAspect="1" noChangeArrowheads="1"/>
          </p:cNvPicPr>
          <p:nvPr/>
        </p:nvPicPr>
        <p:blipFill>
          <a:blip r:embed="rId2" cstate="print"/>
          <a:srcRect/>
          <a:stretch>
            <a:fillRect/>
          </a:stretch>
        </p:blipFill>
        <p:spPr bwMode="auto">
          <a:xfrm>
            <a:off x="4876800" y="5410200"/>
            <a:ext cx="1219200" cy="1219200"/>
          </a:xfrm>
          <a:prstGeom prst="rect">
            <a:avLst/>
          </a:prstGeom>
          <a:noFill/>
        </p:spPr>
      </p:pic>
      <p:pic>
        <p:nvPicPr>
          <p:cNvPr id="1028" name="Picture 4" descr="http://www.allproducts.com/manufacture97/chinarazor/product4.jpg"/>
          <p:cNvPicPr>
            <a:picLocks noChangeAspect="1" noChangeArrowheads="1"/>
          </p:cNvPicPr>
          <p:nvPr/>
        </p:nvPicPr>
        <p:blipFill>
          <a:blip r:embed="rId3" cstate="print"/>
          <a:srcRect/>
          <a:stretch>
            <a:fillRect/>
          </a:stretch>
        </p:blipFill>
        <p:spPr bwMode="auto">
          <a:xfrm>
            <a:off x="2286000" y="5181600"/>
            <a:ext cx="1158187" cy="15612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The Hedgehog Concept</a:t>
            </a:r>
            <a:endParaRPr lang="en-US" dirty="0"/>
          </a:p>
        </p:txBody>
      </p:sp>
      <p:sp>
        <p:nvSpPr>
          <p:cNvPr id="4" name="TextBox 3"/>
          <p:cNvSpPr txBox="1"/>
          <p:nvPr/>
        </p:nvSpPr>
        <p:spPr>
          <a:xfrm>
            <a:off x="762000" y="5867400"/>
            <a:ext cx="7696200" cy="461665"/>
          </a:xfrm>
          <a:prstGeom prst="rect">
            <a:avLst/>
          </a:prstGeom>
          <a:noFill/>
        </p:spPr>
        <p:txBody>
          <a:bodyPr wrap="square" rtlCol="0">
            <a:spAutoFit/>
          </a:bodyPr>
          <a:lstStyle/>
          <a:p>
            <a:pPr algn="ctr"/>
            <a:r>
              <a:rPr lang="en-US" sz="2400" dirty="0" smtClean="0"/>
              <a:t>“The Hedgehog and the Fox” by Isaiah Berlin</a:t>
            </a:r>
            <a:endParaRPr lang="en-US" sz="2400" dirty="0"/>
          </a:p>
        </p:txBody>
      </p:sp>
      <p:pic>
        <p:nvPicPr>
          <p:cNvPr id="5" name="Picture 4" descr="Isaiah Berlin.jpg"/>
          <p:cNvPicPr>
            <a:picLocks noChangeAspect="1"/>
          </p:cNvPicPr>
          <p:nvPr/>
        </p:nvPicPr>
        <p:blipFill>
          <a:blip r:embed="rId2" cstate="print"/>
          <a:stretch>
            <a:fillRect/>
          </a:stretch>
        </p:blipFill>
        <p:spPr>
          <a:xfrm>
            <a:off x="2895600" y="1752600"/>
            <a:ext cx="3267075" cy="3810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Triumph of </a:t>
            </a:r>
            <a:r>
              <a:rPr lang="en-US" b="1" dirty="0" smtClean="0"/>
              <a:t>Understanding Over Bravado</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sz="2000" b="1" dirty="0"/>
              <a:t>Pre hedgehog state</a:t>
            </a:r>
            <a:r>
              <a:rPr lang="en-US" sz="2000" dirty="0"/>
              <a:t>: </a:t>
            </a:r>
          </a:p>
          <a:p>
            <a:r>
              <a:rPr lang="en-US" sz="2000" dirty="0"/>
              <a:t>You’re making progress on a long march, but you can’t see all that well. At each juncture in the trail, you can only see a little bit ahead and must move at a deliberate slow crawl. Then with the Hedgehog Concept, you break into a clearing</a:t>
            </a:r>
            <a:r>
              <a:rPr lang="en-US" sz="2000" dirty="0" smtClean="0"/>
              <a:t>.</a:t>
            </a:r>
          </a:p>
          <a:p>
            <a:endParaRPr lang="en-US" sz="2000" dirty="0"/>
          </a:p>
          <a:p>
            <a:pPr lvl="0"/>
            <a:r>
              <a:rPr lang="en-US" sz="2000" b="1" dirty="0"/>
              <a:t>Post hedgehog state</a:t>
            </a:r>
            <a:r>
              <a:rPr lang="en-US" sz="2000" dirty="0"/>
              <a:t>:  </a:t>
            </a:r>
          </a:p>
          <a:p>
            <a:pPr lvl="1"/>
            <a:r>
              <a:rPr lang="en-US" sz="2000" dirty="0"/>
              <a:t> Miles of trail move swiftly beneath your feet, forks in the road fly past as you quickly make decisions that you could not have seen so clearly in the fog.</a:t>
            </a:r>
          </a:p>
          <a:p>
            <a:r>
              <a:rPr lang="en-US" sz="2000" dirty="0" smtClean="0"/>
              <a:t>For the comparison companies, why does a world so simple and clear remain to be complex and shrouded in mist?</a:t>
            </a:r>
            <a:br>
              <a:rPr lang="en-US" sz="2000" dirty="0" smtClean="0"/>
            </a:br>
            <a:r>
              <a:rPr lang="en-US" sz="2000" dirty="0" smtClean="0"/>
              <a:t>-Comparison companies never ask the right questions in the three circles</a:t>
            </a:r>
            <a:br>
              <a:rPr lang="en-US" sz="2000" dirty="0" smtClean="0"/>
            </a:br>
            <a:r>
              <a:rPr lang="en-US" sz="2000" dirty="0" smtClean="0"/>
              <a:t>- They set goals and strategies more from bravado than from    </a:t>
            </a:r>
            <a:br>
              <a:rPr lang="en-US" sz="2000" dirty="0" smtClean="0"/>
            </a:br>
            <a:r>
              <a:rPr lang="en-US" sz="2000" dirty="0" smtClean="0"/>
              <a:t>  understanding.</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Triumph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lnSpcReduction="10000"/>
          </a:bodyPr>
          <a:lstStyle/>
          <a:p>
            <a:r>
              <a:rPr lang="en-US" sz="2000" b="1" dirty="0" smtClean="0"/>
              <a:t>Not one of the good to great companies focused obsessively on growth</a:t>
            </a:r>
            <a:br>
              <a:rPr lang="en-US" sz="2000" b="1" dirty="0" smtClean="0"/>
            </a:br>
            <a:endParaRPr lang="en-US" sz="2000" b="1" dirty="0" smtClean="0"/>
          </a:p>
          <a:p>
            <a:r>
              <a:rPr lang="en-US" sz="2000" b="1" dirty="0" smtClean="0"/>
              <a:t>Ex. Great Western</a:t>
            </a:r>
            <a:br>
              <a:rPr lang="en-US" sz="2000" b="1" dirty="0" smtClean="0"/>
            </a:br>
            <a:r>
              <a:rPr lang="en-US" sz="2000" b="1" dirty="0" smtClean="0"/>
              <a:t>-</a:t>
            </a:r>
            <a:r>
              <a:rPr lang="en-US" sz="2000" dirty="0" smtClean="0"/>
              <a:t>Found itself in Finance, Leasing, Insurance, Manufactured houses…..</a:t>
            </a:r>
            <a:r>
              <a:rPr lang="en-US" sz="2000" b="1" dirty="0" smtClean="0"/>
              <a:t/>
            </a:r>
            <a:br>
              <a:rPr lang="en-US" sz="2000" b="1" dirty="0" smtClean="0"/>
            </a:br>
            <a:r>
              <a:rPr lang="en-US" sz="2000" b="1" dirty="0" smtClean="0"/>
              <a:t>-</a:t>
            </a:r>
            <a:r>
              <a:rPr lang="en-US" sz="2000" dirty="0"/>
              <a:t> </a:t>
            </a:r>
            <a:r>
              <a:rPr lang="en-US" sz="2000" dirty="0" smtClean="0"/>
              <a:t>“Wants to grow in everyway it can”  </a:t>
            </a:r>
            <a:r>
              <a:rPr lang="en-US" sz="2000" i="1" dirty="0" smtClean="0"/>
              <a:t>Wall Street Transcript</a:t>
            </a:r>
            <a:br>
              <a:rPr lang="en-US" sz="2000" i="1" dirty="0" smtClean="0"/>
            </a:br>
            <a:endParaRPr lang="en-US" sz="2000" i="1" dirty="0" smtClean="0"/>
          </a:p>
          <a:p>
            <a:r>
              <a:rPr lang="en-US" sz="2000" b="1" dirty="0" smtClean="0"/>
              <a:t>Ex. Fannie Mae</a:t>
            </a:r>
            <a:br>
              <a:rPr lang="en-US" sz="2000" b="1" dirty="0" smtClean="0"/>
            </a:br>
            <a:r>
              <a:rPr lang="en-US" sz="2000" b="1" dirty="0" smtClean="0"/>
              <a:t>-</a:t>
            </a:r>
            <a:r>
              <a:rPr lang="en-US" sz="2000" dirty="0" smtClean="0"/>
              <a:t>Could be the best capital markets player in anything related to mortgages.</a:t>
            </a:r>
            <a:br>
              <a:rPr lang="en-US" sz="2000" dirty="0" smtClean="0"/>
            </a:br>
            <a:r>
              <a:rPr lang="en-US" sz="2000" dirty="0" smtClean="0"/>
              <a:t>-But framed its business model on risk management, rather than selling   </a:t>
            </a:r>
            <a:br>
              <a:rPr lang="en-US" sz="2000" dirty="0" smtClean="0"/>
            </a:br>
            <a:r>
              <a:rPr lang="en-US" sz="2000" dirty="0" smtClean="0"/>
              <a:t> mortgage.</a:t>
            </a:r>
            <a:br>
              <a:rPr lang="en-US" sz="2000" dirty="0" smtClean="0"/>
            </a:br>
            <a:r>
              <a:rPr lang="en-US" sz="2000" dirty="0" smtClean="0"/>
              <a:t>-Created passion in what they were doing.</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t>
            </a:r>
            <a:endParaRPr lang="en-US" sz="2000" b="1" dirty="0"/>
          </a:p>
        </p:txBody>
      </p:sp>
      <p:pic>
        <p:nvPicPr>
          <p:cNvPr id="15362" name="Picture 2" descr="http://www.condodomain.com/blog/wp-content/uploads/2009/03/fannie-mae.gif"/>
          <p:cNvPicPr>
            <a:picLocks noChangeAspect="1" noChangeArrowheads="1"/>
          </p:cNvPicPr>
          <p:nvPr/>
        </p:nvPicPr>
        <p:blipFill>
          <a:blip r:embed="rId2" cstate="print"/>
          <a:srcRect/>
          <a:stretch>
            <a:fillRect/>
          </a:stretch>
        </p:blipFill>
        <p:spPr bwMode="auto">
          <a:xfrm>
            <a:off x="457200" y="5260821"/>
            <a:ext cx="2971800" cy="1597179"/>
          </a:xfrm>
          <a:prstGeom prst="rect">
            <a:avLst/>
          </a:prstGeom>
          <a:noFill/>
        </p:spPr>
      </p:pic>
      <p:sp>
        <p:nvSpPr>
          <p:cNvPr id="5" name="Rectangle 4"/>
          <p:cNvSpPr/>
          <p:nvPr/>
        </p:nvSpPr>
        <p:spPr>
          <a:xfrm>
            <a:off x="3733800" y="5380672"/>
            <a:ext cx="4572000" cy="1477328"/>
          </a:xfrm>
          <a:prstGeom prst="rect">
            <a:avLst/>
          </a:prstGeom>
        </p:spPr>
        <p:txBody>
          <a:bodyPr>
            <a:spAutoFit/>
          </a:bodyPr>
          <a:lstStyle/>
          <a:p>
            <a:pPr lvl="0"/>
            <a:r>
              <a:rPr lang="en-US" dirty="0" smtClean="0"/>
              <a:t>If </a:t>
            </a:r>
            <a:r>
              <a:rPr lang="en-US" dirty="0"/>
              <a:t>you have the right Hedgehog Concept and make decisions relentlessly consistent with it, you will create such momentum that your main problem will not be how to grow, but how not to grow too fast.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Council</a:t>
            </a:r>
            <a:endParaRPr lang="en-US" dirty="0"/>
          </a:p>
        </p:txBody>
      </p:sp>
      <p:sp>
        <p:nvSpPr>
          <p:cNvPr id="3" name="Content Placeholder 2"/>
          <p:cNvSpPr>
            <a:spLocks noGrp="1"/>
          </p:cNvSpPr>
          <p:nvPr>
            <p:ph sz="quarter" idx="1"/>
          </p:nvPr>
        </p:nvSpPr>
        <p:spPr/>
        <p:txBody>
          <a:bodyPr/>
          <a:lstStyle/>
          <a:p>
            <a:r>
              <a:rPr lang="en-US" dirty="0" smtClean="0"/>
              <a:t>Two main objectives:</a:t>
            </a:r>
          </a:p>
          <a:p>
            <a:pPr lvl="1"/>
            <a:r>
              <a:rPr lang="en-US" dirty="0" smtClean="0"/>
              <a:t>Develop a Hedgehog Concept</a:t>
            </a:r>
          </a:p>
          <a:p>
            <a:pPr lvl="2"/>
            <a:r>
              <a:rPr lang="en-US" dirty="0" smtClean="0"/>
              <a:t>Ask the right questions, Allow for dialogue and debate, The executive implements the decisions, Analyze the results.</a:t>
            </a:r>
          </a:p>
          <a:p>
            <a:pPr lvl="1"/>
            <a:r>
              <a:rPr lang="en-US" dirty="0" smtClean="0"/>
              <a:t>Accelerate the process of realizing the Hedgehog Concept</a:t>
            </a:r>
          </a:p>
          <a:p>
            <a:pPr lvl="2"/>
            <a:r>
              <a:rPr lang="en-US" dirty="0" smtClean="0"/>
              <a:t>Increase the number of times you go around that full cycle in a given period of time.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the Hedgehog Concept: </a:t>
            </a:r>
            <a:br>
              <a:rPr lang="en-US" dirty="0" smtClean="0"/>
            </a:br>
            <a:r>
              <a:rPr lang="en-US" dirty="0" smtClean="0"/>
              <a:t>An Iterative Process</a:t>
            </a:r>
            <a:endParaRPr lang="en-US" dirty="0"/>
          </a:p>
        </p:txBody>
      </p:sp>
      <p:graphicFrame>
        <p:nvGraphicFramePr>
          <p:cNvPr id="4" name="Content Placeholder 5"/>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95600" y="6248400"/>
            <a:ext cx="3505200" cy="400110"/>
          </a:xfrm>
          <a:prstGeom prst="rect">
            <a:avLst/>
          </a:prstGeom>
          <a:noFill/>
        </p:spPr>
        <p:txBody>
          <a:bodyPr wrap="square" rtlCol="0">
            <a:spAutoFit/>
          </a:bodyPr>
          <a:lstStyle/>
          <a:p>
            <a:r>
              <a:rPr lang="en-US" sz="2000" dirty="0" smtClean="0"/>
              <a:t>All Guided by the Three Circles</a:t>
            </a:r>
            <a:endParaRPr 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lstStyle/>
          <a:p>
            <a:r>
              <a:rPr lang="en-US" dirty="0" smtClean="0"/>
              <a:t>The Council</a:t>
            </a:r>
            <a:endParaRPr lang="en-US" dirty="0"/>
          </a:p>
        </p:txBody>
      </p:sp>
      <p:sp>
        <p:nvSpPr>
          <p:cNvPr id="7" name="Content Placeholder 6"/>
          <p:cNvSpPr>
            <a:spLocks noGrp="1"/>
          </p:cNvSpPr>
          <p:nvPr>
            <p:ph sz="quarter" idx="1"/>
          </p:nvPr>
        </p:nvSpPr>
        <p:spPr>
          <a:xfrm>
            <a:off x="457200" y="1371600"/>
            <a:ext cx="8229600" cy="5105400"/>
          </a:xfrm>
        </p:spPr>
        <p:txBody>
          <a:bodyPr>
            <a:noAutofit/>
          </a:bodyPr>
          <a:lstStyle/>
          <a:p>
            <a:r>
              <a:rPr lang="en-US" sz="2400" dirty="0" smtClean="0"/>
              <a:t>The Council exists as a device to gain understanding about important issues facing the organization.</a:t>
            </a:r>
          </a:p>
          <a:p>
            <a:r>
              <a:rPr lang="en-US" sz="2400" dirty="0" smtClean="0"/>
              <a:t>The Council is assembled and used by the leading executive and usually consists of five to twelve people.</a:t>
            </a:r>
          </a:p>
          <a:p>
            <a:r>
              <a:rPr lang="en-US" sz="2400" dirty="0" smtClean="0"/>
              <a:t>Each Council member has the ability to argue and debate in search of understanding, not from the egoistic need to win a point or protect their own interest.</a:t>
            </a:r>
          </a:p>
          <a:p>
            <a:r>
              <a:rPr lang="en-US" sz="2400" dirty="0" smtClean="0"/>
              <a:t>Each Council member retains the respect of every other Council member, without exception.</a:t>
            </a:r>
          </a:p>
          <a:p>
            <a:r>
              <a:rPr lang="en-US" sz="2400" dirty="0" smtClean="0"/>
              <a:t>Council members come from a range of perspectives, but each member has deep knowledge about some aspect of the organization and/or the environment in which it operates.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Council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The Council includes key members of the management team but is not limited to members of the management team, nor is every executive automatically a member.</a:t>
            </a:r>
          </a:p>
          <a:p>
            <a:r>
              <a:rPr lang="en-US" dirty="0" smtClean="0"/>
              <a:t>The Council is a standing body, not an ad hoc committee assembled for a specific project.</a:t>
            </a:r>
          </a:p>
          <a:p>
            <a:r>
              <a:rPr lang="en-US" dirty="0" smtClean="0"/>
              <a:t>The Council meets periodically, as much as once a week or as infrequently as once per quarter.</a:t>
            </a:r>
          </a:p>
          <a:p>
            <a:r>
              <a:rPr lang="en-US" dirty="0" smtClean="0"/>
              <a:t>The Council  does not seek consensus, recognizing that consensus decisions are often at odds with intelligent decisions. The responsibility for the final decision remains with the leading executive.</a:t>
            </a:r>
          </a:p>
          <a:p>
            <a:r>
              <a:rPr lang="en-US" dirty="0" smtClean="0"/>
              <a:t>The Council is an informal body, not listed on any formal organization chart or in any formal documents.</a:t>
            </a:r>
          </a:p>
          <a:p>
            <a:r>
              <a:rPr lang="en-US" dirty="0" smtClean="0"/>
              <a:t>The Council can have a range of possible names, usually quite innocuous. In the Good-to-Great companies, they had benign names like Long-Range Profit Improvement Committee, Corporate Products Committee, Strategic Thinking Group, and Executive Council.</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 Good-to-Great Companies have a Hedgehog Concept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Some found it hard to develop, but no matter how awful they were at the start of the process, they all prevailed in the search for a Hedgehog Concept.</a:t>
            </a:r>
          </a:p>
          <a:p>
            <a:r>
              <a:rPr lang="en-US" dirty="0" smtClean="0"/>
              <a:t>When you figure it out it just seems right, it is not some startling revelation.</a:t>
            </a:r>
          </a:p>
          <a:p>
            <a:pPr lvl="1"/>
            <a:r>
              <a:rPr lang="en-US" b="1" i="1" dirty="0" smtClean="0"/>
              <a:t>Apple</a:t>
            </a:r>
          </a:p>
          <a:p>
            <a:pPr lvl="2"/>
            <a:r>
              <a:rPr lang="en-US" b="1" dirty="0" smtClean="0"/>
              <a:t>Passion</a:t>
            </a:r>
            <a:r>
              <a:rPr lang="en-US" dirty="0" smtClean="0"/>
              <a:t>- Personal Computing (let IBM, etc. deal with boring corporations and mainframes, we love ‘cool gadgets’).</a:t>
            </a:r>
          </a:p>
          <a:p>
            <a:pPr lvl="2"/>
            <a:r>
              <a:rPr lang="en-US" b="1" dirty="0" smtClean="0"/>
              <a:t>Ability To </a:t>
            </a:r>
            <a:r>
              <a:rPr lang="en-US" b="1" dirty="0"/>
              <a:t>B</a:t>
            </a:r>
            <a:r>
              <a:rPr lang="en-US" b="1" dirty="0" smtClean="0"/>
              <a:t>e </a:t>
            </a:r>
            <a:r>
              <a:rPr lang="en-US" b="1" dirty="0"/>
              <a:t>T</a:t>
            </a:r>
            <a:r>
              <a:rPr lang="en-US" b="1" dirty="0" smtClean="0"/>
              <a:t>he Best</a:t>
            </a:r>
            <a:r>
              <a:rPr lang="en-US" dirty="0" smtClean="0"/>
              <a:t>-</a:t>
            </a:r>
            <a:r>
              <a:rPr lang="en-US" b="1" dirty="0" smtClean="0"/>
              <a:t> </a:t>
            </a:r>
            <a:r>
              <a:rPr lang="en-US" dirty="0" smtClean="0"/>
              <a:t>Software and interface design (already had some of the smartest software engineers in the world).</a:t>
            </a:r>
          </a:p>
          <a:p>
            <a:pPr lvl="2"/>
            <a:r>
              <a:rPr lang="en-US" b="1" dirty="0" smtClean="0"/>
              <a:t>Economic Engine</a:t>
            </a:r>
            <a:r>
              <a:rPr lang="en-US" dirty="0" smtClean="0"/>
              <a:t>- Return on R&amp;D (profit per dollar invested in new research, become more efficient with the money spent on R&amp;D).</a:t>
            </a:r>
          </a:p>
          <a:p>
            <a:pPr lvl="2"/>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lstStyle/>
          <a:p>
            <a:r>
              <a:rPr lang="en-US" dirty="0" smtClean="0"/>
              <a:t>Are you a hedgehog or a fox?</a:t>
            </a:r>
          </a:p>
          <a:p>
            <a:pPr lvl="1"/>
            <a:r>
              <a:rPr lang="en-US" dirty="0" smtClean="0"/>
              <a:t>Foxes: Scattered and confused</a:t>
            </a:r>
          </a:p>
          <a:p>
            <a:pPr lvl="1"/>
            <a:endParaRPr lang="en-US" dirty="0" smtClean="0"/>
          </a:p>
          <a:p>
            <a:pPr lvl="1"/>
            <a:r>
              <a:rPr lang="en-US" dirty="0" smtClean="0"/>
              <a:t>Hedgehog: Simple and unified</a:t>
            </a:r>
          </a:p>
          <a:p>
            <a:endParaRPr lang="en-US" dirty="0" smtClean="0"/>
          </a:p>
          <a:p>
            <a:endParaRPr lang="en-US" dirty="0" smtClean="0"/>
          </a:p>
          <a:p>
            <a:r>
              <a:rPr lang="en-US" dirty="0" smtClean="0"/>
              <a:t>Focus on the big picture, not the numbers</a:t>
            </a:r>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Circles</a:t>
            </a:r>
            <a:endParaRPr lang="en-US" dirty="0"/>
          </a:p>
        </p:txBody>
      </p:sp>
      <p:sp>
        <p:nvSpPr>
          <p:cNvPr id="3" name="Content Placeholder 2"/>
          <p:cNvSpPr>
            <a:spLocks noGrp="1"/>
          </p:cNvSpPr>
          <p:nvPr>
            <p:ph sz="quarter" idx="1"/>
          </p:nvPr>
        </p:nvSpPr>
        <p:spPr/>
        <p:txBody>
          <a:bodyPr>
            <a:normAutofit/>
          </a:bodyPr>
          <a:lstStyle/>
          <a:p>
            <a:pPr lvl="1">
              <a:buFont typeface="Arial" pitchFamily="34" charset="0"/>
              <a:buChar char="•"/>
            </a:pPr>
            <a:r>
              <a:rPr lang="en-US" sz="2400" dirty="0" smtClean="0"/>
              <a:t>Questions to consider:</a:t>
            </a:r>
          </a:p>
          <a:p>
            <a:pPr lvl="2"/>
            <a:endParaRPr lang="en-US" sz="2100" dirty="0" smtClean="0"/>
          </a:p>
          <a:p>
            <a:pPr lvl="2"/>
            <a:r>
              <a:rPr lang="en-US" sz="2100" dirty="0" smtClean="0"/>
              <a:t>What you can be the best in the world at? </a:t>
            </a:r>
          </a:p>
          <a:p>
            <a:pPr lvl="2"/>
            <a:endParaRPr lang="en-US" sz="2100" dirty="0" smtClean="0"/>
          </a:p>
          <a:p>
            <a:pPr lvl="2"/>
            <a:r>
              <a:rPr lang="en-US" sz="2100" dirty="0" smtClean="0"/>
              <a:t>What drives your economic engine?</a:t>
            </a:r>
          </a:p>
          <a:p>
            <a:pPr lvl="2"/>
            <a:endParaRPr lang="en-US" sz="2100" dirty="0" smtClean="0"/>
          </a:p>
          <a:p>
            <a:pPr lvl="2"/>
            <a:r>
              <a:rPr lang="en-US" sz="2100" dirty="0" smtClean="0"/>
              <a:t>What you are deeply passionate about?</a:t>
            </a:r>
            <a:endParaRPr lang="en-US" sz="2100" dirty="0"/>
          </a:p>
          <a:p>
            <a:pPr lvl="2"/>
            <a:endParaRPr lang="en-US" dirty="0" smtClean="0"/>
          </a:p>
          <a:p>
            <a:pPr lvl="1">
              <a:buFont typeface="Arial" pitchFamily="34" charset="0"/>
              <a:buChar char="•"/>
            </a:pPr>
            <a:endParaRPr lang="en-US" dirty="0" smtClean="0"/>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300" b="1" dirty="0" smtClean="0"/>
              <a:t/>
            </a:r>
            <a:br>
              <a:rPr lang="en-US" sz="3300" b="1" dirty="0" smtClean="0"/>
            </a:br>
            <a:r>
              <a:rPr lang="en-US" sz="3300" b="1" dirty="0" smtClean="0"/>
              <a:t>The </a:t>
            </a:r>
            <a:r>
              <a:rPr lang="en-US" sz="3300" b="1" dirty="0"/>
              <a:t>Triumph of </a:t>
            </a:r>
            <a:r>
              <a:rPr lang="en-US" sz="3300" b="1" dirty="0" smtClean="0"/>
              <a:t>Understanding Over Bravado</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sz="2600" dirty="0" smtClean="0"/>
              <a:t>Pre Hedgehog State: Confused and lost</a:t>
            </a:r>
          </a:p>
          <a:p>
            <a:endParaRPr lang="en-US" sz="1400" dirty="0" smtClean="0"/>
          </a:p>
          <a:p>
            <a:r>
              <a:rPr lang="en-US" sz="2600" dirty="0" smtClean="0"/>
              <a:t>Post Hedgehog State: Making decisions quickly and swiftly</a:t>
            </a:r>
          </a:p>
          <a:p>
            <a:pPr>
              <a:buNone/>
            </a:pPr>
            <a:endParaRPr lang="en-US" sz="2600" dirty="0" smtClean="0"/>
          </a:p>
          <a:p>
            <a:r>
              <a:rPr lang="en-US" sz="2600" dirty="0" smtClean="0"/>
              <a:t>Reason Companies remain in Pre Hedgehog Stage:</a:t>
            </a:r>
          </a:p>
          <a:p>
            <a:pPr lvl="1"/>
            <a:r>
              <a:rPr lang="en-US" sz="2000" dirty="0"/>
              <a:t>First, the comparison companies never asked the right questions, the questions prompted by the three circles. </a:t>
            </a:r>
            <a:endParaRPr lang="en-US" sz="2000" dirty="0" smtClean="0"/>
          </a:p>
          <a:p>
            <a:pPr lvl="1"/>
            <a:endParaRPr lang="en-US" sz="2000" dirty="0" smtClean="0"/>
          </a:p>
          <a:p>
            <a:pPr lvl="1"/>
            <a:r>
              <a:rPr lang="en-US" sz="2000" dirty="0" smtClean="0"/>
              <a:t>Second</a:t>
            </a:r>
            <a:r>
              <a:rPr lang="en-US" sz="2000" dirty="0"/>
              <a:t>, they set their goals and strategies </a:t>
            </a:r>
            <a:r>
              <a:rPr lang="en-US" sz="2000" dirty="0" smtClean="0"/>
              <a:t>more </a:t>
            </a:r>
            <a:r>
              <a:rPr lang="en-US" sz="2000" dirty="0"/>
              <a:t>from bravado than from understanding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The Hedgehog Concept</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971800" y="2057400"/>
            <a:ext cx="3286125" cy="3324225"/>
          </a:xfrm>
          <a:prstGeom prst="rect">
            <a:avLst/>
          </a:prstGeom>
          <a:noFill/>
          <a:ln w="9525">
            <a:noFill/>
            <a:miter lim="800000"/>
            <a:headEnd/>
            <a:tailEnd/>
          </a:ln>
        </p:spPr>
      </p:pic>
      <p:sp>
        <p:nvSpPr>
          <p:cNvPr id="6" name="TextBox 5"/>
          <p:cNvSpPr txBox="1"/>
          <p:nvPr/>
        </p:nvSpPr>
        <p:spPr>
          <a:xfrm>
            <a:off x="762000" y="5867400"/>
            <a:ext cx="7696200" cy="707886"/>
          </a:xfrm>
          <a:prstGeom prst="rect">
            <a:avLst/>
          </a:prstGeom>
          <a:noFill/>
        </p:spPr>
        <p:txBody>
          <a:bodyPr wrap="square" rtlCol="0">
            <a:spAutoFit/>
          </a:bodyPr>
          <a:lstStyle/>
          <a:p>
            <a:pPr algn="ctr"/>
            <a:r>
              <a:rPr lang="en-US" sz="2000" b="1" dirty="0" smtClean="0"/>
              <a:t>“The fox knows many things, but the hedgehog knows one big thing” -</a:t>
            </a:r>
            <a:r>
              <a:rPr lang="en-US" sz="2000" b="1" dirty="0" err="1" smtClean="0"/>
              <a:t>Archilochus</a:t>
            </a:r>
            <a:endParaRPr lang="en-US" sz="2000" b="1" dirty="0"/>
          </a:p>
        </p:txBody>
      </p:sp>
      <p:sp>
        <p:nvSpPr>
          <p:cNvPr id="7" name="TextBox 6"/>
          <p:cNvSpPr txBox="1"/>
          <p:nvPr/>
        </p:nvSpPr>
        <p:spPr>
          <a:xfrm>
            <a:off x="6781800" y="2819400"/>
            <a:ext cx="2362200" cy="461665"/>
          </a:xfrm>
          <a:prstGeom prst="rect">
            <a:avLst/>
          </a:prstGeom>
          <a:noFill/>
        </p:spPr>
        <p:txBody>
          <a:bodyPr wrap="square" rtlCol="0">
            <a:spAutoFit/>
          </a:bodyPr>
          <a:lstStyle/>
          <a:p>
            <a:r>
              <a:rPr lang="en-US" sz="2400" b="1" dirty="0" smtClean="0">
                <a:solidFill>
                  <a:srgbClr val="FF0000"/>
                </a:solidFill>
              </a:rPr>
              <a:t>K</a:t>
            </a:r>
            <a:r>
              <a:rPr lang="en-US" sz="2400" b="1" dirty="0" smtClean="0"/>
              <a:t>eep</a:t>
            </a:r>
            <a:endParaRPr lang="en-US" sz="2400" b="1" dirty="0"/>
          </a:p>
        </p:txBody>
      </p:sp>
      <p:sp>
        <p:nvSpPr>
          <p:cNvPr id="8" name="TextBox 7"/>
          <p:cNvSpPr txBox="1"/>
          <p:nvPr/>
        </p:nvSpPr>
        <p:spPr>
          <a:xfrm>
            <a:off x="6781800" y="3124200"/>
            <a:ext cx="2362200" cy="461665"/>
          </a:xfrm>
          <a:prstGeom prst="rect">
            <a:avLst/>
          </a:prstGeom>
          <a:noFill/>
        </p:spPr>
        <p:txBody>
          <a:bodyPr wrap="square" rtlCol="0">
            <a:spAutoFit/>
          </a:bodyPr>
          <a:lstStyle/>
          <a:p>
            <a:r>
              <a:rPr lang="en-US" sz="2400" b="1" dirty="0" smtClean="0">
                <a:solidFill>
                  <a:srgbClr val="FF0000"/>
                </a:solidFill>
              </a:rPr>
              <a:t>I</a:t>
            </a:r>
            <a:r>
              <a:rPr lang="en-US" sz="2400" b="1" dirty="0" smtClean="0"/>
              <a:t>t</a:t>
            </a:r>
            <a:endParaRPr lang="en-US" sz="2400" b="1" dirty="0"/>
          </a:p>
        </p:txBody>
      </p:sp>
      <p:sp>
        <p:nvSpPr>
          <p:cNvPr id="9" name="TextBox 8"/>
          <p:cNvSpPr txBox="1"/>
          <p:nvPr/>
        </p:nvSpPr>
        <p:spPr>
          <a:xfrm>
            <a:off x="6781800" y="3429000"/>
            <a:ext cx="2362200" cy="461665"/>
          </a:xfrm>
          <a:prstGeom prst="rect">
            <a:avLst/>
          </a:prstGeom>
          <a:noFill/>
        </p:spPr>
        <p:txBody>
          <a:bodyPr wrap="square" rtlCol="0">
            <a:spAutoFit/>
          </a:bodyPr>
          <a:lstStyle/>
          <a:p>
            <a:r>
              <a:rPr lang="en-US" sz="2400" b="1" dirty="0" smtClean="0">
                <a:solidFill>
                  <a:srgbClr val="FF0000"/>
                </a:solidFill>
              </a:rPr>
              <a:t>S</a:t>
            </a:r>
            <a:r>
              <a:rPr lang="en-US" sz="2400" b="1" dirty="0" smtClean="0"/>
              <a:t>imple</a:t>
            </a:r>
            <a:endParaRPr lang="en-US" sz="2400" b="1" dirty="0"/>
          </a:p>
        </p:txBody>
      </p:sp>
      <p:sp>
        <p:nvSpPr>
          <p:cNvPr id="10" name="TextBox 9"/>
          <p:cNvSpPr txBox="1"/>
          <p:nvPr/>
        </p:nvSpPr>
        <p:spPr>
          <a:xfrm>
            <a:off x="6781800" y="3733800"/>
            <a:ext cx="2362200" cy="461665"/>
          </a:xfrm>
          <a:prstGeom prst="rect">
            <a:avLst/>
          </a:prstGeom>
          <a:noFill/>
        </p:spPr>
        <p:txBody>
          <a:bodyPr wrap="square" rtlCol="0">
            <a:spAutoFit/>
          </a:bodyPr>
          <a:lstStyle/>
          <a:p>
            <a:r>
              <a:rPr lang="en-US" sz="2400" b="1" dirty="0" smtClean="0">
                <a:solidFill>
                  <a:srgbClr val="FF0000"/>
                </a:solidFill>
              </a:rPr>
              <a:t>S</a:t>
            </a:r>
            <a:r>
              <a:rPr lang="en-US" sz="2400" b="1" dirty="0" smtClean="0"/>
              <a:t>tupid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50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50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grpId="0" nodeType="afterEffect">
                                  <p:stCondLst>
                                    <p:cond delay="50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300" b="1" dirty="0" smtClean="0"/>
              <a:t/>
            </a:r>
            <a:br>
              <a:rPr lang="en-US" sz="3300" b="1" dirty="0" smtClean="0"/>
            </a:br>
            <a:r>
              <a:rPr lang="en-US" sz="3300" b="1" dirty="0" smtClean="0"/>
              <a:t>Getting The </a:t>
            </a:r>
            <a:r>
              <a:rPr lang="en-US" sz="3300" b="1" dirty="0"/>
              <a:t>Hedgehog Concept A</a:t>
            </a:r>
            <a:r>
              <a:rPr lang="en-US" sz="3300" b="1" dirty="0" smtClean="0"/>
              <a:t>t Iterative Process</a:t>
            </a:r>
            <a:r>
              <a:rPr lang="en-US" dirty="0"/>
              <a:t/>
            </a:r>
            <a:br>
              <a:rPr lang="en-US" dirty="0"/>
            </a:b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dirty="0"/>
              <a:t>It took about four years on average for the good to great companies to clarify their Hedgehog </a:t>
            </a:r>
            <a:r>
              <a:rPr lang="en-US" dirty="0" smtClean="0"/>
              <a:t>Concepts.</a:t>
            </a:r>
          </a:p>
          <a:p>
            <a:pPr lvl="0"/>
            <a:endParaRPr lang="en-US" dirty="0" smtClean="0"/>
          </a:p>
          <a:p>
            <a:pPr lvl="0"/>
            <a:r>
              <a:rPr lang="en-US" dirty="0" smtClean="0"/>
              <a:t>Recognize </a:t>
            </a:r>
            <a:r>
              <a:rPr lang="en-US" dirty="0"/>
              <a:t>that getting a Hedgehog Concept is an </a:t>
            </a:r>
            <a:r>
              <a:rPr lang="en-US" dirty="0" smtClean="0"/>
              <a:t>inherently </a:t>
            </a:r>
            <a:r>
              <a:rPr lang="en-US" dirty="0"/>
              <a:t>iterative process, not an event.</a:t>
            </a:r>
          </a:p>
          <a:p>
            <a:pPr lvl="0"/>
            <a:endParaRPr lang="en-US" dirty="0" smtClean="0"/>
          </a:p>
          <a:p>
            <a:pPr lvl="0"/>
            <a:r>
              <a:rPr lang="en-US" dirty="0" smtClean="0"/>
              <a:t>How </a:t>
            </a:r>
            <a:r>
              <a:rPr lang="en-US" dirty="0"/>
              <a:t>should we go about getting our Hedgehog Concept?</a:t>
            </a:r>
          </a:p>
          <a:p>
            <a:pPr lvl="2"/>
            <a:r>
              <a:rPr lang="en-US" dirty="0"/>
              <a:t>Build the Council, and use that as a model. </a:t>
            </a:r>
          </a:p>
          <a:p>
            <a:pPr lvl="2"/>
            <a:r>
              <a:rPr lang="en-US" dirty="0"/>
              <a:t>Ask the right questions</a:t>
            </a:r>
          </a:p>
          <a:p>
            <a:pPr lvl="2"/>
            <a:r>
              <a:rPr lang="en-US" dirty="0"/>
              <a:t>Engage in vigorous debate</a:t>
            </a:r>
          </a:p>
          <a:p>
            <a:pPr lvl="2"/>
            <a:r>
              <a:rPr lang="en-US" dirty="0"/>
              <a:t>Make </a:t>
            </a:r>
            <a:r>
              <a:rPr lang="en-US" dirty="0" smtClean="0"/>
              <a:t>decisions</a:t>
            </a:r>
          </a:p>
          <a:p>
            <a:pPr lvl="2"/>
            <a:r>
              <a:rPr lang="en-US" dirty="0" smtClean="0"/>
              <a:t>Autopsy </a:t>
            </a:r>
            <a:r>
              <a:rPr lang="en-US" dirty="0"/>
              <a:t>the results and learn</a:t>
            </a:r>
          </a:p>
          <a:p>
            <a:pPr lvl="2"/>
            <a:r>
              <a:rPr lang="en-US" dirty="0"/>
              <a:t>All of this is guided within the context of the three circles.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All Companies Find a Hedgehog Concept? </a:t>
            </a:r>
            <a:endParaRPr lang="en-US" dirty="0"/>
          </a:p>
        </p:txBody>
      </p:sp>
      <p:sp>
        <p:nvSpPr>
          <p:cNvPr id="3" name="Content Placeholder 2"/>
          <p:cNvSpPr>
            <a:spLocks noGrp="1"/>
          </p:cNvSpPr>
          <p:nvPr>
            <p:ph sz="quarter" idx="1"/>
          </p:nvPr>
        </p:nvSpPr>
        <p:spPr/>
        <p:txBody>
          <a:bodyPr/>
          <a:lstStyle/>
          <a:p>
            <a:r>
              <a:rPr lang="en-US" dirty="0" smtClean="0"/>
              <a:t>Every </a:t>
            </a:r>
            <a:r>
              <a:rPr lang="en-US" dirty="0"/>
              <a:t>good to great company, no matter how awful the at the start of the process, prevailed in its search for a Hedgehog Concept</a:t>
            </a:r>
            <a:r>
              <a:rPr lang="en-US" dirty="0" smtClean="0"/>
              <a:t>.</a:t>
            </a:r>
          </a:p>
          <a:p>
            <a:endParaRPr lang="en-US" dirty="0"/>
          </a:p>
          <a:p>
            <a:r>
              <a:rPr lang="en-US" dirty="0" smtClean="0"/>
              <a:t>Stockdale Paradox:</a:t>
            </a:r>
          </a:p>
          <a:p>
            <a:pPr lvl="1"/>
            <a:r>
              <a:rPr lang="en-US" dirty="0" smtClean="0"/>
              <a:t>There must be something we can become the best at, and we will find 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 “accessible </a:t>
            </a:r>
            <a:r>
              <a:rPr lang="en-US" dirty="0" smtClean="0"/>
              <a:t>cool”</a:t>
            </a:r>
            <a:endParaRPr lang="en-US" dirty="0"/>
          </a:p>
        </p:txBody>
      </p:sp>
      <p:pic>
        <p:nvPicPr>
          <p:cNvPr id="4" name="Picture 3" descr="fossil_logo.gif"/>
          <p:cNvPicPr>
            <a:picLocks noChangeAspect="1"/>
          </p:cNvPicPr>
          <p:nvPr/>
        </p:nvPicPr>
        <p:blipFill>
          <a:blip r:embed="rId2" cstate="print"/>
          <a:stretch>
            <a:fillRect/>
          </a:stretch>
        </p:blipFill>
        <p:spPr>
          <a:xfrm>
            <a:off x="3657600" y="1600200"/>
            <a:ext cx="1981200" cy="1176337"/>
          </a:xfrm>
          <a:prstGeom prst="rect">
            <a:avLst/>
          </a:prstGeom>
        </p:spPr>
      </p:pic>
      <p:sp>
        <p:nvSpPr>
          <p:cNvPr id="5" name="TextBox 4"/>
          <p:cNvSpPr txBox="1"/>
          <p:nvPr/>
        </p:nvSpPr>
        <p:spPr>
          <a:xfrm>
            <a:off x="457200" y="5181600"/>
            <a:ext cx="7696200" cy="1015663"/>
          </a:xfrm>
          <a:prstGeom prst="rect">
            <a:avLst/>
          </a:prstGeom>
          <a:noFill/>
        </p:spPr>
        <p:txBody>
          <a:bodyPr wrap="square" rtlCol="0">
            <a:spAutoFit/>
          </a:bodyPr>
          <a:lstStyle/>
          <a:p>
            <a:pPr algn="ctr"/>
            <a:r>
              <a:rPr lang="en-US" sz="2000" dirty="0" smtClean="0"/>
              <a:t>“Founded </a:t>
            </a:r>
            <a:r>
              <a:rPr lang="en-US" sz="2000" dirty="0" smtClean="0"/>
              <a:t>in 1984, Fossil was the first American brand to bring value and style to the watch category transforming the concept of timekeeping from the merely functional to chic and stylish must-haves for the wrist</a:t>
            </a:r>
            <a:r>
              <a:rPr lang="en-US" sz="2000" dirty="0" smtClean="0"/>
              <a:t>.”</a:t>
            </a:r>
            <a:endParaRPr lang="en-US" sz="2000" b="1" dirty="0"/>
          </a:p>
        </p:txBody>
      </p:sp>
      <p:sp>
        <p:nvSpPr>
          <p:cNvPr id="6" name="Rectangle 5">
            <a:hlinkClick r:id="rId3"/>
          </p:cNvPr>
          <p:cNvSpPr/>
          <p:nvPr/>
        </p:nvSpPr>
        <p:spPr>
          <a:xfrm>
            <a:off x="0" y="6400800"/>
            <a:ext cx="9144000" cy="276999"/>
          </a:xfrm>
          <a:prstGeom prst="rect">
            <a:avLst/>
          </a:prstGeom>
        </p:spPr>
        <p:txBody>
          <a:bodyPr wrap="square">
            <a:spAutoFit/>
          </a:bodyPr>
          <a:lstStyle/>
          <a:p>
            <a:r>
              <a:rPr lang="en-US" sz="1200" dirty="0" smtClean="0">
                <a:solidFill>
                  <a:srgbClr val="002060"/>
                </a:solidFill>
              </a:rPr>
              <a:t>http://www.fossil.com/webapp/wcs/stores/servlet/InvestorRelationsView?storeId=12052&amp;page=company_profile&amp;catalogId=10052&amp;langId=-1</a:t>
            </a:r>
            <a:endParaRPr lang="en-US" sz="1200" dirty="0">
              <a:solidFill>
                <a:srgbClr val="002060"/>
              </a:solidFill>
            </a:endParaRPr>
          </a:p>
        </p:txBody>
      </p:sp>
      <p:pic>
        <p:nvPicPr>
          <p:cNvPr id="7" name="Picture 6" descr="sonic.jpg"/>
          <p:cNvPicPr>
            <a:picLocks noChangeAspect="1"/>
          </p:cNvPicPr>
          <p:nvPr/>
        </p:nvPicPr>
        <p:blipFill>
          <a:blip r:embed="rId4" cstate="print"/>
          <a:stretch>
            <a:fillRect/>
          </a:stretch>
        </p:blipFill>
        <p:spPr>
          <a:xfrm>
            <a:off x="6705600" y="228600"/>
            <a:ext cx="762000" cy="1023620"/>
          </a:xfrm>
          <a:prstGeom prst="rect">
            <a:avLst/>
          </a:prstGeom>
        </p:spPr>
      </p:pic>
      <p:pic>
        <p:nvPicPr>
          <p:cNvPr id="8" name="Picture 7" descr="fossil-watches-1.jpg"/>
          <p:cNvPicPr>
            <a:picLocks noChangeAspect="1"/>
          </p:cNvPicPr>
          <p:nvPr/>
        </p:nvPicPr>
        <p:blipFill>
          <a:blip r:embed="rId5" cstate="print"/>
          <a:stretch>
            <a:fillRect/>
          </a:stretch>
        </p:blipFill>
        <p:spPr>
          <a:xfrm>
            <a:off x="1295400" y="2819400"/>
            <a:ext cx="2057400" cy="2057400"/>
          </a:xfrm>
          <a:prstGeom prst="rect">
            <a:avLst/>
          </a:prstGeom>
        </p:spPr>
      </p:pic>
      <p:pic>
        <p:nvPicPr>
          <p:cNvPr id="9" name="Picture 8" descr="fossil-watch2.jpg"/>
          <p:cNvPicPr>
            <a:picLocks noChangeAspect="1"/>
          </p:cNvPicPr>
          <p:nvPr/>
        </p:nvPicPr>
        <p:blipFill>
          <a:blip r:embed="rId6" cstate="print"/>
          <a:stretch>
            <a:fillRect/>
          </a:stretch>
        </p:blipFill>
        <p:spPr>
          <a:xfrm>
            <a:off x="3276600" y="2819400"/>
            <a:ext cx="2347912" cy="2184350"/>
          </a:xfrm>
          <a:prstGeom prst="rect">
            <a:avLst/>
          </a:prstGeom>
        </p:spPr>
      </p:pic>
      <p:pic>
        <p:nvPicPr>
          <p:cNvPr id="10" name="Picture 9" descr="fossil-watches3.jpg"/>
          <p:cNvPicPr>
            <a:picLocks noChangeAspect="1"/>
          </p:cNvPicPr>
          <p:nvPr/>
        </p:nvPicPr>
        <p:blipFill>
          <a:blip r:embed="rId7" cstate="print"/>
          <a:stretch>
            <a:fillRect/>
          </a:stretch>
        </p:blipFill>
        <p:spPr>
          <a:xfrm>
            <a:off x="5791200" y="2971800"/>
            <a:ext cx="2159000" cy="197126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Hedgehog V. Fox</a:t>
            </a:r>
            <a:endParaRPr lang="en-US" dirty="0"/>
          </a:p>
        </p:txBody>
      </p:sp>
      <p:sp>
        <p:nvSpPr>
          <p:cNvPr id="3" name="Content Placeholder 2"/>
          <p:cNvSpPr>
            <a:spLocks noGrp="1"/>
          </p:cNvSpPr>
          <p:nvPr>
            <p:ph sz="quarter" idx="1"/>
          </p:nvPr>
        </p:nvSpPr>
        <p:spPr/>
        <p:txBody>
          <a:bodyPr/>
          <a:lstStyle/>
          <a:p>
            <a:r>
              <a:rPr lang="en-US" dirty="0" smtClean="0"/>
              <a:t>“The fox know many things, but the hedgehog knows one big thing.”</a:t>
            </a:r>
          </a:p>
          <a:p>
            <a:r>
              <a:rPr lang="en-US" dirty="0" smtClean="0"/>
              <a:t>Despite the greater cunning of the fox the hedgehog always wins.</a:t>
            </a:r>
          </a:p>
          <a:p>
            <a:r>
              <a:rPr lang="en-US" dirty="0" smtClean="0"/>
              <a:t>FOX: </a:t>
            </a:r>
          </a:p>
          <a:p>
            <a:pPr lvl="1"/>
            <a:r>
              <a:rPr lang="en-US" dirty="0" smtClean="0"/>
              <a:t>Pursue many ends at the same time and see the world in all its complexity</a:t>
            </a:r>
          </a:p>
          <a:p>
            <a:pPr lvl="1"/>
            <a:r>
              <a:rPr lang="en-US" dirty="0" smtClean="0"/>
              <a:t>Scattered of diffused, moving on many levels </a:t>
            </a:r>
          </a:p>
          <a:p>
            <a:pPr lvl="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Hedgehog V. Fox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lstStyle/>
          <a:p>
            <a:r>
              <a:rPr lang="en-US" dirty="0" smtClean="0"/>
              <a:t>HEDGEHOGS:</a:t>
            </a:r>
          </a:p>
          <a:p>
            <a:pPr lvl="1"/>
            <a:r>
              <a:rPr lang="en-US" dirty="0" smtClean="0"/>
              <a:t>Simplify a complex world into a single organized idea, a basic principal, or concept that unifies and guides everything</a:t>
            </a:r>
          </a:p>
          <a:p>
            <a:pPr lvl="1"/>
            <a:r>
              <a:rPr lang="en-US" dirty="0" smtClean="0"/>
              <a:t>Reduce all challenges and dilemmas to simplistic hedgehog ideas</a:t>
            </a:r>
          </a:p>
          <a:p>
            <a:pPr lvl="1"/>
            <a:r>
              <a:rPr lang="en-US" dirty="0" smtClean="0"/>
              <a:t>Understand profound insight in simplicity </a:t>
            </a: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Walgreen’s as a Hedgehog</a:t>
            </a:r>
            <a:endParaRPr lang="en-US" dirty="0"/>
          </a:p>
        </p:txBody>
      </p:sp>
      <p:sp>
        <p:nvSpPr>
          <p:cNvPr id="3" name="Content Placeholder 2"/>
          <p:cNvSpPr>
            <a:spLocks noGrp="1"/>
          </p:cNvSpPr>
          <p:nvPr>
            <p:ph sz="quarter" idx="1"/>
          </p:nvPr>
        </p:nvSpPr>
        <p:spPr/>
        <p:txBody>
          <a:bodyPr/>
          <a:lstStyle/>
          <a:p>
            <a:r>
              <a:rPr lang="en-US" dirty="0" smtClean="0"/>
              <a:t>“Look it just wasn’t that complicated! Once we understood the concept, we just moved straight ahead.” – Cork Walgreen</a:t>
            </a:r>
          </a:p>
          <a:p>
            <a:r>
              <a:rPr lang="en-US" dirty="0" smtClean="0"/>
              <a:t>A very simple strategy (Convenience):</a:t>
            </a:r>
          </a:p>
          <a:p>
            <a:pPr lvl="1"/>
            <a:r>
              <a:rPr lang="en-US" dirty="0" smtClean="0"/>
              <a:t>Easy entrance/ Corner lots</a:t>
            </a:r>
          </a:p>
          <a:p>
            <a:pPr lvl="1"/>
            <a:r>
              <a:rPr lang="en-US" dirty="0" smtClean="0"/>
              <a:t>Drive-through Pharmacies</a:t>
            </a:r>
          </a:p>
          <a:p>
            <a:pPr lvl="1"/>
            <a:r>
              <a:rPr lang="en-US" dirty="0" smtClean="0"/>
              <a:t>Close by stores</a:t>
            </a:r>
          </a:p>
          <a:p>
            <a:r>
              <a:rPr lang="en-US" smtClean="0"/>
              <a:t>Eckerd Fails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Simplicity</a:t>
            </a:r>
            <a:endParaRPr lang="en-US" dirty="0"/>
          </a:p>
        </p:txBody>
      </p:sp>
      <p:sp>
        <p:nvSpPr>
          <p:cNvPr id="3" name="Content Placeholder 2"/>
          <p:cNvSpPr>
            <a:spLocks noGrp="1"/>
          </p:cNvSpPr>
          <p:nvPr>
            <p:ph sz="quarter" idx="1"/>
          </p:nvPr>
        </p:nvSpPr>
        <p:spPr/>
        <p:txBody>
          <a:bodyPr/>
          <a:lstStyle/>
          <a:p>
            <a:r>
              <a:rPr lang="en-US" dirty="0" smtClean="0"/>
              <a:t>Keep it Simple Stupid</a:t>
            </a:r>
          </a:p>
          <a:p>
            <a:pPr lvl="1"/>
            <a:r>
              <a:rPr lang="en-US" dirty="0" smtClean="0"/>
              <a:t>Easy to understand and implement</a:t>
            </a:r>
          </a:p>
          <a:p>
            <a:r>
              <a:rPr lang="en-US" dirty="0" smtClean="0"/>
              <a:t>Difference in good-to-great companies and others based on two key distinctions</a:t>
            </a:r>
          </a:p>
          <a:p>
            <a:pPr lvl="1"/>
            <a:r>
              <a:rPr lang="en-US" dirty="0" smtClean="0"/>
              <a:t>Understanding of the three circles</a:t>
            </a:r>
          </a:p>
          <a:p>
            <a:pPr lvl="1"/>
            <a:r>
              <a:rPr lang="en-US" dirty="0" smtClean="0"/>
              <a:t>Translation into a simple concept that influenced every effort made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Circles</a:t>
            </a:r>
            <a:endParaRPr lang="en-US" dirty="0"/>
          </a:p>
        </p:txBody>
      </p:sp>
      <p:sp>
        <p:nvSpPr>
          <p:cNvPr id="3" name="Content Placeholder 2"/>
          <p:cNvSpPr>
            <a:spLocks noGrp="1"/>
          </p:cNvSpPr>
          <p:nvPr>
            <p:ph sz="quarter" idx="1"/>
          </p:nvPr>
        </p:nvSpPr>
        <p:spPr/>
        <p:txBody>
          <a:bodyPr/>
          <a:lstStyle/>
          <a:p>
            <a:r>
              <a:rPr lang="en-US" dirty="0" smtClean="0"/>
              <a:t>What can you be the best in the world at?</a:t>
            </a:r>
          </a:p>
          <a:p>
            <a:pPr lvl="1"/>
            <a:r>
              <a:rPr lang="en-US" dirty="0" smtClean="0"/>
              <a:t>What can you not be the best at?</a:t>
            </a:r>
          </a:p>
          <a:p>
            <a:pPr lvl="1"/>
            <a:r>
              <a:rPr lang="en-US" dirty="0" smtClean="0"/>
              <a:t>Core Competence does not matter</a:t>
            </a:r>
          </a:p>
          <a:p>
            <a:r>
              <a:rPr lang="en-US" dirty="0" smtClean="0"/>
              <a:t>What can provide continued cash flow?</a:t>
            </a:r>
          </a:p>
          <a:p>
            <a:pPr lvl="1"/>
            <a:r>
              <a:rPr lang="en-US" dirty="0" smtClean="0"/>
              <a:t>Profit per x</a:t>
            </a:r>
          </a:p>
          <a:p>
            <a:r>
              <a:rPr lang="en-US" dirty="0" smtClean="0"/>
              <a:t>What are you passionate about?</a:t>
            </a:r>
          </a:p>
          <a:p>
            <a:pPr lvl="1"/>
            <a:r>
              <a:rPr lang="en-US" dirty="0" smtClean="0"/>
              <a:t>Can’t learn to be passionate about it but find something that fits your existing passion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186</TotalTime>
  <Words>1689</Words>
  <Application>Microsoft Office PowerPoint</Application>
  <PresentationFormat>On-screen Show (4:3)</PresentationFormat>
  <Paragraphs>179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Chapter 5  Good to Great The Hedgehog Concept</vt:lpstr>
      <vt:lpstr>Intro to The Hedgehog Concept</vt:lpstr>
      <vt:lpstr>Intro to The Hedgehog Concept</vt:lpstr>
      <vt:lpstr>Fossil – “accessible cool”</vt:lpstr>
      <vt:lpstr>Hedgehog V. Fox</vt:lpstr>
      <vt:lpstr>Hedgehog V. Fox (Con’t)</vt:lpstr>
      <vt:lpstr>Walgreen’s as a Hedgehog</vt:lpstr>
      <vt:lpstr>Simplicity</vt:lpstr>
      <vt:lpstr>Three Circles</vt:lpstr>
      <vt:lpstr>Three Circles Concept</vt:lpstr>
      <vt:lpstr>Fossil, Inc.</vt:lpstr>
      <vt:lpstr>Be the Best</vt:lpstr>
      <vt:lpstr> Example Companies</vt:lpstr>
      <vt:lpstr>Insight Into Your Economic Engine -What is your denominator?  </vt:lpstr>
      <vt:lpstr>Find “Economic Denominator”</vt:lpstr>
      <vt:lpstr>Economic Denominator</vt:lpstr>
      <vt:lpstr>Applying the Economic Denominator</vt:lpstr>
      <vt:lpstr>Understanding your passion</vt:lpstr>
      <vt:lpstr>Passion (Con’t)</vt:lpstr>
      <vt:lpstr>The Triumph of Understanding Over Bravado</vt:lpstr>
      <vt:lpstr>Triumph (Con’t)</vt:lpstr>
      <vt:lpstr>The Role of The Council</vt:lpstr>
      <vt:lpstr>Getting the Hedgehog Concept:  An Iterative Process</vt:lpstr>
      <vt:lpstr>The Council</vt:lpstr>
      <vt:lpstr>The Council (Con’t)</vt:lpstr>
      <vt:lpstr>All Good-to-Great Companies have a Hedgehog Concept</vt:lpstr>
      <vt:lpstr>Conclusion </vt:lpstr>
      <vt:lpstr>Three Circles</vt:lpstr>
      <vt:lpstr> The Triumph of Understanding Over Bravado </vt:lpstr>
      <vt:lpstr> Getting The Hedgehog Concept At Iterative Process </vt:lpstr>
      <vt:lpstr>Can All Companies Find a Hedgehog Concept?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Good to Great The Hedgehog Concept</dc:title>
  <dc:creator>Owner</dc:creator>
  <cp:lastModifiedBy>chris</cp:lastModifiedBy>
  <cp:revision>20</cp:revision>
  <dcterms:created xsi:type="dcterms:W3CDTF">2010-02-24T22:57:06Z</dcterms:created>
  <dcterms:modified xsi:type="dcterms:W3CDTF">2010-02-25T04:27:42Z</dcterms:modified>
</cp:coreProperties>
</file>