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68" r:id="rId2"/>
    <p:sldId id="269" r:id="rId3"/>
    <p:sldId id="270" r:id="rId4"/>
    <p:sldId id="271" r:id="rId5"/>
    <p:sldId id="272" r:id="rId6"/>
    <p:sldId id="273" r:id="rId7"/>
    <p:sldId id="274" r:id="rId8"/>
    <p:sldId id="279" r:id="rId9"/>
    <p:sldId id="280" r:id="rId10"/>
    <p:sldId id="281" r:id="rId11"/>
    <p:sldId id="282" r:id="rId12"/>
    <p:sldId id="283" r:id="rId13"/>
    <p:sldId id="284" r:id="rId14"/>
    <p:sldId id="285" r:id="rId15"/>
    <p:sldId id="286"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275" r:id="rId32"/>
    <p:sldId id="276" r:id="rId33"/>
    <p:sldId id="277" r:id="rId34"/>
    <p:sldId id="278" r:id="rId35"/>
    <p:sldId id="262" r:id="rId36"/>
    <p:sldId id="263" r:id="rId37"/>
    <p:sldId id="264" r:id="rId38"/>
    <p:sldId id="265" r:id="rId39"/>
    <p:sldId id="266" r:id="rId40"/>
    <p:sldId id="267" r:id="rId41"/>
    <p:sldId id="287"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7" autoAdjust="0"/>
    <p:restoredTop sz="94660"/>
  </p:normalViewPr>
  <p:slideViewPr>
    <p:cSldViewPr snapToObjects="1">
      <p:cViewPr varScale="1">
        <p:scale>
          <a:sx n="74" d="100"/>
          <a:sy n="74" d="100"/>
        </p:scale>
        <p:origin x="-100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9D1FFC-0C1F-FD4B-8F53-B588561B6D75}" type="datetimeFigureOut">
              <a:rPr lang="en-US" smtClean="0"/>
              <a:pPr/>
              <a:t>4/26/2010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7AA15-29DE-F84D-87A1-371C0E3630D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7B000DA-E6B9-9B4B-BA2B-466E8B0B8466}" type="slidenum">
              <a:rPr lang="en-US"/>
              <a:pPr/>
              <a:t>1</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b="1">
              <a:latin typeface="Arial" pitchFamily="-65"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5575B73-8633-4BA4-9D0D-8FD7F1EB5C4A}" type="slidenum">
              <a:rPr lang="en-US"/>
              <a:pPr/>
              <a:t>10</a:t>
            </a:fld>
            <a:endParaRPr lang="en-US"/>
          </a:p>
        </p:txBody>
      </p:sp>
      <p:sp>
        <p:nvSpPr>
          <p:cNvPr id="29699" name="Rectangle 2"/>
          <p:cNvSpPr>
            <a:spLocks noGrp="1" noRot="1" noChangeAspect="1" noChangeArrowheads="1" noTextEdit="1"/>
          </p:cNvSpPr>
          <p:nvPr>
            <p:ph type="sldImg"/>
          </p:nvPr>
        </p:nvSpPr>
        <p:spPr>
          <a:xfrm>
            <a:off x="1143000" y="685800"/>
            <a:ext cx="4573588" cy="3429000"/>
          </a:xfrm>
          <a:ln/>
        </p:spPr>
      </p:sp>
      <p:sp>
        <p:nvSpPr>
          <p:cNvPr id="29700" name="Rectangle 3"/>
          <p:cNvSpPr>
            <a:spLocks noGrp="1" noChangeArrowheads="1"/>
          </p:cNvSpPr>
          <p:nvPr>
            <p:ph type="body" idx="1"/>
          </p:nvPr>
        </p:nvSpPr>
        <p:spPr>
          <a:xfrm>
            <a:off x="685644" y="4342777"/>
            <a:ext cx="5486713" cy="4115111"/>
          </a:xfrm>
          <a:noFill/>
          <a:ln/>
        </p:spPr>
        <p:txBody>
          <a:bodyPr/>
          <a:lstStyle/>
          <a:p>
            <a:pPr eaLnBrk="1" hangingPunct="1"/>
            <a:endParaRPr lang="en-US" b="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5575B73-8633-4BA4-9D0D-8FD7F1EB5C4A}" type="slidenum">
              <a:rPr lang="en-US"/>
              <a:pPr/>
              <a:t>11</a:t>
            </a:fld>
            <a:endParaRPr lang="en-US"/>
          </a:p>
        </p:txBody>
      </p:sp>
      <p:sp>
        <p:nvSpPr>
          <p:cNvPr id="29699" name="Rectangle 2"/>
          <p:cNvSpPr>
            <a:spLocks noGrp="1" noRot="1" noChangeAspect="1" noChangeArrowheads="1" noTextEdit="1"/>
          </p:cNvSpPr>
          <p:nvPr>
            <p:ph type="sldImg"/>
          </p:nvPr>
        </p:nvSpPr>
        <p:spPr>
          <a:xfrm>
            <a:off x="1143000" y="685800"/>
            <a:ext cx="4573588" cy="3429000"/>
          </a:xfrm>
          <a:ln/>
        </p:spPr>
      </p:sp>
      <p:sp>
        <p:nvSpPr>
          <p:cNvPr id="29700" name="Rectangle 3"/>
          <p:cNvSpPr>
            <a:spLocks noGrp="1" noChangeArrowheads="1"/>
          </p:cNvSpPr>
          <p:nvPr>
            <p:ph type="body" idx="1"/>
          </p:nvPr>
        </p:nvSpPr>
        <p:spPr>
          <a:xfrm>
            <a:off x="685644" y="4342777"/>
            <a:ext cx="5486713" cy="4115111"/>
          </a:xfrm>
          <a:noFill/>
          <a:ln/>
        </p:spPr>
        <p:txBody>
          <a:bodyPr/>
          <a:lstStyle/>
          <a:p>
            <a:pPr eaLnBrk="1" hangingPunct="1"/>
            <a:endParaRPr lang="en-US" b="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C09A9252-1217-4F0F-8E5F-7944E73E029A}" type="slidenum">
              <a:rPr lang="en-US" smtClean="0"/>
              <a:pPr/>
              <a:t>12</a:t>
            </a:fld>
            <a:endParaRPr lang="en-US" smtClean="0"/>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C216B2D4-AE84-48D8-A524-BC02C2277650}" type="slidenum">
              <a:rPr lang="en-US" smtClean="0"/>
              <a:pPr/>
              <a:t>13</a:t>
            </a:fld>
            <a:endParaRPr lang="en-US" smtClean="0"/>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marL="224897" indent="-224897"/>
            <a:endParaRPr lang="en-US"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921C6DEB-2156-4A66-B5D4-74E49655D46E}" type="slidenum">
              <a:rPr lang="en-US" smtClean="0"/>
              <a:pPr/>
              <a:t>14</a:t>
            </a:fld>
            <a:endParaRPr lang="en-US" smtClean="0"/>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E462562-7293-4491-B6A4-EE9D1C0B961F}" type="slidenum">
              <a:rPr lang="en-US" smtClean="0"/>
              <a:pPr/>
              <a:t>16</a:t>
            </a:fld>
            <a:endParaRPr lang="en-US" smtClean="0"/>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5772043-18D3-4098-AB10-8D01DD3BA45E}" type="slidenum">
              <a:rPr lang="en-US" smtClean="0"/>
              <a:pPr/>
              <a:t>17</a:t>
            </a:fld>
            <a:endParaRPr lang="en-US" smtClean="0"/>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38C20C8-C92C-475F-BD74-84D343CA282D}" type="slidenum">
              <a:rPr lang="en-US" smtClean="0"/>
              <a:pPr/>
              <a:t>18</a:t>
            </a:fld>
            <a:endParaRPr lang="en-US" smtClean="0"/>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ED7A2A6-C729-4E00-9664-87BA6F998629}" type="slidenum">
              <a:rPr lang="en-US" smtClean="0"/>
              <a:pPr/>
              <a:t>19</a:t>
            </a:fld>
            <a:endParaRPr lang="en-US" smtClean="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BD0A5D5-B58A-49EA-9A58-230C44E735B9}" type="slidenum">
              <a:rPr lang="en-US" smtClean="0"/>
              <a:pPr/>
              <a:t>20</a:t>
            </a:fld>
            <a:endParaRPr lang="en-US" smtClean="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7B000DA-E6B9-9B4B-BA2B-466E8B0B8466}" type="slidenum">
              <a:rPr lang="en-US"/>
              <a:pPr/>
              <a:t>2</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b="1">
              <a:latin typeface="Arial" pitchFamily="-65"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EDEE3F7-40BE-4AEF-91EA-97AA3F391CE5}" type="slidenum">
              <a:rPr lang="en-US" smtClean="0"/>
              <a:pPr/>
              <a:t>21</a:t>
            </a:fld>
            <a:endParaRPr lang="en-US" smtClean="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B121959-966B-4BF5-97D4-70FABE881463}" type="slidenum">
              <a:rPr lang="en-US" smtClean="0"/>
              <a:pPr/>
              <a:t>22</a:t>
            </a:fld>
            <a:endParaRPr lang="en-US" smtClean="0"/>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D38EAB7-5626-431E-8A25-11A5DBDEE4E5}" type="slidenum">
              <a:rPr lang="en-US" smtClean="0"/>
              <a:pPr/>
              <a:t>23</a:t>
            </a:fld>
            <a:endParaRPr lang="en-US"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A65CE36-5198-4075-A5EA-6D38358F267E}" type="slidenum">
              <a:rPr lang="en-US" smtClean="0"/>
              <a:pPr/>
              <a:t>24</a:t>
            </a:fld>
            <a:endParaRPr lang="en-US"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21E6FE9-CA2B-46A3-94A4-24DAA4198371}" type="slidenum">
              <a:rPr lang="en-US" smtClean="0"/>
              <a:pPr/>
              <a:t>25</a:t>
            </a:fld>
            <a:endParaRPr lang="en-US"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AD83920-C2D3-412A-B684-5D48CC576438}" type="slidenum">
              <a:rPr lang="en-US" smtClean="0"/>
              <a:pPr/>
              <a:t>26</a:t>
            </a:fld>
            <a:endParaRPr lang="en-US"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FEA6B3E-6429-4B44-AC74-19956BB33A79}" type="slidenum">
              <a:rPr lang="en-US" smtClean="0"/>
              <a:pPr/>
              <a:t>27</a:t>
            </a:fld>
            <a:endParaRPr lang="en-US"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76919B2-398B-4A2D-A5F2-579FE4D1571E}" type="slidenum">
              <a:rPr lang="en-US" smtClean="0"/>
              <a:pPr/>
              <a:t>28</a:t>
            </a:fld>
            <a:endParaRPr lang="en-US"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CDEACE7-645E-478A-9961-378C871933C3}" type="slidenum">
              <a:rPr lang="en-US" smtClean="0"/>
              <a:pPr/>
              <a:t>29</a:t>
            </a:fld>
            <a:endParaRPr lang="en-US"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2E1EDF7-3F38-4899-AE84-77EA59EE2387}" type="slidenum">
              <a:rPr lang="en-US" smtClean="0"/>
              <a:pPr/>
              <a:t>30</a:t>
            </a:fld>
            <a:endParaRPr lang="en-US"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7B000DA-E6B9-9B4B-BA2B-466E8B0B8466}" type="slidenum">
              <a:rPr lang="en-US"/>
              <a:pPr/>
              <a:t>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b="1">
              <a:latin typeface="Arial" pitchFamily="-65"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5CB3252C-A4A4-4D97-894F-5A40D751FF31}" type="slidenum">
              <a:rPr lang="en-US"/>
              <a:pPr/>
              <a:t>31</a:t>
            </a:fld>
            <a:endParaRPr lang="en-US"/>
          </a:p>
        </p:txBody>
      </p:sp>
      <p:sp>
        <p:nvSpPr>
          <p:cNvPr id="7171" name="Rectangle 2"/>
          <p:cNvSpPr>
            <a:spLocks noRot="1" noChangeArrowheads="1" noTextEdit="1"/>
          </p:cNvSpPr>
          <p:nvPr>
            <p:ph type="sldImg"/>
          </p:nvPr>
        </p:nvSpPr>
        <p:spPr>
          <a:xfrm>
            <a:off x="1134912" y="686113"/>
            <a:ext cx="4589741" cy="3429000"/>
          </a:xfrm>
          <a:ln/>
        </p:spPr>
      </p:sp>
      <p:sp>
        <p:nvSpPr>
          <p:cNvPr id="7172" name="Rectangle 3"/>
          <p:cNvSpPr>
            <a:spLocks noGrp="1" noChangeArrowheads="1"/>
          </p:cNvSpPr>
          <p:nvPr>
            <p:ph type="body" idx="1"/>
          </p:nvPr>
        </p:nvSpPr>
        <p:spPr>
          <a:xfrm>
            <a:off x="685644" y="4342777"/>
            <a:ext cx="5486713" cy="4115111"/>
          </a:xfrm>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FF4E9408-4655-4191-8107-490971F068B8}" type="slidenum">
              <a:rPr lang="en-US"/>
              <a:pPr/>
              <a:t>32</a:t>
            </a:fld>
            <a:endParaRPr lang="en-US"/>
          </a:p>
        </p:txBody>
      </p:sp>
      <p:sp>
        <p:nvSpPr>
          <p:cNvPr id="8195" name="Rectangle 2"/>
          <p:cNvSpPr>
            <a:spLocks noRot="1" noChangeArrowheads="1" noTextEdit="1"/>
          </p:cNvSpPr>
          <p:nvPr>
            <p:ph type="sldImg"/>
          </p:nvPr>
        </p:nvSpPr>
        <p:spPr>
          <a:xfrm>
            <a:off x="1134912" y="686113"/>
            <a:ext cx="4589741" cy="3429000"/>
          </a:xfrm>
          <a:ln/>
        </p:spPr>
      </p:sp>
      <p:sp>
        <p:nvSpPr>
          <p:cNvPr id="8196" name="Rectangle 3"/>
          <p:cNvSpPr>
            <a:spLocks noGrp="1" noChangeArrowheads="1"/>
          </p:cNvSpPr>
          <p:nvPr>
            <p:ph type="body" idx="1"/>
          </p:nvPr>
        </p:nvSpPr>
        <p:spPr>
          <a:xfrm>
            <a:off x="685644" y="4342777"/>
            <a:ext cx="5486713" cy="4115111"/>
          </a:xfrm>
          <a:noFill/>
          <a:ln/>
        </p:spPr>
        <p:txBody>
          <a:bodyPr/>
          <a:lstStyle/>
          <a:p>
            <a:pPr eaLnBrk="1" hangingPunct="1"/>
            <a:endParaRPr lang="en-US" b="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392EEB37-3910-407E-B06C-8D003ED31591}" type="slidenum">
              <a:rPr lang="en-US"/>
              <a:pPr/>
              <a:t>33</a:t>
            </a:fld>
            <a:endParaRPr lang="en-US"/>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B2C7B97-B348-4A9F-91D5-4F2F9AC0D195}" type="slidenum">
              <a:rPr lang="en-US"/>
              <a:pPr/>
              <a:t>34</a:t>
            </a:fld>
            <a:endParaRPr lang="en-US"/>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7B000DA-E6B9-9B4B-BA2B-466E8B0B8466}" type="slidenum">
              <a:rPr lang="en-US"/>
              <a:pPr/>
              <a:t>35</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b="1">
              <a:latin typeface="Arial" pitchFamily="-65"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7B000DA-E6B9-9B4B-BA2B-466E8B0B8466}" type="slidenum">
              <a:rPr lang="en-US"/>
              <a:pPr/>
              <a:t>36</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b="1">
              <a:latin typeface="Arial" pitchFamily="-65"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7B000DA-E6B9-9B4B-BA2B-466E8B0B8466}" type="slidenum">
              <a:rPr lang="en-US"/>
              <a:pPr/>
              <a:t>37</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b="1">
              <a:latin typeface="Arial" pitchFamily="-65"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7B000DA-E6B9-9B4B-BA2B-466E8B0B8466}" type="slidenum">
              <a:rPr lang="en-US"/>
              <a:pPr/>
              <a:t>38</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b="1">
              <a:latin typeface="Arial" pitchFamily="-65"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7B000DA-E6B9-9B4B-BA2B-466E8B0B8466}" type="slidenum">
              <a:rPr lang="en-US"/>
              <a:pPr/>
              <a:t>39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b="1">
              <a:latin typeface="Arial" pitchFamily="-65"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7B000DA-E6B9-9B4B-BA2B-466E8B0B8466}" type="slidenum">
              <a:rPr lang="en-US"/>
              <a:pPr/>
              <a:t>40</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b="1">
              <a:latin typeface="Arial" pitchFamily="-65"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7B000DA-E6B9-9B4B-BA2B-466E8B0B8466}" type="slidenum">
              <a:rPr lang="en-US"/>
              <a:pPr/>
              <a:t>4</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b="1">
              <a:latin typeface="Arial" pitchFamily="-65"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60977BFF-510B-41FF-90F2-FBB780221666}" type="slidenum">
              <a:rPr lang="en-US" smtClean="0"/>
              <a:pPr/>
              <a:t>41</a:t>
            </a:fld>
            <a:endParaRPr lang="en-US" smtClean="0"/>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xfrm>
            <a:off x="685644" y="4342777"/>
            <a:ext cx="5486713" cy="4115111"/>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7B000DA-E6B9-9B4B-BA2B-466E8B0B8466}" type="slidenum">
              <a:rPr lang="en-US"/>
              <a:pPr/>
              <a:t>5</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b="1">
              <a:latin typeface="Arial" pitchFamily="-65"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7B000DA-E6B9-9B4B-BA2B-466E8B0B8466}" type="slidenum">
              <a:rPr lang="en-US"/>
              <a:pPr/>
              <a:t>6</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b="1">
              <a:latin typeface="Arial" pitchFamily="-65"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7B000DA-E6B9-9B4B-BA2B-466E8B0B8466}" type="slidenum">
              <a:rPr lang="en-US"/>
              <a:pPr/>
              <a:t>7</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b="1">
              <a:latin typeface="Arial" pitchFamily="-65"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5575B73-8633-4BA4-9D0D-8FD7F1EB5C4A}" type="slidenum">
              <a:rPr lang="en-US"/>
              <a:pPr/>
              <a:t>8</a:t>
            </a:fld>
            <a:endParaRPr lang="en-US"/>
          </a:p>
        </p:txBody>
      </p:sp>
      <p:sp>
        <p:nvSpPr>
          <p:cNvPr id="29699" name="Rectangle 2"/>
          <p:cNvSpPr>
            <a:spLocks noGrp="1" noRot="1" noChangeAspect="1" noChangeArrowheads="1" noTextEdit="1"/>
          </p:cNvSpPr>
          <p:nvPr>
            <p:ph type="sldImg"/>
          </p:nvPr>
        </p:nvSpPr>
        <p:spPr>
          <a:xfrm>
            <a:off x="1143000" y="685800"/>
            <a:ext cx="4573588" cy="3429000"/>
          </a:xfrm>
          <a:ln/>
        </p:spPr>
      </p:sp>
      <p:sp>
        <p:nvSpPr>
          <p:cNvPr id="29700" name="Rectangle 3"/>
          <p:cNvSpPr>
            <a:spLocks noGrp="1" noChangeArrowheads="1"/>
          </p:cNvSpPr>
          <p:nvPr>
            <p:ph type="body" idx="1"/>
          </p:nvPr>
        </p:nvSpPr>
        <p:spPr>
          <a:xfrm>
            <a:off x="685644" y="4342777"/>
            <a:ext cx="5486713" cy="4115111"/>
          </a:xfrm>
          <a:noFill/>
          <a:ln/>
        </p:spPr>
        <p:txBody>
          <a:bodyPr/>
          <a:lstStyle/>
          <a:p>
            <a:pPr eaLnBrk="1" hangingPunct="1"/>
            <a:endParaRPr lang="en-US"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5575B73-8633-4BA4-9D0D-8FD7F1EB5C4A}" type="slidenum">
              <a:rPr lang="en-US"/>
              <a:pPr/>
              <a:t>9</a:t>
            </a:fld>
            <a:endParaRPr lang="en-US"/>
          </a:p>
        </p:txBody>
      </p:sp>
      <p:sp>
        <p:nvSpPr>
          <p:cNvPr id="29699" name="Rectangle 2"/>
          <p:cNvSpPr>
            <a:spLocks noGrp="1" noRot="1" noChangeAspect="1" noChangeArrowheads="1" noTextEdit="1"/>
          </p:cNvSpPr>
          <p:nvPr>
            <p:ph type="sldImg"/>
          </p:nvPr>
        </p:nvSpPr>
        <p:spPr>
          <a:xfrm>
            <a:off x="1143000" y="685800"/>
            <a:ext cx="4573588" cy="3429000"/>
          </a:xfrm>
          <a:ln/>
        </p:spPr>
      </p:sp>
      <p:sp>
        <p:nvSpPr>
          <p:cNvPr id="29700" name="Rectangle 3"/>
          <p:cNvSpPr>
            <a:spLocks noGrp="1" noChangeArrowheads="1"/>
          </p:cNvSpPr>
          <p:nvPr>
            <p:ph type="body" idx="1"/>
          </p:nvPr>
        </p:nvSpPr>
        <p:spPr>
          <a:xfrm>
            <a:off x="685644" y="4342777"/>
            <a:ext cx="5486713" cy="4115111"/>
          </a:xfrm>
          <a:noFill/>
          <a:ln/>
        </p:spPr>
        <p:txBody>
          <a:bodyPr/>
          <a:lstStyle/>
          <a:p>
            <a:pPr eaLnBrk="1" hangingPunct="1"/>
            <a:endParaRPr lang="en-US" b="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5D622B-7176-D548-BFF1-2AFD10B9FBBB}"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4531-A2A5-A646-987F-2B17BB93BF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D622B-7176-D548-BFF1-2AFD10B9FBBB}"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4531-A2A5-A646-987F-2B17BB93BF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D622B-7176-D548-BFF1-2AFD10B9FBBB}"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4531-A2A5-A646-987F-2B17BB93BF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D622B-7176-D548-BFF1-2AFD10B9FBBB}"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4531-A2A5-A646-987F-2B17BB93BF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5D622B-7176-D548-BFF1-2AFD10B9FBBB}"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4531-A2A5-A646-987F-2B17BB93BF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5D622B-7176-D548-BFF1-2AFD10B9FBBB}" type="datetimeFigureOut">
              <a:rPr lang="en-US" smtClean="0"/>
              <a:pPr/>
              <a:t>4/26/2010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44531-A2A5-A646-987F-2B17BB93BF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5D622B-7176-D548-BFF1-2AFD10B9FBBB}" type="datetimeFigureOut">
              <a:rPr lang="en-US" smtClean="0"/>
              <a:pPr/>
              <a:t>4/26/2010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E44531-A2A5-A646-987F-2B17BB93BF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5D622B-7176-D548-BFF1-2AFD10B9FBBB}" type="datetimeFigureOut">
              <a:rPr lang="en-US" smtClean="0"/>
              <a:pPr/>
              <a:t>4/26/2010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E44531-A2A5-A646-987F-2B17BB93BF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D622B-7176-D548-BFF1-2AFD10B9FBBB}" type="datetimeFigureOut">
              <a:rPr lang="en-US" smtClean="0"/>
              <a:pPr/>
              <a:t>4/26/2010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E44531-A2A5-A646-987F-2B17BB93BF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D622B-7176-D548-BFF1-2AFD10B9FBBB}" type="datetimeFigureOut">
              <a:rPr lang="en-US" smtClean="0"/>
              <a:pPr/>
              <a:t>4/26/2010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44531-A2A5-A646-987F-2B17BB93BF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D622B-7176-D548-BFF1-2AFD10B9FBBB}" type="datetimeFigureOut">
              <a:rPr lang="en-US" smtClean="0"/>
              <a:pPr/>
              <a:t>4/26/2010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44531-A2A5-A646-987F-2B17BB93BF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D622B-7176-D548-BFF1-2AFD10B9FBBB}" type="datetimeFigureOut">
              <a:rPr lang="en-US" smtClean="0"/>
              <a:pPr/>
              <a:t>4/26/2010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44531-A2A5-A646-987F-2B17BB93BF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Microsoft_Office_Excel_Chart1.xls"/></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m/imgres?imgurl=http://images.amazon.com/images/P/B00009QR9X.01.PT02.LZZZZZZZ.jpg&amp;imgrefurl=http://marshallbrain.blogspot.com/2003_06_01_archive.html&amp;usg=__4K_cNKxrjBefAmhXNNm_fYImZL4=&amp;h=500&amp;w=358&amp;sz=28&amp;hl=en&amp;start=5&amp;um=1&amp;itbs=1&amp;tbnid=NBgOrapp_0RumM:&amp;tbnh=130&amp;tbnw=93&amp;prev=/images%3Fq%3DFossil%2BPDA%2Bwatch%26um%3D1%26hl%3Den%26tbs%3Disch:1"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ideo" Target="file:///\\dalgroups\groups\Fossil%20Shared\Leadership%20Huddle%20Presentations\Q4%20Leadership%20Huddle\Web%20Graphics%20Loop_H264.wmv"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4.png"/><Relationship Id="rId7"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4.png"/><Relationship Id="rId7"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4.png"/><Relationship Id="rId7"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4.png"/><Relationship Id="rId7" Type="http://schemas.openxmlformats.org/officeDocument/2006/relationships/image" Target="../media/image33.jpeg"/><Relationship Id="rId12"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40.jpeg"/><Relationship Id="rId5" Type="http://schemas.openxmlformats.org/officeDocument/2006/relationships/image" Target="../media/image2.png"/><Relationship Id="rId10" Type="http://schemas.openxmlformats.org/officeDocument/2006/relationships/image" Target="../media/image39.jpeg"/><Relationship Id="rId4" Type="http://schemas.openxmlformats.org/officeDocument/2006/relationships/image" Target="../media/image1.png"/><Relationship Id="rId9" Type="http://schemas.openxmlformats.org/officeDocument/2006/relationships/image" Target="../media/image38.jpeg"/><Relationship Id="rId1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image" Target="../media/image4.png"/><Relationship Id="rId7"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5.pn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notesSlide" Target="../notesSlides/notesSlide40.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jpeg"/><Relationship Id="rId5" Type="http://schemas.openxmlformats.org/officeDocument/2006/relationships/image" Target="../media/image47.jpeg"/><Relationship Id="rId15" Type="http://schemas.openxmlformats.org/officeDocument/2006/relationships/image" Target="../media/image57.png"/><Relationship Id="rId10" Type="http://schemas.openxmlformats.org/officeDocument/2006/relationships/image" Target="../media/image52.jpeg"/><Relationship Id="rId4" Type="http://schemas.openxmlformats.org/officeDocument/2006/relationships/image" Target="../media/image46.png"/><Relationship Id="rId9" Type="http://schemas.openxmlformats.org/officeDocument/2006/relationships/image" Target="../media/image51.jpeg"/><Relationship Id="rId1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a:srcRect/>
          <a:stretch>
            <a:fillRect/>
          </a:stretch>
        </p:blipFill>
        <p:spPr bwMode="auto">
          <a:xfrm>
            <a:off x="762000" y="6477000"/>
            <a:ext cx="8458200" cy="350838"/>
          </a:xfrm>
          <a:prstGeom prst="rect">
            <a:avLst/>
          </a:prstGeom>
          <a:noFill/>
          <a:ln w="9525">
            <a:noFill/>
            <a:miter lim="800000"/>
            <a:headEnd/>
            <a:tailEnd/>
          </a:ln>
        </p:spPr>
      </p:pic>
      <p:pic>
        <p:nvPicPr>
          <p:cNvPr id="18436" name="Picture 4" descr="FINAL oval_WVAYscript2"/>
          <p:cNvPicPr>
            <a:picLocks noChangeAspect="1" noChangeArrowheads="1"/>
          </p:cNvPicPr>
          <p:nvPr/>
        </p:nvPicPr>
        <p:blipFill>
          <a:blip r:embed="rId4"/>
          <a:srcRect/>
          <a:stretch>
            <a:fillRect/>
          </a:stretch>
        </p:blipFill>
        <p:spPr bwMode="auto">
          <a:xfrm>
            <a:off x="7620000" y="6351588"/>
            <a:ext cx="1320800" cy="201612"/>
          </a:xfrm>
          <a:prstGeom prst="rect">
            <a:avLst/>
          </a:prstGeom>
          <a:noFill/>
          <a:ln w="9525">
            <a:noFill/>
            <a:miter lim="800000"/>
            <a:headEnd/>
            <a:tailEnd/>
          </a:ln>
        </p:spPr>
      </p:pic>
      <p:pic>
        <p:nvPicPr>
          <p:cNvPr id="18437" name="Picture 5"/>
          <p:cNvPicPr>
            <a:picLocks noChangeAspect="1" noChangeArrowheads="1"/>
          </p:cNvPicPr>
          <p:nvPr/>
        </p:nvPicPr>
        <p:blipFill>
          <a:blip r:embed="rId5"/>
          <a:srcRect/>
          <a:stretch>
            <a:fillRect/>
          </a:stretch>
        </p:blipFill>
        <p:spPr bwMode="auto">
          <a:xfrm>
            <a:off x="0" y="0"/>
            <a:ext cx="738188" cy="6858000"/>
          </a:xfrm>
          <a:prstGeom prst="rect">
            <a:avLst/>
          </a:prstGeom>
          <a:noFill/>
          <a:ln w="9525">
            <a:noFill/>
            <a:miter lim="800000"/>
            <a:headEnd/>
            <a:tailEnd/>
          </a:ln>
        </p:spPr>
      </p:pic>
      <p:pic>
        <p:nvPicPr>
          <p:cNvPr id="18438" name="Picture 6"/>
          <p:cNvPicPr>
            <a:picLocks noChangeAspect="1" noChangeArrowheads="1"/>
          </p:cNvPicPr>
          <p:nvPr/>
        </p:nvPicPr>
        <p:blipFill>
          <a:blip r:embed="rId3"/>
          <a:srcRect/>
          <a:stretch>
            <a:fillRect/>
          </a:stretch>
        </p:blipFill>
        <p:spPr bwMode="auto">
          <a:xfrm>
            <a:off x="762000" y="6477000"/>
            <a:ext cx="8458200" cy="350838"/>
          </a:xfrm>
          <a:prstGeom prst="rect">
            <a:avLst/>
          </a:prstGeom>
          <a:noFill/>
          <a:ln w="9525">
            <a:noFill/>
            <a:miter lim="800000"/>
            <a:headEnd/>
            <a:tailEnd/>
          </a:ln>
        </p:spPr>
      </p:pic>
      <p:sp>
        <p:nvSpPr>
          <p:cNvPr id="1145864" name="Rectangle 8"/>
          <p:cNvSpPr>
            <a:spLocks noChangeArrowheads="1"/>
          </p:cNvSpPr>
          <p:nvPr/>
        </p:nvSpPr>
        <p:spPr bwMode="auto">
          <a:xfrm>
            <a:off x="838200" y="228600"/>
            <a:ext cx="7772400" cy="457200"/>
          </a:xfrm>
          <a:prstGeom prst="rect">
            <a:avLst/>
          </a:prstGeom>
          <a:noFill/>
          <a:ln w="9525">
            <a:noFill/>
            <a:miter lim="800000"/>
            <a:headEnd/>
            <a:tailEnd/>
          </a:ln>
        </p:spPr>
        <p:txBody>
          <a:bodyPr>
            <a:prstTxWarp prst="textNoShape">
              <a:avLst/>
            </a:prstTxWarp>
            <a:spAutoFit/>
          </a:bodyPr>
          <a:lstStyle/>
          <a:p>
            <a:pPr algn="ctr"/>
            <a:endParaRPr lang="en-US" sz="2400" b="0">
              <a:latin typeface="Arial" pitchFamily="-65" charset="0"/>
            </a:endParaRPr>
          </a:p>
        </p:txBody>
      </p:sp>
      <p:sp>
        <p:nvSpPr>
          <p:cNvPr id="13" name="Title 12"/>
          <p:cNvSpPr>
            <a:spLocks noGrp="1"/>
          </p:cNvSpPr>
          <p:nvPr>
            <p:ph type="ctrTitle"/>
          </p:nvPr>
        </p:nvSpPr>
        <p:spPr>
          <a:xfrm>
            <a:off x="1981200" y="3409950"/>
            <a:ext cx="5334000" cy="476250"/>
          </a:xfrm>
        </p:spPr>
        <p:txBody>
          <a:bodyPr>
            <a:noAutofit/>
          </a:bodyPr>
          <a:lstStyle/>
          <a:p>
            <a:r>
              <a:rPr lang="en-US" sz="2800" dirty="0" smtClean="0">
                <a:solidFill>
                  <a:schemeClr val="tx2">
                    <a:lumMod val="75000"/>
                  </a:schemeClr>
                </a:solidFill>
              </a:rPr>
              <a:t>ANALYSIS CONDUCTED BY:</a:t>
            </a:r>
            <a:endParaRPr lang="en-US" sz="2800" dirty="0">
              <a:solidFill>
                <a:schemeClr val="tx2">
                  <a:lumMod val="75000"/>
                </a:schemeClr>
              </a:solidFill>
            </a:endParaRPr>
          </a:p>
        </p:txBody>
      </p:sp>
      <p:sp>
        <p:nvSpPr>
          <p:cNvPr id="14" name="Subtitle 13"/>
          <p:cNvSpPr>
            <a:spLocks noGrp="1"/>
          </p:cNvSpPr>
          <p:nvPr>
            <p:ph type="subTitle" idx="1"/>
          </p:nvPr>
        </p:nvSpPr>
        <p:spPr>
          <a:xfrm>
            <a:off x="1524000" y="4038600"/>
            <a:ext cx="2971800" cy="1524000"/>
          </a:xfrm>
        </p:spPr>
        <p:txBody>
          <a:bodyPr>
            <a:normAutofit fontScale="92500" lnSpcReduction="10000"/>
          </a:bodyPr>
          <a:lstStyle/>
          <a:p>
            <a:r>
              <a:rPr lang="en-US" sz="2400" dirty="0" smtClean="0">
                <a:solidFill>
                  <a:schemeClr val="accent2">
                    <a:lumMod val="75000"/>
                  </a:schemeClr>
                </a:solidFill>
              </a:rPr>
              <a:t>RACHEL ROSE</a:t>
            </a:r>
          </a:p>
          <a:p>
            <a:r>
              <a:rPr lang="en-US" sz="2400" dirty="0" smtClean="0">
                <a:solidFill>
                  <a:schemeClr val="accent2">
                    <a:lumMod val="75000"/>
                  </a:schemeClr>
                </a:solidFill>
              </a:rPr>
              <a:t>CHRIS CARRUTHERS</a:t>
            </a:r>
          </a:p>
          <a:p>
            <a:r>
              <a:rPr lang="en-US" sz="2400" dirty="0" smtClean="0">
                <a:solidFill>
                  <a:schemeClr val="accent2">
                    <a:lumMod val="75000"/>
                  </a:schemeClr>
                </a:solidFill>
              </a:rPr>
              <a:t>ADAM KOGLER</a:t>
            </a:r>
          </a:p>
          <a:p>
            <a:r>
              <a:rPr lang="en-US" sz="2400" dirty="0" smtClean="0">
                <a:solidFill>
                  <a:schemeClr val="accent2">
                    <a:lumMod val="75000"/>
                  </a:schemeClr>
                </a:solidFill>
              </a:rPr>
              <a:t>YAO HAI</a:t>
            </a:r>
            <a:endParaRPr lang="en-US" sz="2400" dirty="0">
              <a:solidFill>
                <a:schemeClr val="accent2">
                  <a:lumMod val="75000"/>
                </a:schemeClr>
              </a:solidFill>
            </a:endParaRPr>
          </a:p>
        </p:txBody>
      </p:sp>
      <p:pic>
        <p:nvPicPr>
          <p:cNvPr id="15" name="Picture 2"/>
          <p:cNvPicPr>
            <a:picLocks noChangeAspect="1" noChangeArrowheads="1"/>
          </p:cNvPicPr>
          <p:nvPr/>
        </p:nvPicPr>
        <p:blipFill>
          <a:blip r:embed="rId6"/>
          <a:srcRect/>
          <a:stretch>
            <a:fillRect/>
          </a:stretch>
        </p:blipFill>
        <p:spPr bwMode="auto">
          <a:xfrm>
            <a:off x="1828800" y="228600"/>
            <a:ext cx="5190565" cy="3063875"/>
          </a:xfrm>
          <a:prstGeom prst="rect">
            <a:avLst/>
          </a:prstGeom>
          <a:noFill/>
          <a:ln w="9525">
            <a:noFill/>
            <a:miter lim="800000"/>
            <a:headEnd/>
            <a:tailEnd/>
          </a:ln>
        </p:spPr>
      </p:pic>
      <p:sp>
        <p:nvSpPr>
          <p:cNvPr id="16" name="Subtitle 13"/>
          <p:cNvSpPr txBox="1">
            <a:spLocks/>
          </p:cNvSpPr>
          <p:nvPr/>
        </p:nvSpPr>
        <p:spPr>
          <a:xfrm>
            <a:off x="4876800" y="4038600"/>
            <a:ext cx="2743200" cy="1524000"/>
          </a:xfrm>
          <a:prstGeom prst="rect">
            <a:avLst/>
          </a:prstGeom>
        </p:spPr>
        <p:txBody>
          <a:bodyPr vert="horz" lIns="91440" tIns="45720" rIns="91440" bIns="45720" rtlCol="0">
            <a:normAutofit fontScale="92500" lnSpcReduction="1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schemeClr val="accent2">
                    <a:lumMod val="75000"/>
                  </a:schemeClr>
                </a:solidFill>
                <a:effectLst/>
                <a:uLnTx/>
                <a:uFillTx/>
                <a:latin typeface="+mn-lt"/>
                <a:ea typeface="+mn-ea"/>
                <a:cs typeface="+mn-cs"/>
              </a:rPr>
              <a:t>MICHAEL</a:t>
            </a:r>
            <a:r>
              <a:rPr kumimoji="0" lang="en-US" sz="2400" b="0" i="0" u="none" strike="noStrike" kern="1200" cap="none" spc="0" normalizeH="0" noProof="0" dirty="0" smtClean="0">
                <a:ln>
                  <a:noFill/>
                </a:ln>
                <a:solidFill>
                  <a:schemeClr val="accent2">
                    <a:lumMod val="75000"/>
                  </a:schemeClr>
                </a:solidFill>
                <a:effectLst/>
                <a:uLnTx/>
                <a:uFillTx/>
                <a:latin typeface="+mn-lt"/>
                <a:ea typeface="+mn-ea"/>
                <a:cs typeface="+mn-cs"/>
              </a:rPr>
              <a:t> DICKERSON</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2400" baseline="0" dirty="0" smtClean="0">
                <a:solidFill>
                  <a:schemeClr val="accent2">
                    <a:lumMod val="75000"/>
                  </a:schemeClr>
                </a:solidFill>
              </a:rPr>
              <a:t>MICHAEL</a:t>
            </a:r>
            <a:r>
              <a:rPr lang="en-US" sz="2400" dirty="0" smtClean="0">
                <a:solidFill>
                  <a:schemeClr val="accent2">
                    <a:lumMod val="75000"/>
                  </a:schemeClr>
                </a:solidFill>
              </a:rPr>
              <a:t> OSTROWSKY</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schemeClr val="accent2">
                    <a:lumMod val="75000"/>
                  </a:schemeClr>
                </a:solidFill>
                <a:effectLst/>
                <a:uLnTx/>
                <a:uFillTx/>
                <a:latin typeface="+mn-lt"/>
                <a:ea typeface="+mn-ea"/>
                <a:cs typeface="+mn-cs"/>
              </a:rPr>
              <a:t>MATT</a:t>
            </a:r>
            <a:r>
              <a:rPr kumimoji="0" lang="en-US" sz="2400" b="0" i="0" u="none" strike="noStrike" kern="1200" cap="none" spc="0" normalizeH="0" noProof="0" dirty="0" smtClean="0">
                <a:ln>
                  <a:noFill/>
                </a:ln>
                <a:solidFill>
                  <a:schemeClr val="accent2">
                    <a:lumMod val="75000"/>
                  </a:schemeClr>
                </a:solidFill>
                <a:effectLst/>
                <a:uLnTx/>
                <a:uFillTx/>
                <a:latin typeface="+mn-lt"/>
                <a:ea typeface="+mn-ea"/>
                <a:cs typeface="+mn-cs"/>
              </a:rPr>
              <a:t> PORTER</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2400" baseline="0" dirty="0" smtClean="0">
                <a:solidFill>
                  <a:schemeClr val="accent2">
                    <a:lumMod val="75000"/>
                  </a:schemeClr>
                </a:solidFill>
              </a:rPr>
              <a:t>RYAN</a:t>
            </a:r>
            <a:r>
              <a:rPr lang="en-US" sz="2400" dirty="0" smtClean="0">
                <a:solidFill>
                  <a:schemeClr val="accent2">
                    <a:lumMod val="75000"/>
                  </a:schemeClr>
                </a:solidFill>
              </a:rPr>
              <a:t> MARTIN </a:t>
            </a:r>
            <a:endParaRPr kumimoji="0" lang="en-US" sz="2400" b="0" i="0" u="none" strike="noStrike" kern="1200" cap="none" spc="0" normalizeH="0" baseline="0" noProof="0" dirty="0">
              <a:ln>
                <a:noFill/>
              </a:ln>
              <a:solidFill>
                <a:schemeClr val="accent2">
                  <a:lumMod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1145864">
                                            <p:txEl>
                                              <p:pRg st="0" end="0"/>
                                            </p:txEl>
                                          </p:spTgt>
                                        </p:tgtEl>
                                        <p:attrNameLst>
                                          <p:attrName>style.visibility</p:attrName>
                                        </p:attrNameLst>
                                      </p:cBhvr>
                                      <p:to>
                                        <p:strVal val="visible"/>
                                      </p:to>
                                    </p:set>
                                    <p:animEffect transition="in" filter="fade">
                                      <p:cBhvr>
                                        <p:cTn id="7" dur="1000"/>
                                        <p:tgtEl>
                                          <p:spTgt spid="11458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ChangeArrowheads="1"/>
          </p:cNvSpPr>
          <p:nvPr/>
        </p:nvSpPr>
        <p:spPr bwMode="auto">
          <a:xfrm>
            <a:off x="3886200" y="3124200"/>
            <a:ext cx="4419600" cy="914400"/>
          </a:xfrm>
          <a:prstGeom prst="rect">
            <a:avLst/>
          </a:prstGeom>
          <a:noFill/>
          <a:ln w="9525">
            <a:noFill/>
            <a:miter lim="800000"/>
            <a:headEnd/>
            <a:tailEnd/>
          </a:ln>
        </p:spPr>
        <p:txBody>
          <a:bodyPr lIns="0" tIns="0" rIns="0" bIns="0" anchor="ctr">
            <a:spAutoFit/>
          </a:bodyPr>
          <a:lstStyle/>
          <a:p>
            <a:pPr>
              <a:buFont typeface="Wingdings" pitchFamily="2" charset="2"/>
              <a:buNone/>
            </a:pPr>
            <a:r>
              <a:rPr lang="en-US" sz="2400" b="0">
                <a:latin typeface="Arial" charset="0"/>
              </a:rPr>
              <a:t> </a:t>
            </a:r>
          </a:p>
          <a:p>
            <a:pPr>
              <a:buFont typeface="Wingdings" pitchFamily="2" charset="2"/>
              <a:buChar char="§"/>
            </a:pPr>
            <a:endParaRPr lang="en-US" b="0">
              <a:latin typeface="Arial" charset="0"/>
            </a:endParaRPr>
          </a:p>
          <a:p>
            <a:pPr>
              <a:buFont typeface="Wingdings" pitchFamily="2" charset="2"/>
              <a:buNone/>
            </a:pPr>
            <a:r>
              <a:rPr lang="en-US" b="0">
                <a:latin typeface="Arial" charset="0"/>
              </a:rPr>
              <a:t>  </a:t>
            </a:r>
          </a:p>
        </p:txBody>
      </p:sp>
      <p:pic>
        <p:nvPicPr>
          <p:cNvPr id="10243" name="Picture 3"/>
          <p:cNvPicPr>
            <a:picLocks noChangeAspect="1" noChangeArrowheads="1"/>
          </p:cNvPicPr>
          <p:nvPr/>
        </p:nvPicPr>
        <p:blipFill>
          <a:blip r:embed="rId3" cstate="print"/>
          <a:srcRect/>
          <a:stretch>
            <a:fillRect/>
          </a:stretch>
        </p:blipFill>
        <p:spPr bwMode="auto">
          <a:xfrm>
            <a:off x="0" y="5962650"/>
            <a:ext cx="9144000" cy="895350"/>
          </a:xfrm>
          <a:prstGeom prst="rect">
            <a:avLst/>
          </a:prstGeom>
          <a:noFill/>
          <a:ln w="9525">
            <a:noFill/>
            <a:miter lim="800000"/>
            <a:headEnd/>
            <a:tailEnd/>
          </a:ln>
        </p:spPr>
      </p:pic>
      <p:sp>
        <p:nvSpPr>
          <p:cNvPr id="10244" name="Text Box 4"/>
          <p:cNvSpPr txBox="1">
            <a:spLocks noChangeArrowheads="1"/>
          </p:cNvSpPr>
          <p:nvPr/>
        </p:nvSpPr>
        <p:spPr bwMode="auto">
          <a:xfrm>
            <a:off x="914400" y="609600"/>
            <a:ext cx="7162800" cy="701675"/>
          </a:xfrm>
          <a:prstGeom prst="rect">
            <a:avLst/>
          </a:prstGeom>
          <a:noFill/>
          <a:ln w="9525">
            <a:noFill/>
            <a:miter lim="800000"/>
            <a:headEnd/>
            <a:tailEnd/>
          </a:ln>
        </p:spPr>
        <p:txBody>
          <a:bodyPr>
            <a:spAutoFit/>
          </a:bodyPr>
          <a:lstStyle/>
          <a:p>
            <a:pPr algn="ctr">
              <a:spcBef>
                <a:spcPct val="50000"/>
              </a:spcBef>
            </a:pPr>
            <a:endParaRPr lang="en-US" sz="4000">
              <a:latin typeface="Arial" charset="0"/>
            </a:endParaRPr>
          </a:p>
        </p:txBody>
      </p:sp>
      <p:pic>
        <p:nvPicPr>
          <p:cNvPr id="10245" name="Picture 5"/>
          <p:cNvPicPr>
            <a:picLocks noChangeAspect="1" noChangeArrowheads="1"/>
          </p:cNvPicPr>
          <p:nvPr/>
        </p:nvPicPr>
        <p:blipFill>
          <a:blip r:embed="rId4" cstate="print"/>
          <a:srcRect/>
          <a:stretch>
            <a:fillRect/>
          </a:stretch>
        </p:blipFill>
        <p:spPr bwMode="auto">
          <a:xfrm>
            <a:off x="685800" y="38100"/>
            <a:ext cx="704850" cy="647700"/>
          </a:xfrm>
          <a:prstGeom prst="rect">
            <a:avLst/>
          </a:prstGeom>
          <a:noFill/>
          <a:ln w="9525">
            <a:noFill/>
            <a:miter lim="800000"/>
            <a:headEnd/>
            <a:tailEnd/>
          </a:ln>
        </p:spPr>
      </p:pic>
      <p:pic>
        <p:nvPicPr>
          <p:cNvPr id="10246" name="Picture 6"/>
          <p:cNvPicPr>
            <a:picLocks noChangeAspect="1" noChangeArrowheads="1"/>
          </p:cNvPicPr>
          <p:nvPr/>
        </p:nvPicPr>
        <p:blipFill>
          <a:blip r:embed="rId5" cstate="print"/>
          <a:srcRect/>
          <a:stretch>
            <a:fillRect/>
          </a:stretch>
        </p:blipFill>
        <p:spPr bwMode="auto">
          <a:xfrm>
            <a:off x="0" y="0"/>
            <a:ext cx="676275" cy="676275"/>
          </a:xfrm>
          <a:prstGeom prst="rect">
            <a:avLst/>
          </a:prstGeom>
          <a:noFill/>
          <a:ln w="9525">
            <a:noFill/>
            <a:miter lim="800000"/>
            <a:headEnd/>
            <a:tailEnd/>
          </a:ln>
        </p:spPr>
      </p:pic>
      <p:pic>
        <p:nvPicPr>
          <p:cNvPr id="10247" name="Picture 7"/>
          <p:cNvPicPr>
            <a:picLocks noChangeAspect="1" noChangeArrowheads="1"/>
          </p:cNvPicPr>
          <p:nvPr/>
        </p:nvPicPr>
        <p:blipFill>
          <a:blip r:embed="rId4" cstate="print"/>
          <a:srcRect/>
          <a:stretch>
            <a:fillRect/>
          </a:stretch>
        </p:blipFill>
        <p:spPr bwMode="auto">
          <a:xfrm>
            <a:off x="2133600" y="38100"/>
            <a:ext cx="704850" cy="647700"/>
          </a:xfrm>
          <a:prstGeom prst="rect">
            <a:avLst/>
          </a:prstGeom>
          <a:noFill/>
          <a:ln w="9525">
            <a:noFill/>
            <a:miter lim="800000"/>
            <a:headEnd/>
            <a:tailEnd/>
          </a:ln>
        </p:spPr>
      </p:pic>
      <p:pic>
        <p:nvPicPr>
          <p:cNvPr id="10248" name="Picture 8"/>
          <p:cNvPicPr>
            <a:picLocks noChangeAspect="1" noChangeArrowheads="1"/>
          </p:cNvPicPr>
          <p:nvPr/>
        </p:nvPicPr>
        <p:blipFill>
          <a:blip r:embed="rId5" cstate="print"/>
          <a:srcRect/>
          <a:stretch>
            <a:fillRect/>
          </a:stretch>
        </p:blipFill>
        <p:spPr bwMode="auto">
          <a:xfrm>
            <a:off x="1447800" y="0"/>
            <a:ext cx="676275" cy="676275"/>
          </a:xfrm>
          <a:prstGeom prst="rect">
            <a:avLst/>
          </a:prstGeom>
          <a:noFill/>
          <a:ln w="9525">
            <a:noFill/>
            <a:miter lim="800000"/>
            <a:headEnd/>
            <a:tailEnd/>
          </a:ln>
        </p:spPr>
      </p:pic>
      <p:pic>
        <p:nvPicPr>
          <p:cNvPr id="10249" name="Picture 9"/>
          <p:cNvPicPr>
            <a:picLocks noChangeAspect="1" noChangeArrowheads="1"/>
          </p:cNvPicPr>
          <p:nvPr/>
        </p:nvPicPr>
        <p:blipFill>
          <a:blip r:embed="rId4" cstate="print"/>
          <a:srcRect/>
          <a:stretch>
            <a:fillRect/>
          </a:stretch>
        </p:blipFill>
        <p:spPr bwMode="auto">
          <a:xfrm>
            <a:off x="3505200" y="38100"/>
            <a:ext cx="704850" cy="647700"/>
          </a:xfrm>
          <a:prstGeom prst="rect">
            <a:avLst/>
          </a:prstGeom>
          <a:noFill/>
          <a:ln w="9525">
            <a:noFill/>
            <a:miter lim="800000"/>
            <a:headEnd/>
            <a:tailEnd/>
          </a:ln>
        </p:spPr>
      </p:pic>
      <p:pic>
        <p:nvPicPr>
          <p:cNvPr id="10250" name="Picture 10"/>
          <p:cNvPicPr>
            <a:picLocks noChangeAspect="1" noChangeArrowheads="1"/>
          </p:cNvPicPr>
          <p:nvPr/>
        </p:nvPicPr>
        <p:blipFill>
          <a:blip r:embed="rId5" cstate="print"/>
          <a:srcRect/>
          <a:stretch>
            <a:fillRect/>
          </a:stretch>
        </p:blipFill>
        <p:spPr bwMode="auto">
          <a:xfrm>
            <a:off x="2819400" y="0"/>
            <a:ext cx="676275" cy="676275"/>
          </a:xfrm>
          <a:prstGeom prst="rect">
            <a:avLst/>
          </a:prstGeom>
          <a:noFill/>
          <a:ln w="9525">
            <a:noFill/>
            <a:miter lim="800000"/>
            <a:headEnd/>
            <a:tailEnd/>
          </a:ln>
        </p:spPr>
      </p:pic>
      <p:pic>
        <p:nvPicPr>
          <p:cNvPr id="10251" name="Picture 11"/>
          <p:cNvPicPr>
            <a:picLocks noChangeAspect="1" noChangeArrowheads="1"/>
          </p:cNvPicPr>
          <p:nvPr/>
        </p:nvPicPr>
        <p:blipFill>
          <a:blip r:embed="rId4" cstate="print"/>
          <a:srcRect/>
          <a:stretch>
            <a:fillRect/>
          </a:stretch>
        </p:blipFill>
        <p:spPr bwMode="auto">
          <a:xfrm>
            <a:off x="4953000" y="38100"/>
            <a:ext cx="704850" cy="647700"/>
          </a:xfrm>
          <a:prstGeom prst="rect">
            <a:avLst/>
          </a:prstGeom>
          <a:noFill/>
          <a:ln w="9525">
            <a:noFill/>
            <a:miter lim="800000"/>
            <a:headEnd/>
            <a:tailEnd/>
          </a:ln>
        </p:spPr>
      </p:pic>
      <p:pic>
        <p:nvPicPr>
          <p:cNvPr id="10252" name="Picture 12"/>
          <p:cNvPicPr>
            <a:picLocks noChangeAspect="1" noChangeArrowheads="1"/>
          </p:cNvPicPr>
          <p:nvPr/>
        </p:nvPicPr>
        <p:blipFill>
          <a:blip r:embed="rId5" cstate="print"/>
          <a:srcRect/>
          <a:stretch>
            <a:fillRect/>
          </a:stretch>
        </p:blipFill>
        <p:spPr bwMode="auto">
          <a:xfrm>
            <a:off x="4267200" y="0"/>
            <a:ext cx="676275" cy="676275"/>
          </a:xfrm>
          <a:prstGeom prst="rect">
            <a:avLst/>
          </a:prstGeom>
          <a:noFill/>
          <a:ln w="9525">
            <a:noFill/>
            <a:miter lim="800000"/>
            <a:headEnd/>
            <a:tailEnd/>
          </a:ln>
        </p:spPr>
      </p:pic>
      <p:pic>
        <p:nvPicPr>
          <p:cNvPr id="10253" name="Picture 13"/>
          <p:cNvPicPr>
            <a:picLocks noChangeAspect="1" noChangeArrowheads="1"/>
          </p:cNvPicPr>
          <p:nvPr/>
        </p:nvPicPr>
        <p:blipFill>
          <a:blip r:embed="rId4" cstate="print"/>
          <a:srcRect/>
          <a:stretch>
            <a:fillRect/>
          </a:stretch>
        </p:blipFill>
        <p:spPr bwMode="auto">
          <a:xfrm>
            <a:off x="6400800" y="38100"/>
            <a:ext cx="704850" cy="647700"/>
          </a:xfrm>
          <a:prstGeom prst="rect">
            <a:avLst/>
          </a:prstGeom>
          <a:noFill/>
          <a:ln w="9525">
            <a:noFill/>
            <a:miter lim="800000"/>
            <a:headEnd/>
            <a:tailEnd/>
          </a:ln>
        </p:spPr>
      </p:pic>
      <p:pic>
        <p:nvPicPr>
          <p:cNvPr id="10254" name="Picture 14"/>
          <p:cNvPicPr>
            <a:picLocks noChangeAspect="1" noChangeArrowheads="1"/>
          </p:cNvPicPr>
          <p:nvPr/>
        </p:nvPicPr>
        <p:blipFill>
          <a:blip r:embed="rId5" cstate="print"/>
          <a:srcRect/>
          <a:stretch>
            <a:fillRect/>
          </a:stretch>
        </p:blipFill>
        <p:spPr bwMode="auto">
          <a:xfrm>
            <a:off x="5715000" y="0"/>
            <a:ext cx="676275" cy="676275"/>
          </a:xfrm>
          <a:prstGeom prst="rect">
            <a:avLst/>
          </a:prstGeom>
          <a:noFill/>
          <a:ln w="9525">
            <a:noFill/>
            <a:miter lim="800000"/>
            <a:headEnd/>
            <a:tailEnd/>
          </a:ln>
        </p:spPr>
      </p:pic>
      <p:pic>
        <p:nvPicPr>
          <p:cNvPr id="10255" name="Picture 15"/>
          <p:cNvPicPr>
            <a:picLocks noChangeAspect="1" noChangeArrowheads="1"/>
          </p:cNvPicPr>
          <p:nvPr/>
        </p:nvPicPr>
        <p:blipFill>
          <a:blip r:embed="rId4" cstate="print"/>
          <a:srcRect/>
          <a:stretch>
            <a:fillRect/>
          </a:stretch>
        </p:blipFill>
        <p:spPr bwMode="auto">
          <a:xfrm>
            <a:off x="7848600" y="38100"/>
            <a:ext cx="704850" cy="647700"/>
          </a:xfrm>
          <a:prstGeom prst="rect">
            <a:avLst/>
          </a:prstGeom>
          <a:noFill/>
          <a:ln w="9525">
            <a:noFill/>
            <a:miter lim="800000"/>
            <a:headEnd/>
            <a:tailEnd/>
          </a:ln>
        </p:spPr>
      </p:pic>
      <p:pic>
        <p:nvPicPr>
          <p:cNvPr id="10256" name="Picture 16"/>
          <p:cNvPicPr>
            <a:picLocks noChangeAspect="1" noChangeArrowheads="1"/>
          </p:cNvPicPr>
          <p:nvPr/>
        </p:nvPicPr>
        <p:blipFill>
          <a:blip r:embed="rId5" cstate="print"/>
          <a:srcRect/>
          <a:stretch>
            <a:fillRect/>
          </a:stretch>
        </p:blipFill>
        <p:spPr bwMode="auto">
          <a:xfrm>
            <a:off x="7162800" y="0"/>
            <a:ext cx="676275" cy="676275"/>
          </a:xfrm>
          <a:prstGeom prst="rect">
            <a:avLst/>
          </a:prstGeom>
          <a:noFill/>
          <a:ln w="9525">
            <a:noFill/>
            <a:miter lim="800000"/>
            <a:headEnd/>
            <a:tailEnd/>
          </a:ln>
        </p:spPr>
      </p:pic>
      <p:pic>
        <p:nvPicPr>
          <p:cNvPr id="10257" name="Picture 17"/>
          <p:cNvPicPr>
            <a:picLocks noChangeAspect="1" noChangeArrowheads="1"/>
          </p:cNvPicPr>
          <p:nvPr/>
        </p:nvPicPr>
        <p:blipFill>
          <a:blip r:embed="rId5" cstate="print"/>
          <a:srcRect/>
          <a:stretch>
            <a:fillRect/>
          </a:stretch>
        </p:blipFill>
        <p:spPr bwMode="auto">
          <a:xfrm>
            <a:off x="8467725" y="0"/>
            <a:ext cx="676275" cy="676275"/>
          </a:xfrm>
          <a:prstGeom prst="rect">
            <a:avLst/>
          </a:prstGeom>
          <a:noFill/>
          <a:ln w="9525">
            <a:noFill/>
            <a:miter lim="800000"/>
            <a:headEnd/>
            <a:tailEnd/>
          </a:ln>
        </p:spPr>
      </p:pic>
      <p:sp>
        <p:nvSpPr>
          <p:cNvPr id="19" name="Title 1"/>
          <p:cNvSpPr>
            <a:spLocks noGrp="1"/>
          </p:cNvSpPr>
          <p:nvPr>
            <p:ph type="title"/>
          </p:nvPr>
        </p:nvSpPr>
        <p:spPr>
          <a:xfrm>
            <a:off x="533400" y="609600"/>
            <a:ext cx="8229600" cy="1143000"/>
          </a:xfrm>
        </p:spPr>
        <p:txBody>
          <a:bodyPr>
            <a:normAutofit/>
          </a:bodyPr>
          <a:lstStyle/>
          <a:p>
            <a:r>
              <a:rPr lang="en-US" sz="3600" dirty="0" smtClean="0"/>
              <a:t>Corporate Image and social responsibility </a:t>
            </a:r>
            <a:endParaRPr lang="en-US" sz="3600" dirty="0"/>
          </a:p>
        </p:txBody>
      </p:sp>
      <p:sp>
        <p:nvSpPr>
          <p:cNvPr id="20" name="Content Placeholder 2"/>
          <p:cNvSpPr>
            <a:spLocks noGrp="1"/>
          </p:cNvSpPr>
          <p:nvPr>
            <p:ph idx="1"/>
          </p:nvPr>
        </p:nvSpPr>
        <p:spPr>
          <a:xfrm>
            <a:off x="457200" y="1600200"/>
            <a:ext cx="8229600" cy="4525963"/>
          </a:xfrm>
        </p:spPr>
        <p:txBody>
          <a:bodyPr>
            <a:normAutofit fontScale="92500" lnSpcReduction="20000"/>
          </a:bodyPr>
          <a:lstStyle/>
          <a:p>
            <a:r>
              <a:rPr lang="en-US" dirty="0" smtClean="0"/>
              <a:t>Fossil, Inc. is a corporate sponsor of UT Dallas and also gives back to the community in a variety of fundraisers such as the Greyhound Adoption League. </a:t>
            </a:r>
          </a:p>
          <a:p>
            <a:r>
              <a:rPr lang="en-US" dirty="0" smtClean="0"/>
              <a:t>“Our Company’s reputation for honesty and integrity is the sum of the personal reputations of our directors, officers and employees.  To protect this reputation and to promote compliance with laws, rules and regulations, this Code of Business Conduct and Ethics has been adopted by our Board of Directors.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06946"/>
                                        </p:tgtEl>
                                        <p:attrNameLst>
                                          <p:attrName>style.visibility</p:attrName>
                                        </p:attrNameLst>
                                      </p:cBhvr>
                                      <p:to>
                                        <p:strVal val="visible"/>
                                      </p:to>
                                    </p:set>
                                    <p:animEffect transition="in" filter="fade">
                                      <p:cBhvr>
                                        <p:cTn id="7" dur="1000"/>
                                        <p:tgtEl>
                                          <p:spTgt spid="1106946"/>
                                        </p:tgtEl>
                                      </p:cBhvr>
                                    </p:animEffect>
                                    <p:anim calcmode="lin" valueType="num">
                                      <p:cBhvr>
                                        <p:cTn id="8" dur="1000" fill="hold"/>
                                        <p:tgtEl>
                                          <p:spTgt spid="1106946"/>
                                        </p:tgtEl>
                                        <p:attrNameLst>
                                          <p:attrName>ppt_x</p:attrName>
                                        </p:attrNameLst>
                                      </p:cBhvr>
                                      <p:tavLst>
                                        <p:tav tm="0">
                                          <p:val>
                                            <p:strVal val="#ppt_x"/>
                                          </p:val>
                                        </p:tav>
                                        <p:tav tm="100000">
                                          <p:val>
                                            <p:strVal val="#ppt_x"/>
                                          </p:val>
                                        </p:tav>
                                      </p:tavLst>
                                    </p:anim>
                                    <p:anim calcmode="lin" valueType="num">
                                      <p:cBhvr>
                                        <p:cTn id="9" dur="1000" fill="hold"/>
                                        <p:tgtEl>
                                          <p:spTgt spid="11069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9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ChangeArrowheads="1"/>
          </p:cNvSpPr>
          <p:nvPr/>
        </p:nvSpPr>
        <p:spPr bwMode="auto">
          <a:xfrm>
            <a:off x="3886200" y="3124200"/>
            <a:ext cx="4419600" cy="914400"/>
          </a:xfrm>
          <a:prstGeom prst="rect">
            <a:avLst/>
          </a:prstGeom>
          <a:noFill/>
          <a:ln w="9525">
            <a:noFill/>
            <a:miter lim="800000"/>
            <a:headEnd/>
            <a:tailEnd/>
          </a:ln>
        </p:spPr>
        <p:txBody>
          <a:bodyPr lIns="0" tIns="0" rIns="0" bIns="0" anchor="ctr">
            <a:spAutoFit/>
          </a:bodyPr>
          <a:lstStyle/>
          <a:p>
            <a:pPr>
              <a:buFont typeface="Wingdings" pitchFamily="2" charset="2"/>
              <a:buNone/>
            </a:pPr>
            <a:r>
              <a:rPr lang="en-US" sz="2400" b="0">
                <a:latin typeface="Arial" charset="0"/>
              </a:rPr>
              <a:t> </a:t>
            </a:r>
          </a:p>
          <a:p>
            <a:pPr>
              <a:buFont typeface="Wingdings" pitchFamily="2" charset="2"/>
              <a:buChar char="§"/>
            </a:pPr>
            <a:endParaRPr lang="en-US" b="0">
              <a:latin typeface="Arial" charset="0"/>
            </a:endParaRPr>
          </a:p>
          <a:p>
            <a:pPr>
              <a:buFont typeface="Wingdings" pitchFamily="2" charset="2"/>
              <a:buNone/>
            </a:pPr>
            <a:r>
              <a:rPr lang="en-US" b="0">
                <a:latin typeface="Arial" charset="0"/>
              </a:rPr>
              <a:t>  </a:t>
            </a:r>
          </a:p>
        </p:txBody>
      </p:sp>
      <p:pic>
        <p:nvPicPr>
          <p:cNvPr id="10243" name="Picture 3"/>
          <p:cNvPicPr>
            <a:picLocks noChangeAspect="1" noChangeArrowheads="1"/>
          </p:cNvPicPr>
          <p:nvPr/>
        </p:nvPicPr>
        <p:blipFill>
          <a:blip r:embed="rId3" cstate="print"/>
          <a:srcRect/>
          <a:stretch>
            <a:fillRect/>
          </a:stretch>
        </p:blipFill>
        <p:spPr bwMode="auto">
          <a:xfrm>
            <a:off x="0" y="5962650"/>
            <a:ext cx="9144000" cy="895350"/>
          </a:xfrm>
          <a:prstGeom prst="rect">
            <a:avLst/>
          </a:prstGeom>
          <a:noFill/>
          <a:ln w="9525">
            <a:noFill/>
            <a:miter lim="800000"/>
            <a:headEnd/>
            <a:tailEnd/>
          </a:ln>
        </p:spPr>
      </p:pic>
      <p:sp>
        <p:nvSpPr>
          <p:cNvPr id="10244" name="Text Box 4"/>
          <p:cNvSpPr txBox="1">
            <a:spLocks noChangeArrowheads="1"/>
          </p:cNvSpPr>
          <p:nvPr/>
        </p:nvSpPr>
        <p:spPr bwMode="auto">
          <a:xfrm>
            <a:off x="914400" y="609600"/>
            <a:ext cx="7162800" cy="701675"/>
          </a:xfrm>
          <a:prstGeom prst="rect">
            <a:avLst/>
          </a:prstGeom>
          <a:noFill/>
          <a:ln w="9525">
            <a:noFill/>
            <a:miter lim="800000"/>
            <a:headEnd/>
            <a:tailEnd/>
          </a:ln>
        </p:spPr>
        <p:txBody>
          <a:bodyPr>
            <a:spAutoFit/>
          </a:bodyPr>
          <a:lstStyle/>
          <a:p>
            <a:pPr algn="ctr">
              <a:spcBef>
                <a:spcPct val="50000"/>
              </a:spcBef>
            </a:pPr>
            <a:endParaRPr lang="en-US" sz="4000">
              <a:latin typeface="Arial" charset="0"/>
            </a:endParaRPr>
          </a:p>
        </p:txBody>
      </p:sp>
      <p:pic>
        <p:nvPicPr>
          <p:cNvPr id="10245" name="Picture 5"/>
          <p:cNvPicPr>
            <a:picLocks noChangeAspect="1" noChangeArrowheads="1"/>
          </p:cNvPicPr>
          <p:nvPr/>
        </p:nvPicPr>
        <p:blipFill>
          <a:blip r:embed="rId4" cstate="print"/>
          <a:srcRect/>
          <a:stretch>
            <a:fillRect/>
          </a:stretch>
        </p:blipFill>
        <p:spPr bwMode="auto">
          <a:xfrm>
            <a:off x="685800" y="38100"/>
            <a:ext cx="704850" cy="647700"/>
          </a:xfrm>
          <a:prstGeom prst="rect">
            <a:avLst/>
          </a:prstGeom>
          <a:noFill/>
          <a:ln w="9525">
            <a:noFill/>
            <a:miter lim="800000"/>
            <a:headEnd/>
            <a:tailEnd/>
          </a:ln>
        </p:spPr>
      </p:pic>
      <p:pic>
        <p:nvPicPr>
          <p:cNvPr id="10246" name="Picture 6"/>
          <p:cNvPicPr>
            <a:picLocks noChangeAspect="1" noChangeArrowheads="1"/>
          </p:cNvPicPr>
          <p:nvPr/>
        </p:nvPicPr>
        <p:blipFill>
          <a:blip r:embed="rId5" cstate="print"/>
          <a:srcRect/>
          <a:stretch>
            <a:fillRect/>
          </a:stretch>
        </p:blipFill>
        <p:spPr bwMode="auto">
          <a:xfrm>
            <a:off x="0" y="0"/>
            <a:ext cx="676275" cy="676275"/>
          </a:xfrm>
          <a:prstGeom prst="rect">
            <a:avLst/>
          </a:prstGeom>
          <a:noFill/>
          <a:ln w="9525">
            <a:noFill/>
            <a:miter lim="800000"/>
            <a:headEnd/>
            <a:tailEnd/>
          </a:ln>
        </p:spPr>
      </p:pic>
      <p:pic>
        <p:nvPicPr>
          <p:cNvPr id="10247" name="Picture 7"/>
          <p:cNvPicPr>
            <a:picLocks noChangeAspect="1" noChangeArrowheads="1"/>
          </p:cNvPicPr>
          <p:nvPr/>
        </p:nvPicPr>
        <p:blipFill>
          <a:blip r:embed="rId4" cstate="print"/>
          <a:srcRect/>
          <a:stretch>
            <a:fillRect/>
          </a:stretch>
        </p:blipFill>
        <p:spPr bwMode="auto">
          <a:xfrm>
            <a:off x="2133600" y="38100"/>
            <a:ext cx="704850" cy="647700"/>
          </a:xfrm>
          <a:prstGeom prst="rect">
            <a:avLst/>
          </a:prstGeom>
          <a:noFill/>
          <a:ln w="9525">
            <a:noFill/>
            <a:miter lim="800000"/>
            <a:headEnd/>
            <a:tailEnd/>
          </a:ln>
        </p:spPr>
      </p:pic>
      <p:pic>
        <p:nvPicPr>
          <p:cNvPr id="10248" name="Picture 8"/>
          <p:cNvPicPr>
            <a:picLocks noChangeAspect="1" noChangeArrowheads="1"/>
          </p:cNvPicPr>
          <p:nvPr/>
        </p:nvPicPr>
        <p:blipFill>
          <a:blip r:embed="rId5" cstate="print"/>
          <a:srcRect/>
          <a:stretch>
            <a:fillRect/>
          </a:stretch>
        </p:blipFill>
        <p:spPr bwMode="auto">
          <a:xfrm>
            <a:off x="1447800" y="0"/>
            <a:ext cx="676275" cy="676275"/>
          </a:xfrm>
          <a:prstGeom prst="rect">
            <a:avLst/>
          </a:prstGeom>
          <a:noFill/>
          <a:ln w="9525">
            <a:noFill/>
            <a:miter lim="800000"/>
            <a:headEnd/>
            <a:tailEnd/>
          </a:ln>
        </p:spPr>
      </p:pic>
      <p:pic>
        <p:nvPicPr>
          <p:cNvPr id="10249" name="Picture 9"/>
          <p:cNvPicPr>
            <a:picLocks noChangeAspect="1" noChangeArrowheads="1"/>
          </p:cNvPicPr>
          <p:nvPr/>
        </p:nvPicPr>
        <p:blipFill>
          <a:blip r:embed="rId4" cstate="print"/>
          <a:srcRect/>
          <a:stretch>
            <a:fillRect/>
          </a:stretch>
        </p:blipFill>
        <p:spPr bwMode="auto">
          <a:xfrm>
            <a:off x="3505200" y="38100"/>
            <a:ext cx="704850" cy="647700"/>
          </a:xfrm>
          <a:prstGeom prst="rect">
            <a:avLst/>
          </a:prstGeom>
          <a:noFill/>
          <a:ln w="9525">
            <a:noFill/>
            <a:miter lim="800000"/>
            <a:headEnd/>
            <a:tailEnd/>
          </a:ln>
        </p:spPr>
      </p:pic>
      <p:pic>
        <p:nvPicPr>
          <p:cNvPr id="10250" name="Picture 10"/>
          <p:cNvPicPr>
            <a:picLocks noChangeAspect="1" noChangeArrowheads="1"/>
          </p:cNvPicPr>
          <p:nvPr/>
        </p:nvPicPr>
        <p:blipFill>
          <a:blip r:embed="rId5" cstate="print"/>
          <a:srcRect/>
          <a:stretch>
            <a:fillRect/>
          </a:stretch>
        </p:blipFill>
        <p:spPr bwMode="auto">
          <a:xfrm>
            <a:off x="2819400" y="0"/>
            <a:ext cx="676275" cy="676275"/>
          </a:xfrm>
          <a:prstGeom prst="rect">
            <a:avLst/>
          </a:prstGeom>
          <a:noFill/>
          <a:ln w="9525">
            <a:noFill/>
            <a:miter lim="800000"/>
            <a:headEnd/>
            <a:tailEnd/>
          </a:ln>
        </p:spPr>
      </p:pic>
      <p:pic>
        <p:nvPicPr>
          <p:cNvPr id="10251" name="Picture 11"/>
          <p:cNvPicPr>
            <a:picLocks noChangeAspect="1" noChangeArrowheads="1"/>
          </p:cNvPicPr>
          <p:nvPr/>
        </p:nvPicPr>
        <p:blipFill>
          <a:blip r:embed="rId4" cstate="print"/>
          <a:srcRect/>
          <a:stretch>
            <a:fillRect/>
          </a:stretch>
        </p:blipFill>
        <p:spPr bwMode="auto">
          <a:xfrm>
            <a:off x="4953000" y="38100"/>
            <a:ext cx="704850" cy="647700"/>
          </a:xfrm>
          <a:prstGeom prst="rect">
            <a:avLst/>
          </a:prstGeom>
          <a:noFill/>
          <a:ln w="9525">
            <a:noFill/>
            <a:miter lim="800000"/>
            <a:headEnd/>
            <a:tailEnd/>
          </a:ln>
        </p:spPr>
      </p:pic>
      <p:pic>
        <p:nvPicPr>
          <p:cNvPr id="10252" name="Picture 12"/>
          <p:cNvPicPr>
            <a:picLocks noChangeAspect="1" noChangeArrowheads="1"/>
          </p:cNvPicPr>
          <p:nvPr/>
        </p:nvPicPr>
        <p:blipFill>
          <a:blip r:embed="rId5" cstate="print"/>
          <a:srcRect/>
          <a:stretch>
            <a:fillRect/>
          </a:stretch>
        </p:blipFill>
        <p:spPr bwMode="auto">
          <a:xfrm>
            <a:off x="4267200" y="0"/>
            <a:ext cx="676275" cy="676275"/>
          </a:xfrm>
          <a:prstGeom prst="rect">
            <a:avLst/>
          </a:prstGeom>
          <a:noFill/>
          <a:ln w="9525">
            <a:noFill/>
            <a:miter lim="800000"/>
            <a:headEnd/>
            <a:tailEnd/>
          </a:ln>
        </p:spPr>
      </p:pic>
      <p:pic>
        <p:nvPicPr>
          <p:cNvPr id="10253" name="Picture 13"/>
          <p:cNvPicPr>
            <a:picLocks noChangeAspect="1" noChangeArrowheads="1"/>
          </p:cNvPicPr>
          <p:nvPr/>
        </p:nvPicPr>
        <p:blipFill>
          <a:blip r:embed="rId4" cstate="print"/>
          <a:srcRect/>
          <a:stretch>
            <a:fillRect/>
          </a:stretch>
        </p:blipFill>
        <p:spPr bwMode="auto">
          <a:xfrm>
            <a:off x="6400800" y="38100"/>
            <a:ext cx="704850" cy="647700"/>
          </a:xfrm>
          <a:prstGeom prst="rect">
            <a:avLst/>
          </a:prstGeom>
          <a:noFill/>
          <a:ln w="9525">
            <a:noFill/>
            <a:miter lim="800000"/>
            <a:headEnd/>
            <a:tailEnd/>
          </a:ln>
        </p:spPr>
      </p:pic>
      <p:pic>
        <p:nvPicPr>
          <p:cNvPr id="10254" name="Picture 14"/>
          <p:cNvPicPr>
            <a:picLocks noChangeAspect="1" noChangeArrowheads="1"/>
          </p:cNvPicPr>
          <p:nvPr/>
        </p:nvPicPr>
        <p:blipFill>
          <a:blip r:embed="rId5" cstate="print"/>
          <a:srcRect/>
          <a:stretch>
            <a:fillRect/>
          </a:stretch>
        </p:blipFill>
        <p:spPr bwMode="auto">
          <a:xfrm>
            <a:off x="5715000" y="0"/>
            <a:ext cx="676275" cy="676275"/>
          </a:xfrm>
          <a:prstGeom prst="rect">
            <a:avLst/>
          </a:prstGeom>
          <a:noFill/>
          <a:ln w="9525">
            <a:noFill/>
            <a:miter lim="800000"/>
            <a:headEnd/>
            <a:tailEnd/>
          </a:ln>
        </p:spPr>
      </p:pic>
      <p:pic>
        <p:nvPicPr>
          <p:cNvPr id="10255" name="Picture 15"/>
          <p:cNvPicPr>
            <a:picLocks noChangeAspect="1" noChangeArrowheads="1"/>
          </p:cNvPicPr>
          <p:nvPr/>
        </p:nvPicPr>
        <p:blipFill>
          <a:blip r:embed="rId4" cstate="print"/>
          <a:srcRect/>
          <a:stretch>
            <a:fillRect/>
          </a:stretch>
        </p:blipFill>
        <p:spPr bwMode="auto">
          <a:xfrm>
            <a:off x="7848600" y="38100"/>
            <a:ext cx="704850" cy="647700"/>
          </a:xfrm>
          <a:prstGeom prst="rect">
            <a:avLst/>
          </a:prstGeom>
          <a:noFill/>
          <a:ln w="9525">
            <a:noFill/>
            <a:miter lim="800000"/>
            <a:headEnd/>
            <a:tailEnd/>
          </a:ln>
        </p:spPr>
      </p:pic>
      <p:pic>
        <p:nvPicPr>
          <p:cNvPr id="10256" name="Picture 16"/>
          <p:cNvPicPr>
            <a:picLocks noChangeAspect="1" noChangeArrowheads="1"/>
          </p:cNvPicPr>
          <p:nvPr/>
        </p:nvPicPr>
        <p:blipFill>
          <a:blip r:embed="rId5" cstate="print"/>
          <a:srcRect/>
          <a:stretch>
            <a:fillRect/>
          </a:stretch>
        </p:blipFill>
        <p:spPr bwMode="auto">
          <a:xfrm>
            <a:off x="7162800" y="0"/>
            <a:ext cx="676275" cy="676275"/>
          </a:xfrm>
          <a:prstGeom prst="rect">
            <a:avLst/>
          </a:prstGeom>
          <a:noFill/>
          <a:ln w="9525">
            <a:noFill/>
            <a:miter lim="800000"/>
            <a:headEnd/>
            <a:tailEnd/>
          </a:ln>
        </p:spPr>
      </p:pic>
      <p:pic>
        <p:nvPicPr>
          <p:cNvPr id="10257" name="Picture 17"/>
          <p:cNvPicPr>
            <a:picLocks noChangeAspect="1" noChangeArrowheads="1"/>
          </p:cNvPicPr>
          <p:nvPr/>
        </p:nvPicPr>
        <p:blipFill>
          <a:blip r:embed="rId5" cstate="print"/>
          <a:srcRect/>
          <a:stretch>
            <a:fillRect/>
          </a:stretch>
        </p:blipFill>
        <p:spPr bwMode="auto">
          <a:xfrm>
            <a:off x="8467725" y="0"/>
            <a:ext cx="676275" cy="676275"/>
          </a:xfrm>
          <a:prstGeom prst="rect">
            <a:avLst/>
          </a:prstGeom>
          <a:noFill/>
          <a:ln w="9525">
            <a:noFill/>
            <a:miter lim="800000"/>
            <a:headEnd/>
            <a:tailEnd/>
          </a:ln>
        </p:spPr>
      </p:pic>
      <p:sp>
        <p:nvSpPr>
          <p:cNvPr id="19" name="Title 1"/>
          <p:cNvSpPr>
            <a:spLocks noGrp="1"/>
          </p:cNvSpPr>
          <p:nvPr>
            <p:ph type="title"/>
          </p:nvPr>
        </p:nvSpPr>
        <p:spPr>
          <a:xfrm>
            <a:off x="457200" y="274638"/>
            <a:ext cx="8229600" cy="1143000"/>
          </a:xfrm>
        </p:spPr>
        <p:txBody>
          <a:bodyPr/>
          <a:lstStyle/>
          <a:p>
            <a:r>
              <a:rPr lang="en-US" dirty="0" smtClean="0"/>
              <a:t>Management flexibility </a:t>
            </a:r>
            <a:endParaRPr lang="en-US" dirty="0"/>
          </a:p>
        </p:txBody>
      </p:sp>
      <p:sp>
        <p:nvSpPr>
          <p:cNvPr id="20" name="Content Placeholder 2"/>
          <p:cNvSpPr>
            <a:spLocks noGrp="1"/>
          </p:cNvSpPr>
          <p:nvPr>
            <p:ph idx="1"/>
          </p:nvPr>
        </p:nvSpPr>
        <p:spPr>
          <a:xfrm>
            <a:off x="457200" y="1600200"/>
            <a:ext cx="8229600" cy="4525963"/>
          </a:xfrm>
        </p:spPr>
        <p:txBody>
          <a:bodyPr>
            <a:normAutofit fontScale="92500" lnSpcReduction="20000"/>
          </a:bodyPr>
          <a:lstStyle/>
          <a:p>
            <a:r>
              <a:rPr lang="en-US" dirty="0"/>
              <a:t>April 14, 2010, the following directors from the board of Fossil, Inc., tendered their resignations;  Michael W. Barnes, Jeffrey N. Boyer, </a:t>
            </a:r>
            <a:r>
              <a:rPr lang="en-US" dirty="0" err="1"/>
              <a:t>Kosta</a:t>
            </a:r>
            <a:r>
              <a:rPr lang="en-US" dirty="0"/>
              <a:t> N. </a:t>
            </a:r>
            <a:r>
              <a:rPr lang="en-US" dirty="0" err="1"/>
              <a:t>Kartsotis</a:t>
            </a:r>
            <a:r>
              <a:rPr lang="en-US" dirty="0"/>
              <a:t>, </a:t>
            </a:r>
            <a:r>
              <a:rPr lang="en-US" dirty="0" err="1"/>
              <a:t>Elysia</a:t>
            </a:r>
            <a:r>
              <a:rPr lang="en-US" dirty="0"/>
              <a:t> Holt Ragusa, James E. Skinner, Michael Steinberg and James M. Zimmerman</a:t>
            </a:r>
            <a:r>
              <a:rPr lang="en-US" dirty="0" smtClean="0"/>
              <a:t>.</a:t>
            </a:r>
          </a:p>
          <a:p>
            <a:r>
              <a:rPr lang="en-US" dirty="0"/>
              <a:t>5</a:t>
            </a:r>
            <a:r>
              <a:rPr lang="en-US" baseline="30000" dirty="0"/>
              <a:t>th</a:t>
            </a:r>
            <a:r>
              <a:rPr lang="en-US" dirty="0"/>
              <a:t> of January the founder and chairman of the Board of Directors, Mr. Tom </a:t>
            </a:r>
            <a:r>
              <a:rPr lang="en-US" dirty="0" err="1"/>
              <a:t>Kartsotis</a:t>
            </a:r>
            <a:r>
              <a:rPr lang="en-US" dirty="0"/>
              <a:t>, announced that he would not be seeking re-election to the Board</a:t>
            </a:r>
            <a:r>
              <a:rPr lang="en-US" dirty="0" smtClean="0"/>
              <a:t>.</a:t>
            </a:r>
          </a:p>
          <a:p>
            <a:r>
              <a:rPr lang="en-US" dirty="0" smtClean="0"/>
              <a:t>This could be good or bad for the company because of the flexibility of the company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06946"/>
                                        </p:tgtEl>
                                        <p:attrNameLst>
                                          <p:attrName>style.visibility</p:attrName>
                                        </p:attrNameLst>
                                      </p:cBhvr>
                                      <p:to>
                                        <p:strVal val="visible"/>
                                      </p:to>
                                    </p:set>
                                    <p:animEffect transition="in" filter="fade">
                                      <p:cBhvr>
                                        <p:cTn id="7" dur="1000"/>
                                        <p:tgtEl>
                                          <p:spTgt spid="1106946"/>
                                        </p:tgtEl>
                                      </p:cBhvr>
                                    </p:animEffect>
                                    <p:anim calcmode="lin" valueType="num">
                                      <p:cBhvr>
                                        <p:cTn id="8" dur="1000" fill="hold"/>
                                        <p:tgtEl>
                                          <p:spTgt spid="1106946"/>
                                        </p:tgtEl>
                                        <p:attrNameLst>
                                          <p:attrName>ppt_x</p:attrName>
                                        </p:attrNameLst>
                                      </p:cBhvr>
                                      <p:tavLst>
                                        <p:tav tm="0">
                                          <p:val>
                                            <p:strVal val="#ppt_x"/>
                                          </p:val>
                                        </p:tav>
                                        <p:tav tm="100000">
                                          <p:val>
                                            <p:strVal val="#ppt_x"/>
                                          </p:val>
                                        </p:tav>
                                      </p:tavLst>
                                    </p:anim>
                                    <p:anim calcmode="lin" valueType="num">
                                      <p:cBhvr>
                                        <p:cTn id="9" dur="1000" fill="hold"/>
                                        <p:tgtEl>
                                          <p:spTgt spid="11069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9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Text Box 2"/>
          <p:cNvSpPr txBox="1">
            <a:spLocks noChangeArrowheads="1"/>
          </p:cNvSpPr>
          <p:nvPr/>
        </p:nvSpPr>
        <p:spPr bwMode="auto">
          <a:xfrm>
            <a:off x="4343400" y="2651125"/>
            <a:ext cx="184150" cy="1006475"/>
          </a:xfrm>
          <a:prstGeom prst="rect">
            <a:avLst/>
          </a:prstGeom>
          <a:noFill/>
          <a:ln w="9525">
            <a:noFill/>
            <a:miter lim="800000"/>
            <a:headEnd/>
            <a:tailEnd/>
          </a:ln>
        </p:spPr>
        <p:txBody>
          <a:bodyPr wrap="none">
            <a:spAutoFit/>
          </a:bodyPr>
          <a:lstStyle/>
          <a:p>
            <a:endParaRPr lang="en-US" sz="6000" b="0">
              <a:latin typeface="Arial Narrow" pitchFamily="34" charset="0"/>
            </a:endParaRPr>
          </a:p>
        </p:txBody>
      </p:sp>
      <p:sp>
        <p:nvSpPr>
          <p:cNvPr id="1028" name="Title 3"/>
          <p:cNvSpPr>
            <a:spLocks noGrp="1"/>
          </p:cNvSpPr>
          <p:nvPr>
            <p:ph type="title"/>
          </p:nvPr>
        </p:nvSpPr>
        <p:spPr/>
        <p:txBody>
          <a:bodyPr/>
          <a:lstStyle/>
          <a:p>
            <a:r>
              <a:rPr lang="en-US" smtClean="0"/>
              <a:t>Strategy Canvas</a:t>
            </a:r>
          </a:p>
        </p:txBody>
      </p:sp>
      <p:graphicFrame>
        <p:nvGraphicFramePr>
          <p:cNvPr id="1026" name="Chart 4"/>
          <p:cNvGraphicFramePr>
            <a:graphicFrameLocks/>
          </p:cNvGraphicFramePr>
          <p:nvPr/>
        </p:nvGraphicFramePr>
        <p:xfrm>
          <a:off x="1447800" y="1676400"/>
          <a:ext cx="6553200" cy="4343400"/>
        </p:xfrm>
        <a:graphic>
          <a:graphicData uri="http://schemas.openxmlformats.org/presentationml/2006/ole">
            <p:oleObj spid="_x0000_s1026" r:id="rId4" imgW="6553768" imgH="4346825" progId="Excel.Chart.8">
              <p:embed/>
            </p:oleObj>
          </a:graphicData>
        </a:graphic>
      </p:graphicFrame>
      <p:pic>
        <p:nvPicPr>
          <p:cNvPr id="5" name="Picture 5"/>
          <p:cNvPicPr>
            <a:picLocks noChangeAspect="1" noChangeArrowheads="1"/>
          </p:cNvPicPr>
          <p:nvPr/>
        </p:nvPicPr>
        <p:blipFill>
          <a:blip r:embed="rId5"/>
          <a:srcRect/>
          <a:stretch>
            <a:fillRect/>
          </a:stretch>
        </p:blipFill>
        <p:spPr bwMode="auto">
          <a:xfrm>
            <a:off x="0" y="0"/>
            <a:ext cx="738188" cy="6858000"/>
          </a:xfrm>
          <a:prstGeom prst="rect">
            <a:avLst/>
          </a:prstGeom>
          <a:noFill/>
          <a:ln w="9525">
            <a:noFill/>
            <a:miter lim="800000"/>
            <a:headEnd/>
            <a:tailEnd/>
          </a:ln>
        </p:spPr>
      </p:pic>
      <p:pic>
        <p:nvPicPr>
          <p:cNvPr id="6" name="Picture 2"/>
          <p:cNvPicPr>
            <a:picLocks noChangeAspect="1" noChangeArrowheads="1"/>
          </p:cNvPicPr>
          <p:nvPr/>
        </p:nvPicPr>
        <p:blipFill>
          <a:blip r:embed="rId6"/>
          <a:srcRect/>
          <a:stretch>
            <a:fillRect/>
          </a:stretch>
        </p:blipFill>
        <p:spPr bwMode="auto">
          <a:xfrm>
            <a:off x="8229600" y="0"/>
            <a:ext cx="914400" cy="53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54722"/>
                                        </p:tgtEl>
                                        <p:attrNameLst>
                                          <p:attrName>style.visibility</p:attrName>
                                        </p:attrNameLst>
                                      </p:cBhvr>
                                      <p:to>
                                        <p:strVal val="visible"/>
                                      </p:to>
                                    </p:set>
                                    <p:animEffect transition="in" filter="fade">
                                      <p:cBhvr>
                                        <p:cTn id="7" dur="1000"/>
                                        <p:tgtEl>
                                          <p:spTgt spid="1054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0866" name="Picture 2"/>
          <p:cNvPicPr>
            <a:picLocks noChangeAspect="1" noChangeArrowheads="1"/>
          </p:cNvPicPr>
          <p:nvPr/>
        </p:nvPicPr>
        <p:blipFill>
          <a:blip r:embed="rId3"/>
          <a:srcRect/>
          <a:stretch>
            <a:fillRect/>
          </a:stretch>
        </p:blipFill>
        <p:spPr bwMode="auto">
          <a:xfrm>
            <a:off x="6286500" y="838200"/>
            <a:ext cx="2857500" cy="3390900"/>
          </a:xfrm>
          <a:prstGeom prst="rect">
            <a:avLst/>
          </a:prstGeom>
          <a:noFill/>
          <a:ln w="9525">
            <a:noFill/>
            <a:miter lim="800000"/>
            <a:headEnd/>
            <a:tailEnd/>
          </a:ln>
        </p:spPr>
      </p:pic>
      <p:sp>
        <p:nvSpPr>
          <p:cNvPr id="1060867" name="Text Box 3"/>
          <p:cNvSpPr txBox="1">
            <a:spLocks noChangeArrowheads="1"/>
          </p:cNvSpPr>
          <p:nvPr/>
        </p:nvSpPr>
        <p:spPr bwMode="auto">
          <a:xfrm>
            <a:off x="4354513" y="2628900"/>
            <a:ext cx="184150" cy="1006475"/>
          </a:xfrm>
          <a:prstGeom prst="rect">
            <a:avLst/>
          </a:prstGeom>
          <a:noFill/>
          <a:ln w="9525">
            <a:noFill/>
            <a:miter lim="800000"/>
            <a:headEnd/>
            <a:tailEnd/>
          </a:ln>
        </p:spPr>
        <p:txBody>
          <a:bodyPr wrap="none">
            <a:spAutoFit/>
          </a:bodyPr>
          <a:lstStyle/>
          <a:p>
            <a:endParaRPr lang="en-US" sz="6000" b="0">
              <a:latin typeface="Arial Narrow" pitchFamily="34" charset="0"/>
            </a:endParaRPr>
          </a:p>
        </p:txBody>
      </p:sp>
      <p:sp>
        <p:nvSpPr>
          <p:cNvPr id="4100" name="Title 3"/>
          <p:cNvSpPr>
            <a:spLocks noGrp="1"/>
          </p:cNvSpPr>
          <p:nvPr>
            <p:ph type="title"/>
          </p:nvPr>
        </p:nvSpPr>
        <p:spPr/>
        <p:txBody>
          <a:bodyPr/>
          <a:lstStyle/>
          <a:p>
            <a:r>
              <a:rPr lang="en-US" smtClean="0"/>
              <a:t>Technical Factors</a:t>
            </a:r>
          </a:p>
        </p:txBody>
      </p:sp>
      <p:sp>
        <p:nvSpPr>
          <p:cNvPr id="4101" name="Content Placeholder 4"/>
          <p:cNvSpPr>
            <a:spLocks noGrp="1"/>
          </p:cNvSpPr>
          <p:nvPr>
            <p:ph idx="1"/>
          </p:nvPr>
        </p:nvSpPr>
        <p:spPr>
          <a:xfrm>
            <a:off x="457200" y="1600200"/>
            <a:ext cx="8153400" cy="4525963"/>
          </a:xfrm>
        </p:spPr>
        <p:txBody>
          <a:bodyPr/>
          <a:lstStyle/>
          <a:p>
            <a:r>
              <a:rPr lang="en-US" smtClean="0"/>
              <a:t>China</a:t>
            </a:r>
          </a:p>
          <a:p>
            <a:pPr lvl="1"/>
            <a:r>
              <a:rPr lang="en-US" smtClean="0"/>
              <a:t>Owns majority of factories</a:t>
            </a:r>
          </a:p>
          <a:p>
            <a:pPr lvl="2"/>
            <a:r>
              <a:rPr lang="en-US" smtClean="0"/>
              <a:t>Allows them complete control of </a:t>
            </a:r>
          </a:p>
          <a:p>
            <a:pPr lvl="2">
              <a:buFontTx/>
              <a:buNone/>
            </a:pPr>
            <a:r>
              <a:rPr lang="en-US" smtClean="0"/>
              <a:t>all aspects of the production process</a:t>
            </a:r>
          </a:p>
          <a:p>
            <a:pPr lvl="2"/>
            <a:r>
              <a:rPr lang="en-US" smtClean="0"/>
              <a:t>Most materials come from third party vendors</a:t>
            </a:r>
          </a:p>
          <a:p>
            <a:pPr lvl="3"/>
            <a:r>
              <a:rPr lang="en-US" smtClean="0"/>
              <a:t>Include movement, leather, face, dials</a:t>
            </a:r>
          </a:p>
          <a:p>
            <a:pPr lvl="3"/>
            <a:r>
              <a:rPr lang="en-US" smtClean="0"/>
              <a:t>Can lead to problems due to lack of control over these aspects of the production process</a:t>
            </a:r>
          </a:p>
          <a:p>
            <a:pPr lvl="1"/>
            <a:r>
              <a:rPr lang="en-US" smtClean="0"/>
              <a:t>Takes a skilled laborer around ten minutes to put together a watch</a:t>
            </a:r>
          </a:p>
        </p:txBody>
      </p:sp>
      <p:pic>
        <p:nvPicPr>
          <p:cNvPr id="6" name="Picture 5"/>
          <p:cNvPicPr>
            <a:picLocks noChangeAspect="1" noChangeArrowheads="1"/>
          </p:cNvPicPr>
          <p:nvPr/>
        </p:nvPicPr>
        <p:blipFill>
          <a:blip r:embed="rId4"/>
          <a:srcRect/>
          <a:stretch>
            <a:fillRect/>
          </a:stretch>
        </p:blipFill>
        <p:spPr bwMode="auto">
          <a:xfrm>
            <a:off x="0" y="0"/>
            <a:ext cx="738188" cy="6858000"/>
          </a:xfrm>
          <a:prstGeom prst="rect">
            <a:avLst/>
          </a:prstGeom>
          <a:noFill/>
          <a:ln w="9525">
            <a:noFill/>
            <a:miter lim="800000"/>
            <a:headEnd/>
            <a:tailEnd/>
          </a:ln>
        </p:spPr>
      </p:pic>
      <p:pic>
        <p:nvPicPr>
          <p:cNvPr id="7" name="Picture 2"/>
          <p:cNvPicPr>
            <a:picLocks noChangeAspect="1" noChangeArrowheads="1"/>
          </p:cNvPicPr>
          <p:nvPr/>
        </p:nvPicPr>
        <p:blipFill>
          <a:blip r:embed="rId5"/>
          <a:srcRect/>
          <a:stretch>
            <a:fillRect/>
          </a:stretch>
        </p:blipFill>
        <p:spPr bwMode="auto">
          <a:xfrm>
            <a:off x="8229600" y="0"/>
            <a:ext cx="914400" cy="53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60866"/>
                                        </p:tgtEl>
                                        <p:attrNameLst>
                                          <p:attrName>style.visibility</p:attrName>
                                        </p:attrNameLst>
                                      </p:cBhvr>
                                      <p:to>
                                        <p:strVal val="visible"/>
                                      </p:to>
                                    </p:set>
                                    <p:animEffect transition="in" filter="fade">
                                      <p:cBhvr>
                                        <p:cTn id="7" dur="1000"/>
                                        <p:tgtEl>
                                          <p:spTgt spid="106086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60867"/>
                                        </p:tgtEl>
                                        <p:attrNameLst>
                                          <p:attrName>style.visibility</p:attrName>
                                        </p:attrNameLst>
                                      </p:cBhvr>
                                      <p:to>
                                        <p:strVal val="visible"/>
                                      </p:to>
                                    </p:set>
                                    <p:animEffect transition="in" filter="fade">
                                      <p:cBhvr>
                                        <p:cTn id="10" dur="1000"/>
                                        <p:tgtEl>
                                          <p:spTgt spid="1060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8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6"/>
          <p:cNvPicPr>
            <a:picLocks noChangeAspect="1" noChangeArrowheads="1"/>
          </p:cNvPicPr>
          <p:nvPr/>
        </p:nvPicPr>
        <p:blipFill>
          <a:blip r:embed="rId3"/>
          <a:srcRect/>
          <a:stretch>
            <a:fillRect/>
          </a:stretch>
        </p:blipFill>
        <p:spPr bwMode="auto">
          <a:xfrm>
            <a:off x="8229600" y="0"/>
            <a:ext cx="914400" cy="539750"/>
          </a:xfrm>
          <a:prstGeom prst="rect">
            <a:avLst/>
          </a:prstGeom>
          <a:noFill/>
          <a:ln w="9525">
            <a:noFill/>
            <a:miter lim="800000"/>
            <a:headEnd/>
            <a:tailEnd/>
          </a:ln>
        </p:spPr>
      </p:pic>
      <p:pic>
        <p:nvPicPr>
          <p:cNvPr id="5123" name="Picture 57"/>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pic>
        <p:nvPicPr>
          <p:cNvPr id="5124" name="Picture 58" descr="FINAL oval_WVAYscript2"/>
          <p:cNvPicPr>
            <a:picLocks noChangeAspect="1" noChangeArrowheads="1"/>
          </p:cNvPicPr>
          <p:nvPr/>
        </p:nvPicPr>
        <p:blipFill>
          <a:blip r:embed="rId5"/>
          <a:srcRect/>
          <a:stretch>
            <a:fillRect/>
          </a:stretch>
        </p:blipFill>
        <p:spPr bwMode="auto">
          <a:xfrm>
            <a:off x="7620000" y="6351588"/>
            <a:ext cx="1320800" cy="201612"/>
          </a:xfrm>
          <a:prstGeom prst="rect">
            <a:avLst/>
          </a:prstGeom>
          <a:noFill/>
          <a:ln w="9525">
            <a:noFill/>
            <a:miter lim="800000"/>
            <a:headEnd/>
            <a:tailEnd/>
          </a:ln>
        </p:spPr>
      </p:pic>
      <p:pic>
        <p:nvPicPr>
          <p:cNvPr id="5125" name="Picture 59"/>
          <p:cNvPicPr>
            <a:picLocks noChangeAspect="1" noChangeArrowheads="1"/>
          </p:cNvPicPr>
          <p:nvPr/>
        </p:nvPicPr>
        <p:blipFill>
          <a:blip r:embed="rId6"/>
          <a:srcRect/>
          <a:stretch>
            <a:fillRect/>
          </a:stretch>
        </p:blipFill>
        <p:spPr bwMode="auto">
          <a:xfrm>
            <a:off x="0" y="0"/>
            <a:ext cx="738188" cy="6858000"/>
          </a:xfrm>
          <a:prstGeom prst="rect">
            <a:avLst/>
          </a:prstGeom>
          <a:noFill/>
          <a:ln w="9525">
            <a:noFill/>
            <a:miter lim="800000"/>
            <a:headEnd/>
            <a:tailEnd/>
          </a:ln>
        </p:spPr>
      </p:pic>
      <p:sp>
        <p:nvSpPr>
          <p:cNvPr id="5126" name="Title 6"/>
          <p:cNvSpPr>
            <a:spLocks noGrp="1"/>
          </p:cNvSpPr>
          <p:nvPr>
            <p:ph type="title"/>
          </p:nvPr>
        </p:nvSpPr>
        <p:spPr/>
        <p:txBody>
          <a:bodyPr/>
          <a:lstStyle/>
          <a:p>
            <a:r>
              <a:rPr lang="en-US" smtClean="0"/>
              <a:t>Kaleido Watch</a:t>
            </a:r>
          </a:p>
        </p:txBody>
      </p:sp>
      <p:sp>
        <p:nvSpPr>
          <p:cNvPr id="5127" name="Content Placeholder 7"/>
          <p:cNvSpPr>
            <a:spLocks noGrp="1"/>
          </p:cNvSpPr>
          <p:nvPr>
            <p:ph idx="1"/>
          </p:nvPr>
        </p:nvSpPr>
        <p:spPr>
          <a:xfrm>
            <a:off x="457200" y="1600200"/>
            <a:ext cx="5562600" cy="4525963"/>
          </a:xfrm>
        </p:spPr>
        <p:txBody>
          <a:bodyPr/>
          <a:lstStyle/>
          <a:p>
            <a:r>
              <a:rPr lang="en-US" smtClean="0"/>
              <a:t>Watches that change color</a:t>
            </a:r>
          </a:p>
          <a:p>
            <a:pPr lvl="1"/>
            <a:r>
              <a:rPr lang="en-US" smtClean="0"/>
              <a:t>Huge level of technology involved</a:t>
            </a:r>
          </a:p>
          <a:p>
            <a:pPr lvl="1"/>
            <a:r>
              <a:rPr lang="en-US" smtClean="0"/>
              <a:t>Still keep their Vintage style, using the technology to enhance their products</a:t>
            </a:r>
          </a:p>
        </p:txBody>
      </p:sp>
      <p:pic>
        <p:nvPicPr>
          <p:cNvPr id="5128" name="Picture 8" descr="http://s7ondemand7.scene7.com/is/image/FossilPartners/BG2204_main?op_sharpen=1&amp;rgn=0,0,1491,2311&amp;scl=5.502380952380952&amp;id=2sqs-k-WaW7BKSUNzKqRtV"/>
          <p:cNvPicPr>
            <a:picLocks noChangeAspect="1" noChangeArrowheads="1"/>
          </p:cNvPicPr>
          <p:nvPr/>
        </p:nvPicPr>
        <p:blipFill>
          <a:blip r:embed="rId7"/>
          <a:srcRect/>
          <a:stretch>
            <a:fillRect/>
          </a:stretch>
        </p:blipFill>
        <p:spPr bwMode="auto">
          <a:xfrm>
            <a:off x="5943600" y="1828800"/>
            <a:ext cx="2581275"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PDA Watch</a:t>
            </a:r>
          </a:p>
        </p:txBody>
      </p:sp>
      <p:sp>
        <p:nvSpPr>
          <p:cNvPr id="6147" name="Content Placeholder 2"/>
          <p:cNvSpPr>
            <a:spLocks noGrp="1"/>
          </p:cNvSpPr>
          <p:nvPr>
            <p:ph idx="1"/>
          </p:nvPr>
        </p:nvSpPr>
        <p:spPr/>
        <p:txBody>
          <a:bodyPr/>
          <a:lstStyle/>
          <a:p>
            <a:r>
              <a:rPr lang="en-US" smtClean="0"/>
              <a:t>Fossil had the technology to make watches but not PDAs</a:t>
            </a:r>
          </a:p>
          <a:p>
            <a:pPr lvl="1"/>
            <a:r>
              <a:rPr lang="en-US" smtClean="0"/>
              <a:t>Joint Venture with Microsoft to ensure they had the best technology available for each aspect of the product</a:t>
            </a:r>
          </a:p>
        </p:txBody>
      </p:sp>
      <p:pic>
        <p:nvPicPr>
          <p:cNvPr id="6148" name="Picture 2" descr="http://ecx.images-amazon.com/images/I/416CHKGAGRL._AA280_.jpg"/>
          <p:cNvPicPr>
            <a:picLocks noChangeAspect="1" noChangeArrowheads="1"/>
          </p:cNvPicPr>
          <p:nvPr/>
        </p:nvPicPr>
        <p:blipFill>
          <a:blip r:embed="rId2"/>
          <a:srcRect/>
          <a:stretch>
            <a:fillRect/>
          </a:stretch>
        </p:blipFill>
        <p:spPr bwMode="auto">
          <a:xfrm>
            <a:off x="1219200" y="4191000"/>
            <a:ext cx="2667000" cy="2667000"/>
          </a:xfrm>
          <a:prstGeom prst="rect">
            <a:avLst/>
          </a:prstGeom>
          <a:noFill/>
          <a:ln w="9525">
            <a:noFill/>
            <a:miter lim="800000"/>
            <a:headEnd/>
            <a:tailEnd/>
          </a:ln>
        </p:spPr>
      </p:pic>
      <p:pic>
        <p:nvPicPr>
          <p:cNvPr id="6149" name="Picture 4" descr="http://t2.gstatic.com/images?q=tbn:NBgOrapp_0RumM:http://images.amazon.com/images/P/B00009QR9X.01.PT02.LZZZZZZZ.jpg">
            <a:hlinkClick r:id="rId3"/>
          </p:cNvPr>
          <p:cNvPicPr>
            <a:picLocks noChangeAspect="1" noChangeArrowheads="1"/>
          </p:cNvPicPr>
          <p:nvPr/>
        </p:nvPicPr>
        <p:blipFill>
          <a:blip r:embed="rId4"/>
          <a:srcRect/>
          <a:stretch>
            <a:fillRect/>
          </a:stretch>
        </p:blipFill>
        <p:spPr bwMode="auto">
          <a:xfrm>
            <a:off x="3962400" y="4408488"/>
            <a:ext cx="1752600" cy="2449512"/>
          </a:xfrm>
          <a:prstGeom prst="rect">
            <a:avLst/>
          </a:prstGeom>
          <a:noFill/>
          <a:ln w="9525">
            <a:noFill/>
            <a:miter lim="800000"/>
            <a:headEnd/>
            <a:tailEnd/>
          </a:ln>
        </p:spPr>
      </p:pic>
      <p:pic>
        <p:nvPicPr>
          <p:cNvPr id="6" name="Picture 5"/>
          <p:cNvPicPr>
            <a:picLocks noChangeAspect="1" noChangeArrowheads="1"/>
          </p:cNvPicPr>
          <p:nvPr/>
        </p:nvPicPr>
        <p:blipFill>
          <a:blip r:embed="rId5"/>
          <a:srcRect/>
          <a:stretch>
            <a:fillRect/>
          </a:stretch>
        </p:blipFill>
        <p:spPr bwMode="auto">
          <a:xfrm>
            <a:off x="0" y="0"/>
            <a:ext cx="738188" cy="6858000"/>
          </a:xfrm>
          <a:prstGeom prst="rect">
            <a:avLst/>
          </a:prstGeom>
          <a:noFill/>
          <a:ln w="9525">
            <a:noFill/>
            <a:miter lim="800000"/>
            <a:headEnd/>
            <a:tailEnd/>
          </a:ln>
        </p:spPr>
      </p:pic>
      <p:pic>
        <p:nvPicPr>
          <p:cNvPr id="7" name="Picture 2"/>
          <p:cNvPicPr>
            <a:picLocks noChangeAspect="1" noChangeArrowheads="1"/>
          </p:cNvPicPr>
          <p:nvPr/>
        </p:nvPicPr>
        <p:blipFill>
          <a:blip r:embed="rId6"/>
          <a:srcRect/>
          <a:stretch>
            <a:fillRect/>
          </a:stretch>
        </p:blipFill>
        <p:spPr bwMode="auto">
          <a:xfrm>
            <a:off x="8229600" y="0"/>
            <a:ext cx="914400" cy="5397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en-US" smtClean="0"/>
          </a:p>
        </p:txBody>
      </p:sp>
      <p:sp>
        <p:nvSpPr>
          <p:cNvPr id="2051" name="Rectangle 3"/>
          <p:cNvSpPr>
            <a:spLocks noGrp="1" noChangeArrowheads="1"/>
          </p:cNvSpPr>
          <p:nvPr>
            <p:ph type="subTitle" idx="1"/>
          </p:nvPr>
        </p:nvSpPr>
        <p:spPr/>
        <p:txBody>
          <a:bodyPr/>
          <a:lstStyle/>
          <a:p>
            <a:pPr eaLnBrk="1" hangingPunct="1"/>
            <a:endParaRPr lang="en-US" smtClean="0"/>
          </a:p>
        </p:txBody>
      </p:sp>
      <p:pic>
        <p:nvPicPr>
          <p:cNvPr id="775172" name="Web Graphics Loop_H264.wmv">
            <a:hlinkClick r:id="" action="ppaction://media"/>
          </p:cNvPr>
          <p:cNvPicPr>
            <a:picLocks noRot="1" noChangeAspect="1" noChangeArrowheads="1"/>
          </p:cNvPicPr>
          <p:nvPr>
            <a:videoFile r:link="rId1"/>
          </p:nvPr>
        </p:nvPicPr>
        <p:blipFill>
          <a:blip r:embed="rId4"/>
          <a:srcRect/>
          <a:stretch>
            <a:fillRect/>
          </a:stretch>
        </p:blipFill>
        <p:spPr bwMode="auto">
          <a:xfrm>
            <a:off x="723900" y="809625"/>
            <a:ext cx="8420100" cy="5292725"/>
          </a:xfrm>
          <a:prstGeom prst="rect">
            <a:avLst/>
          </a:prstGeom>
          <a:noFill/>
          <a:ln w="9525">
            <a:noFill/>
            <a:miter lim="800000"/>
            <a:headEnd/>
            <a:tailEnd/>
          </a:ln>
        </p:spPr>
      </p:pic>
      <p:sp>
        <p:nvSpPr>
          <p:cNvPr id="2053" name="TextBox 4"/>
          <p:cNvSpPr txBox="1">
            <a:spLocks noChangeArrowheads="1"/>
          </p:cNvSpPr>
          <p:nvPr/>
        </p:nvSpPr>
        <p:spPr bwMode="auto">
          <a:xfrm>
            <a:off x="1066800" y="0"/>
            <a:ext cx="7010400" cy="584200"/>
          </a:xfrm>
          <a:prstGeom prst="rect">
            <a:avLst/>
          </a:prstGeom>
          <a:noFill/>
          <a:ln w="9525">
            <a:noFill/>
            <a:miter lim="800000"/>
            <a:headEnd/>
            <a:tailEnd/>
          </a:ln>
        </p:spPr>
        <p:txBody>
          <a:bodyPr>
            <a:spAutoFit/>
          </a:bodyPr>
          <a:lstStyle/>
          <a:p>
            <a:pPr>
              <a:defRPr/>
            </a:pPr>
            <a:r>
              <a:rPr lang="en-US" sz="3200" dirty="0">
                <a:latin typeface="+mj-lt"/>
              </a:rPr>
              <a:t>Fossil Financial Analysis </a:t>
            </a:r>
          </a:p>
        </p:txBody>
      </p:sp>
      <p:sp>
        <p:nvSpPr>
          <p:cNvPr id="2054" name="TextBox 5"/>
          <p:cNvSpPr txBox="1">
            <a:spLocks noChangeArrowheads="1"/>
          </p:cNvSpPr>
          <p:nvPr/>
        </p:nvSpPr>
        <p:spPr bwMode="auto">
          <a:xfrm>
            <a:off x="838200" y="914400"/>
            <a:ext cx="118186200" cy="5262563"/>
          </a:xfrm>
          <a:prstGeom prst="rect">
            <a:avLst/>
          </a:prstGeom>
          <a:noFill/>
          <a:ln w="9525">
            <a:noFill/>
            <a:miter lim="800000"/>
            <a:headEnd/>
            <a:tailEnd/>
          </a:ln>
        </p:spPr>
        <p:txBody>
          <a:bodyPr>
            <a:spAutoFit/>
          </a:bodyPr>
          <a:lstStyle/>
          <a:p>
            <a:pPr>
              <a:defRPr/>
            </a:pPr>
            <a:r>
              <a:rPr lang="en-US" sz="2400" dirty="0">
                <a:latin typeface="+mj-lt"/>
              </a:rPr>
              <a:t>Fossil’s financial performance has been stellar </a:t>
            </a:r>
          </a:p>
          <a:p>
            <a:pPr>
              <a:defRPr/>
            </a:pPr>
            <a:r>
              <a:rPr lang="en-US" sz="2400" dirty="0">
                <a:latin typeface="+mj-lt"/>
              </a:rPr>
              <a:t>over the last few years. </a:t>
            </a:r>
          </a:p>
          <a:p>
            <a:pPr>
              <a:defRPr/>
            </a:pPr>
            <a:endParaRPr lang="en-US" sz="2400" dirty="0">
              <a:latin typeface="+mj-lt"/>
            </a:endParaRPr>
          </a:p>
          <a:p>
            <a:pPr>
              <a:defRPr/>
            </a:pPr>
            <a:r>
              <a:rPr lang="en-US" sz="2400" dirty="0">
                <a:latin typeface="+mj-lt"/>
              </a:rPr>
              <a:t>Fossil operates with a relatively conservative capital </a:t>
            </a:r>
          </a:p>
          <a:p>
            <a:pPr>
              <a:defRPr/>
            </a:pPr>
            <a:r>
              <a:rPr lang="en-US" sz="2400" dirty="0">
                <a:latin typeface="+mj-lt"/>
              </a:rPr>
              <a:t>structure, utilizing low leverage and maintaining high </a:t>
            </a:r>
          </a:p>
          <a:p>
            <a:pPr>
              <a:defRPr/>
            </a:pPr>
            <a:r>
              <a:rPr lang="en-US" sz="2400" dirty="0">
                <a:latin typeface="+mj-lt"/>
              </a:rPr>
              <a:t>levels of liquidity. </a:t>
            </a:r>
          </a:p>
          <a:p>
            <a:pPr>
              <a:defRPr/>
            </a:pPr>
            <a:endParaRPr lang="en-US" sz="2400" dirty="0">
              <a:latin typeface="+mj-lt"/>
            </a:endParaRPr>
          </a:p>
          <a:p>
            <a:pPr>
              <a:defRPr/>
            </a:pPr>
            <a:r>
              <a:rPr lang="en-US" sz="2400" dirty="0">
                <a:latin typeface="+mj-lt"/>
              </a:rPr>
              <a:t>Fossil’s most pressing concern is future growth. </a:t>
            </a:r>
          </a:p>
          <a:p>
            <a:pPr>
              <a:defRPr/>
            </a:pPr>
            <a:endParaRPr lang="en-US" sz="2400" dirty="0">
              <a:latin typeface="+mj-lt"/>
            </a:endParaRPr>
          </a:p>
          <a:p>
            <a:pPr>
              <a:defRPr/>
            </a:pPr>
            <a:r>
              <a:rPr lang="en-US" sz="2400" dirty="0">
                <a:latin typeface="+mj-lt"/>
              </a:rPr>
              <a:t>We recommend altering Fossil’s operational strategy </a:t>
            </a:r>
          </a:p>
          <a:p>
            <a:pPr>
              <a:defRPr/>
            </a:pPr>
            <a:r>
              <a:rPr lang="en-US" sz="2400" dirty="0">
                <a:latin typeface="+mj-lt"/>
              </a:rPr>
              <a:t>in its Direct to Consumer distribution lines, allocating </a:t>
            </a:r>
          </a:p>
          <a:p>
            <a:pPr>
              <a:defRPr/>
            </a:pPr>
            <a:r>
              <a:rPr lang="en-US" sz="2400" dirty="0">
                <a:latin typeface="+mj-lt"/>
              </a:rPr>
              <a:t>funds away from its “Cash Cow” Wholesale operation </a:t>
            </a:r>
          </a:p>
          <a:p>
            <a:pPr>
              <a:defRPr/>
            </a:pPr>
            <a:r>
              <a:rPr lang="en-US" sz="2400" dirty="0">
                <a:latin typeface="+mj-lt"/>
              </a:rPr>
              <a:t>to facilitate the expansion of its high </a:t>
            </a:r>
            <a:r>
              <a:rPr lang="en-US" sz="2400">
                <a:latin typeface="+mj-lt"/>
              </a:rPr>
              <a:t>growth </a:t>
            </a:r>
          </a:p>
          <a:p>
            <a:pPr>
              <a:defRPr/>
            </a:pPr>
            <a:r>
              <a:rPr lang="en-US" sz="2400">
                <a:latin typeface="+mj-lt"/>
              </a:rPr>
              <a:t>Direct-to-Consumer </a:t>
            </a:r>
            <a:r>
              <a:rPr lang="en-US" sz="2400" dirty="0">
                <a:latin typeface="+mj-lt"/>
              </a:rPr>
              <a:t>unit. </a:t>
            </a:r>
          </a:p>
        </p:txBody>
      </p:sp>
      <p:pic>
        <p:nvPicPr>
          <p:cNvPr id="7" name="Picture 5"/>
          <p:cNvPicPr>
            <a:picLocks noChangeAspect="1" noChangeArrowheads="1"/>
          </p:cNvPicPr>
          <p:nvPr/>
        </p:nvPicPr>
        <p:blipFill>
          <a:blip r:embed="rId5"/>
          <a:srcRect/>
          <a:stretch>
            <a:fillRect/>
          </a:stretch>
        </p:blipFill>
        <p:spPr bwMode="auto">
          <a:xfrm>
            <a:off x="0" y="0"/>
            <a:ext cx="738188" cy="6858000"/>
          </a:xfrm>
          <a:prstGeom prst="rect">
            <a:avLst/>
          </a:prstGeom>
          <a:noFill/>
          <a:ln w="9525">
            <a:noFill/>
            <a:miter lim="800000"/>
            <a:headEnd/>
            <a:tailEnd/>
          </a:ln>
        </p:spPr>
      </p:pic>
      <p:pic>
        <p:nvPicPr>
          <p:cNvPr id="8" name="Picture 2"/>
          <p:cNvPicPr>
            <a:picLocks noChangeAspect="1" noChangeArrowheads="1"/>
          </p:cNvPicPr>
          <p:nvPr/>
        </p:nvPicPr>
        <p:blipFill>
          <a:blip r:embed="rId6"/>
          <a:srcRect/>
          <a:stretch>
            <a:fillRect/>
          </a:stretch>
        </p:blipFill>
        <p:spPr bwMode="auto">
          <a:xfrm>
            <a:off x="8229600" y="0"/>
            <a:ext cx="914400" cy="53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7517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75172"/>
                                        </p:tgtEl>
                                      </p:cBhvr>
                                    </p:cmd>
                                  </p:childTnLst>
                                </p:cTn>
                              </p:par>
                            </p:childTnLst>
                          </p:cTn>
                        </p:par>
                      </p:childTnLst>
                    </p:cTn>
                  </p:par>
                </p:childTnLst>
              </p:cTn>
              <p:nextCondLst>
                <p:cond evt="onClick" delay="0">
                  <p:tgtEl>
                    <p:spTgt spid="775172"/>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77517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533400" y="0"/>
            <a:ext cx="8229600" cy="1143000"/>
          </a:xfrm>
        </p:spPr>
        <p:txBody>
          <a:bodyPr/>
          <a:lstStyle/>
          <a:p>
            <a:r>
              <a:rPr lang="en-US" smtClean="0"/>
              <a:t>Capital Stucture</a:t>
            </a:r>
          </a:p>
        </p:txBody>
      </p:sp>
      <p:sp>
        <p:nvSpPr>
          <p:cNvPr id="3075" name="Content Placeholder 4"/>
          <p:cNvSpPr>
            <a:spLocks noGrp="1"/>
          </p:cNvSpPr>
          <p:nvPr>
            <p:ph idx="1"/>
          </p:nvPr>
        </p:nvSpPr>
        <p:spPr/>
        <p:txBody>
          <a:bodyPr>
            <a:normAutofit lnSpcReduction="10000"/>
          </a:bodyPr>
          <a:lstStyle/>
          <a:p>
            <a:r>
              <a:rPr lang="en-US" smtClean="0"/>
              <a:t>Leverage: 1.3</a:t>
            </a:r>
          </a:p>
          <a:p>
            <a:pPr lvl="1"/>
            <a:r>
              <a:rPr lang="en-US" smtClean="0"/>
              <a:t>Much lower than industry average of 4.7, shows that Fossil is being very conservative</a:t>
            </a:r>
          </a:p>
          <a:p>
            <a:r>
              <a:rPr lang="en-US" smtClean="0"/>
              <a:t>Long Term Debt: $4.54 million</a:t>
            </a:r>
          </a:p>
          <a:p>
            <a:pPr lvl="1"/>
            <a:r>
              <a:rPr lang="en-US" smtClean="0"/>
              <a:t>Decrease from 2008 levels, very small percentage of Total Assets</a:t>
            </a:r>
          </a:p>
          <a:p>
            <a:r>
              <a:rPr lang="en-US" smtClean="0"/>
              <a:t>Total Assets: $1.28 billion</a:t>
            </a:r>
          </a:p>
          <a:p>
            <a:pPr lvl="1"/>
            <a:r>
              <a:rPr lang="en-US" smtClean="0"/>
              <a:t>Up from $1.08 billion in 2008, mainly due to large increase in Cash</a:t>
            </a:r>
          </a:p>
          <a:p>
            <a:pPr lvl="4"/>
            <a:endParaRPr lang="en-US" smtClean="0"/>
          </a:p>
          <a:p>
            <a:pPr lvl="1"/>
            <a:endParaRPr lang="en-US" smtClean="0"/>
          </a:p>
        </p:txBody>
      </p:sp>
      <p:pic>
        <p:nvPicPr>
          <p:cNvPr id="4" name="Picture 5"/>
          <p:cNvPicPr>
            <a:picLocks noChangeAspect="1" noChangeArrowheads="1"/>
          </p:cNvPicPr>
          <p:nvPr/>
        </p:nvPicPr>
        <p:blipFill>
          <a:blip r:embed="rId3"/>
          <a:srcRect/>
          <a:stretch>
            <a:fillRect/>
          </a:stretch>
        </p:blipFill>
        <p:spPr bwMode="auto">
          <a:xfrm>
            <a:off x="0" y="0"/>
            <a:ext cx="738188" cy="6858000"/>
          </a:xfrm>
          <a:prstGeom prst="rect">
            <a:avLst/>
          </a:prstGeom>
          <a:noFill/>
          <a:ln w="9525">
            <a:noFill/>
            <a:miter lim="800000"/>
            <a:headEnd/>
            <a:tailEnd/>
          </a:ln>
        </p:spPr>
      </p:pic>
      <p:pic>
        <p:nvPicPr>
          <p:cNvPr id="5" name="Picture 2"/>
          <p:cNvPicPr>
            <a:picLocks noChangeAspect="1" noChangeArrowheads="1"/>
          </p:cNvPicPr>
          <p:nvPr/>
        </p:nvPicPr>
        <p:blipFill>
          <a:blip r:embed="rId4"/>
          <a:srcRect/>
          <a:stretch>
            <a:fillRect/>
          </a:stretch>
        </p:blipFill>
        <p:spPr bwMode="auto">
          <a:xfrm>
            <a:off x="8229600" y="0"/>
            <a:ext cx="914400" cy="53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endParaRPr lang="en-US" smtClean="0"/>
          </a:p>
        </p:txBody>
      </p:sp>
      <p:pic>
        <p:nvPicPr>
          <p:cNvPr id="4099" name="Content Placeholder 7"/>
          <p:cNvPicPr>
            <a:picLocks noGrp="1"/>
          </p:cNvPicPr>
          <p:nvPr>
            <p:ph idx="1"/>
          </p:nvPr>
        </p:nvPicPr>
        <p:blipFill>
          <a:blip r:embed="rId3"/>
          <a:srcRect/>
          <a:stretch>
            <a:fillRect/>
          </a:stretch>
        </p:blipFill>
        <p:spPr>
          <a:xfrm>
            <a:off x="762000" y="533400"/>
            <a:ext cx="8382000" cy="5791200"/>
          </a:xfrm>
        </p:spPr>
      </p:pic>
      <p:pic>
        <p:nvPicPr>
          <p:cNvPr id="4" name="Picture 5"/>
          <p:cNvPicPr>
            <a:picLocks noChangeAspect="1" noChangeArrowheads="1"/>
          </p:cNvPicPr>
          <p:nvPr/>
        </p:nvPicPr>
        <p:blipFill>
          <a:blip r:embed="rId4"/>
          <a:srcRect/>
          <a:stretch>
            <a:fillRect/>
          </a:stretch>
        </p:blipFill>
        <p:spPr bwMode="auto">
          <a:xfrm>
            <a:off x="0" y="0"/>
            <a:ext cx="7381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title"/>
          </p:nvPr>
        </p:nvSpPr>
        <p:spPr/>
        <p:txBody>
          <a:bodyPr/>
          <a:lstStyle/>
          <a:p>
            <a:r>
              <a:rPr lang="en-US" smtClean="0"/>
              <a:t>Liquidity</a:t>
            </a:r>
          </a:p>
        </p:txBody>
      </p:sp>
      <p:sp>
        <p:nvSpPr>
          <p:cNvPr id="5123" name="Content Placeholder 6"/>
          <p:cNvSpPr>
            <a:spLocks noGrp="1"/>
          </p:cNvSpPr>
          <p:nvPr>
            <p:ph idx="1"/>
          </p:nvPr>
        </p:nvSpPr>
        <p:spPr/>
        <p:txBody>
          <a:bodyPr>
            <a:normAutofit lnSpcReduction="10000"/>
          </a:bodyPr>
          <a:lstStyle/>
          <a:p>
            <a:r>
              <a:rPr lang="en-US" smtClean="0"/>
              <a:t>Current Ratio: 3.86</a:t>
            </a:r>
          </a:p>
          <a:p>
            <a:pPr lvl="1"/>
            <a:r>
              <a:rPr lang="en-US" smtClean="0"/>
              <a:t>Very high compared to industry</a:t>
            </a:r>
          </a:p>
          <a:p>
            <a:r>
              <a:rPr lang="en-US" smtClean="0"/>
              <a:t>Short term debt: $3.62 million</a:t>
            </a:r>
          </a:p>
          <a:p>
            <a:pPr lvl="1"/>
            <a:r>
              <a:rPr lang="en-US" smtClean="0"/>
              <a:t>Decreased from $5.27 million in 2008, over the same period Cash increased 135%</a:t>
            </a:r>
          </a:p>
          <a:p>
            <a:r>
              <a:rPr lang="en-US" smtClean="0"/>
              <a:t>Working Capital: $700 million</a:t>
            </a:r>
          </a:p>
          <a:p>
            <a:pPr lvl="1"/>
            <a:r>
              <a:rPr lang="en-US" smtClean="0"/>
              <a:t>Increase of 26% from 2008 levels, Fossil shows no need to increase Current Assets relative to Current Liabilities</a:t>
            </a:r>
          </a:p>
          <a:p>
            <a:pPr lvl="1"/>
            <a:endParaRPr lang="en-US" smtClean="0"/>
          </a:p>
        </p:txBody>
      </p:sp>
      <p:pic>
        <p:nvPicPr>
          <p:cNvPr id="4" name="Picture 5"/>
          <p:cNvPicPr>
            <a:picLocks noChangeAspect="1" noChangeArrowheads="1"/>
          </p:cNvPicPr>
          <p:nvPr/>
        </p:nvPicPr>
        <p:blipFill>
          <a:blip r:embed="rId3"/>
          <a:srcRect/>
          <a:stretch>
            <a:fillRect/>
          </a:stretch>
        </p:blipFill>
        <p:spPr bwMode="auto">
          <a:xfrm>
            <a:off x="0" y="0"/>
            <a:ext cx="738188" cy="6858000"/>
          </a:xfrm>
          <a:prstGeom prst="rect">
            <a:avLst/>
          </a:prstGeom>
          <a:noFill/>
          <a:ln w="9525">
            <a:noFill/>
            <a:miter lim="800000"/>
            <a:headEnd/>
            <a:tailEnd/>
          </a:ln>
        </p:spPr>
      </p:pic>
      <p:pic>
        <p:nvPicPr>
          <p:cNvPr id="5" name="Picture 2"/>
          <p:cNvPicPr>
            <a:picLocks noChangeAspect="1" noChangeArrowheads="1"/>
          </p:cNvPicPr>
          <p:nvPr/>
        </p:nvPicPr>
        <p:blipFill>
          <a:blip r:embed="rId4"/>
          <a:srcRect/>
          <a:stretch>
            <a:fillRect/>
          </a:stretch>
        </p:blipFill>
        <p:spPr bwMode="auto">
          <a:xfrm>
            <a:off x="8229600" y="0"/>
            <a:ext cx="914400" cy="53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a:srcRect/>
          <a:stretch>
            <a:fillRect/>
          </a:stretch>
        </p:blipFill>
        <p:spPr bwMode="auto">
          <a:xfrm>
            <a:off x="762000" y="6477000"/>
            <a:ext cx="8458200" cy="350838"/>
          </a:xfrm>
          <a:prstGeom prst="rect">
            <a:avLst/>
          </a:prstGeom>
          <a:noFill/>
          <a:ln w="9525">
            <a:noFill/>
            <a:miter lim="800000"/>
            <a:headEnd/>
            <a:tailEnd/>
          </a:ln>
        </p:spPr>
      </p:pic>
      <p:pic>
        <p:nvPicPr>
          <p:cNvPr id="18436" name="Picture 4" descr="FINAL oval_WVAYscript2"/>
          <p:cNvPicPr>
            <a:picLocks noChangeAspect="1" noChangeArrowheads="1"/>
          </p:cNvPicPr>
          <p:nvPr/>
        </p:nvPicPr>
        <p:blipFill>
          <a:blip r:embed="rId4"/>
          <a:srcRect/>
          <a:stretch>
            <a:fillRect/>
          </a:stretch>
        </p:blipFill>
        <p:spPr bwMode="auto">
          <a:xfrm>
            <a:off x="7620000" y="6351588"/>
            <a:ext cx="1320800" cy="201612"/>
          </a:xfrm>
          <a:prstGeom prst="rect">
            <a:avLst/>
          </a:prstGeom>
          <a:noFill/>
          <a:ln w="9525">
            <a:noFill/>
            <a:miter lim="800000"/>
            <a:headEnd/>
            <a:tailEnd/>
          </a:ln>
        </p:spPr>
      </p:pic>
      <p:pic>
        <p:nvPicPr>
          <p:cNvPr id="18437" name="Picture 5"/>
          <p:cNvPicPr>
            <a:picLocks noChangeAspect="1" noChangeArrowheads="1"/>
          </p:cNvPicPr>
          <p:nvPr/>
        </p:nvPicPr>
        <p:blipFill>
          <a:blip r:embed="rId5"/>
          <a:srcRect/>
          <a:stretch>
            <a:fillRect/>
          </a:stretch>
        </p:blipFill>
        <p:spPr bwMode="auto">
          <a:xfrm>
            <a:off x="0" y="0"/>
            <a:ext cx="738188" cy="6858000"/>
          </a:xfrm>
          <a:prstGeom prst="rect">
            <a:avLst/>
          </a:prstGeom>
          <a:noFill/>
          <a:ln w="9525">
            <a:noFill/>
            <a:miter lim="800000"/>
            <a:headEnd/>
            <a:tailEnd/>
          </a:ln>
        </p:spPr>
      </p:pic>
      <p:pic>
        <p:nvPicPr>
          <p:cNvPr id="18438" name="Picture 6"/>
          <p:cNvPicPr>
            <a:picLocks noChangeAspect="1" noChangeArrowheads="1"/>
          </p:cNvPicPr>
          <p:nvPr/>
        </p:nvPicPr>
        <p:blipFill>
          <a:blip r:embed="rId3"/>
          <a:srcRect/>
          <a:stretch>
            <a:fillRect/>
          </a:stretch>
        </p:blipFill>
        <p:spPr bwMode="auto">
          <a:xfrm>
            <a:off x="762000" y="6477000"/>
            <a:ext cx="8458200" cy="350838"/>
          </a:xfrm>
          <a:prstGeom prst="rect">
            <a:avLst/>
          </a:prstGeom>
          <a:noFill/>
          <a:ln w="9525">
            <a:noFill/>
            <a:miter lim="800000"/>
            <a:headEnd/>
            <a:tailEnd/>
          </a:ln>
        </p:spPr>
      </p:pic>
      <p:sp>
        <p:nvSpPr>
          <p:cNvPr id="1145864" name="Rectangle 8"/>
          <p:cNvSpPr>
            <a:spLocks noChangeArrowheads="1"/>
          </p:cNvSpPr>
          <p:nvPr/>
        </p:nvSpPr>
        <p:spPr bwMode="auto">
          <a:xfrm>
            <a:off x="838200" y="228600"/>
            <a:ext cx="7772400" cy="457200"/>
          </a:xfrm>
          <a:prstGeom prst="rect">
            <a:avLst/>
          </a:prstGeom>
          <a:noFill/>
          <a:ln w="9525">
            <a:noFill/>
            <a:miter lim="800000"/>
            <a:headEnd/>
            <a:tailEnd/>
          </a:ln>
        </p:spPr>
        <p:txBody>
          <a:bodyPr>
            <a:prstTxWarp prst="textNoShape">
              <a:avLst/>
            </a:prstTxWarp>
            <a:spAutoFit/>
          </a:bodyPr>
          <a:lstStyle/>
          <a:p>
            <a:pPr algn="ctr"/>
            <a:endParaRPr lang="en-US" sz="2400" b="0">
              <a:latin typeface="Arial" pitchFamily="-65" charset="0"/>
            </a:endParaRPr>
          </a:p>
        </p:txBody>
      </p:sp>
      <p:sp>
        <p:nvSpPr>
          <p:cNvPr id="13" name="Title 12"/>
          <p:cNvSpPr>
            <a:spLocks noGrp="1"/>
          </p:cNvSpPr>
          <p:nvPr>
            <p:ph type="ctrTitle"/>
          </p:nvPr>
        </p:nvSpPr>
        <p:spPr>
          <a:xfrm>
            <a:off x="1828800" y="685800"/>
            <a:ext cx="5943600" cy="914400"/>
          </a:xfrm>
        </p:spPr>
        <p:txBody>
          <a:bodyPr>
            <a:noAutofit/>
          </a:bodyPr>
          <a:lstStyle/>
          <a:p>
            <a:r>
              <a:rPr lang="en-US" dirty="0" smtClean="0">
                <a:solidFill>
                  <a:schemeClr val="tx2">
                    <a:lumMod val="75000"/>
                  </a:schemeClr>
                </a:solidFill>
              </a:rPr>
              <a:t>History of Fossil Inc.</a:t>
            </a:r>
            <a:endParaRPr lang="en-US" dirty="0">
              <a:solidFill>
                <a:schemeClr val="tx2">
                  <a:lumMod val="75000"/>
                </a:schemeClr>
              </a:solidFill>
            </a:endParaRPr>
          </a:p>
        </p:txBody>
      </p:sp>
      <p:sp>
        <p:nvSpPr>
          <p:cNvPr id="14" name="Subtitle 13"/>
          <p:cNvSpPr>
            <a:spLocks noGrp="1"/>
          </p:cNvSpPr>
          <p:nvPr>
            <p:ph type="subTitle" idx="1"/>
          </p:nvPr>
        </p:nvSpPr>
        <p:spPr>
          <a:xfrm>
            <a:off x="1143000" y="1600200"/>
            <a:ext cx="7467600" cy="4495800"/>
          </a:xfrm>
        </p:spPr>
        <p:txBody>
          <a:bodyPr>
            <a:normAutofit fontScale="92500" lnSpcReduction="20000"/>
          </a:bodyPr>
          <a:lstStyle/>
          <a:p>
            <a:pPr algn="l">
              <a:buFont typeface="Wingdings" pitchFamily="2" charset="2"/>
              <a:buChar char="§"/>
            </a:pPr>
            <a:r>
              <a:rPr lang="en-US" sz="2400" dirty="0" smtClean="0">
                <a:solidFill>
                  <a:schemeClr val="tx1"/>
                </a:solidFill>
              </a:rPr>
              <a:t>   </a:t>
            </a:r>
            <a:r>
              <a:rPr lang="en-US" sz="3000" dirty="0" smtClean="0">
                <a:solidFill>
                  <a:schemeClr val="tx1"/>
                </a:solidFill>
              </a:rPr>
              <a:t>Delaware Corporation formed in 1991.</a:t>
            </a:r>
          </a:p>
          <a:p>
            <a:pPr algn="l">
              <a:buFont typeface="Wingdings" pitchFamily="2" charset="2"/>
              <a:buChar char="§"/>
            </a:pPr>
            <a:r>
              <a:rPr lang="en-US" sz="3000" dirty="0" smtClean="0">
                <a:solidFill>
                  <a:schemeClr val="tx1"/>
                </a:solidFill>
              </a:rPr>
              <a:t>  Went Public in 1993</a:t>
            </a:r>
          </a:p>
          <a:p>
            <a:pPr algn="l">
              <a:buFont typeface="Wingdings" pitchFamily="2" charset="2"/>
              <a:buChar char="§"/>
            </a:pPr>
            <a:r>
              <a:rPr lang="en-US" sz="3000" dirty="0" smtClean="0">
                <a:solidFill>
                  <a:schemeClr val="tx1"/>
                </a:solidFill>
              </a:rPr>
              <a:t>  They </a:t>
            </a:r>
            <a:r>
              <a:rPr lang="en-US" sz="3000" dirty="0" smtClean="0">
                <a:solidFill>
                  <a:schemeClr val="tx1"/>
                </a:solidFill>
              </a:rPr>
              <a:t>Conduct Business Both </a:t>
            </a:r>
            <a:r>
              <a:rPr lang="en-US" sz="3000" dirty="0" smtClean="0">
                <a:solidFill>
                  <a:schemeClr val="tx1"/>
                </a:solidFill>
              </a:rPr>
              <a:t>Domestically and Internation</a:t>
            </a:r>
            <a:r>
              <a:rPr lang="en-US" sz="3000" dirty="0" smtClean="0">
                <a:solidFill>
                  <a:schemeClr val="tx1"/>
                </a:solidFill>
              </a:rPr>
              <a:t>ally</a:t>
            </a:r>
          </a:p>
          <a:p>
            <a:pPr algn="l">
              <a:buFont typeface="Wingdings" pitchFamily="2" charset="2"/>
              <a:buChar char="§"/>
            </a:pPr>
            <a:r>
              <a:rPr lang="en-US" sz="3000" dirty="0" smtClean="0">
                <a:solidFill>
                  <a:schemeClr val="tx1"/>
                </a:solidFill>
              </a:rPr>
              <a:t>  They have an extensive </a:t>
            </a:r>
            <a:r>
              <a:rPr lang="en-US" sz="3000" dirty="0" smtClean="0">
                <a:solidFill>
                  <a:schemeClr val="tx1"/>
                </a:solidFill>
              </a:rPr>
              <a:t>line of watches under its proprietary Fossil, Relic, MW, MW Michele, and Zodiac brands</a:t>
            </a:r>
            <a:endParaRPr lang="en-US" sz="3000" dirty="0" smtClean="0">
              <a:solidFill>
                <a:schemeClr val="tx1"/>
              </a:solidFill>
            </a:endParaRPr>
          </a:p>
          <a:p>
            <a:pPr algn="l">
              <a:buFont typeface="Wingdings" pitchFamily="2" charset="2"/>
              <a:buChar char="§"/>
            </a:pPr>
            <a:r>
              <a:rPr lang="en-US" sz="3000" dirty="0" smtClean="0">
                <a:solidFill>
                  <a:schemeClr val="tx1"/>
                </a:solidFill>
              </a:rPr>
              <a:t>  They </a:t>
            </a:r>
            <a:r>
              <a:rPr lang="en-US" sz="3000" dirty="0" smtClean="0">
                <a:solidFill>
                  <a:schemeClr val="tx1"/>
                </a:solidFill>
              </a:rPr>
              <a:t>offer an extensive line of watches, jewelry, handbags, small leather goods, belts, sunglasses, footwear, cold weather accessories and apparel for both men and women.</a:t>
            </a:r>
            <a:endParaRPr lang="en-US" sz="3000" dirty="0">
              <a:solidFill>
                <a:schemeClr val="tx1"/>
              </a:solidFill>
            </a:endParaRPr>
          </a:p>
        </p:txBody>
      </p:sp>
      <p:pic>
        <p:nvPicPr>
          <p:cNvPr id="9" name="Picture 2"/>
          <p:cNvPicPr>
            <a:picLocks noChangeAspect="1" noChangeArrowheads="1"/>
          </p:cNvPicPr>
          <p:nvPr/>
        </p:nvPicPr>
        <p:blipFill>
          <a:blip r:embed="rId6"/>
          <a:srcRect/>
          <a:stretch>
            <a:fillRect/>
          </a:stretch>
        </p:blipFill>
        <p:spPr bwMode="auto">
          <a:xfrm>
            <a:off x="8229600" y="0"/>
            <a:ext cx="914400" cy="53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1145864">
                                            <p:txEl>
                                              <p:pRg st="0" end="0"/>
                                            </p:txEl>
                                          </p:spTgt>
                                        </p:tgtEl>
                                        <p:attrNameLst>
                                          <p:attrName>style.visibility</p:attrName>
                                        </p:attrNameLst>
                                      </p:cBhvr>
                                      <p:to>
                                        <p:strVal val="visible"/>
                                      </p:to>
                                    </p:set>
                                    <p:animEffect transition="in" filter="fade">
                                      <p:cBhvr>
                                        <p:cTn id="7" dur="1000"/>
                                        <p:tgtEl>
                                          <p:spTgt spid="11458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endParaRPr lang="en-US" smtClean="0"/>
          </a:p>
        </p:txBody>
      </p:sp>
      <p:pic>
        <p:nvPicPr>
          <p:cNvPr id="6147" name="Content Placeholder 3"/>
          <p:cNvPicPr>
            <a:picLocks noGrp="1"/>
          </p:cNvPicPr>
          <p:nvPr>
            <p:ph idx="1"/>
          </p:nvPr>
        </p:nvPicPr>
        <p:blipFill>
          <a:blip r:embed="rId3"/>
          <a:srcRect/>
          <a:stretch>
            <a:fillRect/>
          </a:stretch>
        </p:blipFill>
        <p:spPr>
          <a:xfrm>
            <a:off x="762000" y="533400"/>
            <a:ext cx="8382000" cy="5791200"/>
          </a:xfrm>
        </p:spPr>
      </p:pic>
      <p:pic>
        <p:nvPicPr>
          <p:cNvPr id="4" name="Picture 5"/>
          <p:cNvPicPr>
            <a:picLocks noChangeAspect="1" noChangeArrowheads="1"/>
          </p:cNvPicPr>
          <p:nvPr/>
        </p:nvPicPr>
        <p:blipFill>
          <a:blip r:embed="rId4"/>
          <a:srcRect/>
          <a:stretch>
            <a:fillRect/>
          </a:stretch>
        </p:blipFill>
        <p:spPr bwMode="auto">
          <a:xfrm>
            <a:off x="0" y="0"/>
            <a:ext cx="7381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endParaRPr lang="en-US" smtClean="0"/>
          </a:p>
        </p:txBody>
      </p:sp>
      <p:pic>
        <p:nvPicPr>
          <p:cNvPr id="7171" name="Content Placeholder 3"/>
          <p:cNvPicPr>
            <a:picLocks noGrp="1"/>
          </p:cNvPicPr>
          <p:nvPr>
            <p:ph idx="1"/>
          </p:nvPr>
        </p:nvPicPr>
        <p:blipFill>
          <a:blip r:embed="rId3"/>
          <a:srcRect/>
          <a:stretch>
            <a:fillRect/>
          </a:stretch>
        </p:blipFill>
        <p:spPr>
          <a:xfrm>
            <a:off x="762000" y="533400"/>
            <a:ext cx="8382000" cy="5791200"/>
          </a:xfrm>
        </p:spPr>
      </p:pic>
      <p:pic>
        <p:nvPicPr>
          <p:cNvPr id="4" name="Picture 5"/>
          <p:cNvPicPr>
            <a:picLocks noChangeAspect="1" noChangeArrowheads="1"/>
          </p:cNvPicPr>
          <p:nvPr/>
        </p:nvPicPr>
        <p:blipFill>
          <a:blip r:embed="rId4"/>
          <a:srcRect/>
          <a:stretch>
            <a:fillRect/>
          </a:stretch>
        </p:blipFill>
        <p:spPr bwMode="auto">
          <a:xfrm>
            <a:off x="0" y="0"/>
            <a:ext cx="7381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p:txBody>
          <a:bodyPr/>
          <a:lstStyle/>
          <a:p>
            <a:r>
              <a:rPr lang="en-US" smtClean="0"/>
              <a:t>Performance</a:t>
            </a:r>
          </a:p>
        </p:txBody>
      </p:sp>
      <p:sp>
        <p:nvSpPr>
          <p:cNvPr id="8195" name="Content Placeholder 6"/>
          <p:cNvSpPr>
            <a:spLocks noGrp="1"/>
          </p:cNvSpPr>
          <p:nvPr>
            <p:ph idx="1"/>
          </p:nvPr>
        </p:nvSpPr>
        <p:spPr>
          <a:xfrm>
            <a:off x="457200" y="1600200"/>
            <a:ext cx="8229600" cy="5257800"/>
          </a:xfrm>
        </p:spPr>
        <p:txBody>
          <a:bodyPr/>
          <a:lstStyle/>
          <a:p>
            <a:r>
              <a:rPr lang="en-US" smtClean="0"/>
              <a:t>ROA: 11.8%</a:t>
            </a:r>
          </a:p>
          <a:p>
            <a:pPr lvl="1"/>
            <a:r>
              <a:rPr lang="en-US" smtClean="0"/>
              <a:t>Has decreased slightly over the last few years, but still much higher than industry average of 5.6%</a:t>
            </a:r>
          </a:p>
          <a:p>
            <a:r>
              <a:rPr lang="en-US" smtClean="0"/>
              <a:t>ROE: 15.8%</a:t>
            </a:r>
          </a:p>
          <a:p>
            <a:pPr lvl="1"/>
            <a:r>
              <a:rPr lang="en-US" smtClean="0"/>
              <a:t>Lower than main competitor Guess (27%), but higher than industry average of 13.9%</a:t>
            </a:r>
          </a:p>
          <a:p>
            <a:r>
              <a:rPr lang="en-US" smtClean="0"/>
              <a:t>Net Income: $139.19 million</a:t>
            </a:r>
          </a:p>
          <a:p>
            <a:pPr lvl="1"/>
            <a:r>
              <a:rPr lang="en-US" smtClean="0"/>
              <a:t>NI has increased each of the last 4 years, fueled by record high margins (9% Net)</a:t>
            </a:r>
          </a:p>
        </p:txBody>
      </p:sp>
      <p:pic>
        <p:nvPicPr>
          <p:cNvPr id="4" name="Picture 5"/>
          <p:cNvPicPr>
            <a:picLocks noChangeAspect="1" noChangeArrowheads="1"/>
          </p:cNvPicPr>
          <p:nvPr/>
        </p:nvPicPr>
        <p:blipFill>
          <a:blip r:embed="rId3"/>
          <a:srcRect/>
          <a:stretch>
            <a:fillRect/>
          </a:stretch>
        </p:blipFill>
        <p:spPr bwMode="auto">
          <a:xfrm>
            <a:off x="0" y="0"/>
            <a:ext cx="738188" cy="6858000"/>
          </a:xfrm>
          <a:prstGeom prst="rect">
            <a:avLst/>
          </a:prstGeom>
          <a:noFill/>
          <a:ln w="9525">
            <a:noFill/>
            <a:miter lim="800000"/>
            <a:headEnd/>
            <a:tailEnd/>
          </a:ln>
        </p:spPr>
      </p:pic>
      <p:pic>
        <p:nvPicPr>
          <p:cNvPr id="5" name="Picture 2"/>
          <p:cNvPicPr>
            <a:picLocks noChangeAspect="1" noChangeArrowheads="1"/>
          </p:cNvPicPr>
          <p:nvPr/>
        </p:nvPicPr>
        <p:blipFill>
          <a:blip r:embed="rId4"/>
          <a:srcRect/>
          <a:stretch>
            <a:fillRect/>
          </a:stretch>
        </p:blipFill>
        <p:spPr bwMode="auto">
          <a:xfrm>
            <a:off x="8229600" y="0"/>
            <a:ext cx="914400" cy="53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p:txBody>
          <a:bodyPr/>
          <a:lstStyle/>
          <a:p>
            <a:endParaRPr lang="en-US" smtClean="0"/>
          </a:p>
        </p:txBody>
      </p:sp>
      <p:pic>
        <p:nvPicPr>
          <p:cNvPr id="9219" name="Content Placeholder 3"/>
          <p:cNvPicPr>
            <a:picLocks noGrp="1"/>
          </p:cNvPicPr>
          <p:nvPr>
            <p:ph idx="1"/>
          </p:nvPr>
        </p:nvPicPr>
        <p:blipFill>
          <a:blip r:embed="rId3"/>
          <a:srcRect/>
          <a:stretch>
            <a:fillRect/>
          </a:stretch>
        </p:blipFill>
        <p:spPr>
          <a:xfrm>
            <a:off x="762000" y="533400"/>
            <a:ext cx="8382000" cy="5791200"/>
          </a:xfrm>
        </p:spPr>
      </p:pic>
      <p:pic>
        <p:nvPicPr>
          <p:cNvPr id="4" name="Picture 5"/>
          <p:cNvPicPr>
            <a:picLocks noChangeAspect="1" noChangeArrowheads="1"/>
          </p:cNvPicPr>
          <p:nvPr/>
        </p:nvPicPr>
        <p:blipFill>
          <a:blip r:embed="rId4"/>
          <a:srcRect/>
          <a:stretch>
            <a:fillRect/>
          </a:stretch>
        </p:blipFill>
        <p:spPr bwMode="auto">
          <a:xfrm>
            <a:off x="0" y="0"/>
            <a:ext cx="7381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p:txBody>
          <a:bodyPr/>
          <a:lstStyle/>
          <a:p>
            <a:endParaRPr lang="en-US" smtClean="0"/>
          </a:p>
        </p:txBody>
      </p:sp>
      <p:pic>
        <p:nvPicPr>
          <p:cNvPr id="10243" name="Content Placeholder 3"/>
          <p:cNvPicPr>
            <a:picLocks noGrp="1"/>
          </p:cNvPicPr>
          <p:nvPr>
            <p:ph idx="1"/>
          </p:nvPr>
        </p:nvPicPr>
        <p:blipFill>
          <a:blip r:embed="rId3"/>
          <a:srcRect/>
          <a:stretch>
            <a:fillRect/>
          </a:stretch>
        </p:blipFill>
        <p:spPr>
          <a:xfrm>
            <a:off x="762000" y="533400"/>
            <a:ext cx="8382000" cy="5791200"/>
          </a:xfrm>
        </p:spPr>
      </p:pic>
      <p:pic>
        <p:nvPicPr>
          <p:cNvPr id="4" name="Picture 5"/>
          <p:cNvPicPr>
            <a:picLocks noChangeAspect="1" noChangeArrowheads="1"/>
          </p:cNvPicPr>
          <p:nvPr/>
        </p:nvPicPr>
        <p:blipFill>
          <a:blip r:embed="rId4"/>
          <a:srcRect/>
          <a:stretch>
            <a:fillRect/>
          </a:stretch>
        </p:blipFill>
        <p:spPr bwMode="auto">
          <a:xfrm>
            <a:off x="0" y="0"/>
            <a:ext cx="7381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p:txBody>
          <a:bodyPr/>
          <a:lstStyle/>
          <a:p>
            <a:endParaRPr lang="en-US" smtClean="0"/>
          </a:p>
        </p:txBody>
      </p:sp>
      <p:pic>
        <p:nvPicPr>
          <p:cNvPr id="11267" name="Content Placeholder 3"/>
          <p:cNvPicPr>
            <a:picLocks noGrp="1"/>
          </p:cNvPicPr>
          <p:nvPr>
            <p:ph idx="1"/>
          </p:nvPr>
        </p:nvPicPr>
        <p:blipFill>
          <a:blip r:embed="rId3"/>
          <a:srcRect/>
          <a:stretch>
            <a:fillRect/>
          </a:stretch>
        </p:blipFill>
        <p:spPr>
          <a:xfrm>
            <a:off x="762000" y="533400"/>
            <a:ext cx="8382000" cy="5791200"/>
          </a:xfrm>
        </p:spPr>
      </p:pic>
      <p:pic>
        <p:nvPicPr>
          <p:cNvPr id="4" name="Picture 5"/>
          <p:cNvPicPr>
            <a:picLocks noChangeAspect="1" noChangeArrowheads="1"/>
          </p:cNvPicPr>
          <p:nvPr/>
        </p:nvPicPr>
        <p:blipFill>
          <a:blip r:embed="rId4"/>
          <a:srcRect/>
          <a:stretch>
            <a:fillRect/>
          </a:stretch>
        </p:blipFill>
        <p:spPr bwMode="auto">
          <a:xfrm>
            <a:off x="0" y="0"/>
            <a:ext cx="7381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p:txBody>
          <a:bodyPr/>
          <a:lstStyle/>
          <a:p>
            <a:r>
              <a:rPr lang="en-US" smtClean="0"/>
              <a:t>Cash Flow</a:t>
            </a:r>
          </a:p>
        </p:txBody>
      </p:sp>
      <p:sp>
        <p:nvSpPr>
          <p:cNvPr id="12291" name="Content Placeholder 6"/>
          <p:cNvSpPr>
            <a:spLocks noGrp="1"/>
          </p:cNvSpPr>
          <p:nvPr>
            <p:ph idx="1"/>
          </p:nvPr>
        </p:nvSpPr>
        <p:spPr/>
        <p:txBody>
          <a:bodyPr>
            <a:normAutofit lnSpcReduction="10000"/>
          </a:bodyPr>
          <a:lstStyle/>
          <a:p>
            <a:r>
              <a:rPr lang="en-US" dirty="0" smtClean="0"/>
              <a:t>Cash Flow from Operations: $266 million</a:t>
            </a:r>
          </a:p>
          <a:p>
            <a:pPr lvl="1"/>
            <a:r>
              <a:rPr lang="en-US" dirty="0" smtClean="0"/>
              <a:t>Up from $109 million in 2008, 5 year high</a:t>
            </a:r>
          </a:p>
          <a:p>
            <a:r>
              <a:rPr lang="en-US" dirty="0" smtClean="0"/>
              <a:t>Free Cash Flow: $228 million</a:t>
            </a:r>
          </a:p>
          <a:p>
            <a:pPr lvl="1"/>
            <a:r>
              <a:rPr lang="en-US" dirty="0" smtClean="0"/>
              <a:t>Amazing 970% increase from 2008, Fossil is producing cash at an unprecedented rate.</a:t>
            </a:r>
          </a:p>
          <a:p>
            <a:r>
              <a:rPr lang="en-US" dirty="0" smtClean="0"/>
              <a:t>FCF as a % of Net Income: 1.64%</a:t>
            </a:r>
          </a:p>
          <a:p>
            <a:pPr lvl="1"/>
            <a:r>
              <a:rPr lang="en-US" dirty="0" smtClean="0"/>
              <a:t>5 year high, the difference between CFO and FCF is very low due to the huge decrease in capital expenditure, this could be a concern</a:t>
            </a:r>
          </a:p>
          <a:p>
            <a:endParaRPr lang="en-US" dirty="0" smtClean="0"/>
          </a:p>
        </p:txBody>
      </p:sp>
      <p:pic>
        <p:nvPicPr>
          <p:cNvPr id="4" name="Picture 5"/>
          <p:cNvPicPr>
            <a:picLocks noChangeAspect="1" noChangeArrowheads="1"/>
          </p:cNvPicPr>
          <p:nvPr/>
        </p:nvPicPr>
        <p:blipFill>
          <a:blip r:embed="rId3"/>
          <a:srcRect/>
          <a:stretch>
            <a:fillRect/>
          </a:stretch>
        </p:blipFill>
        <p:spPr bwMode="auto">
          <a:xfrm>
            <a:off x="0" y="0"/>
            <a:ext cx="738188" cy="6858000"/>
          </a:xfrm>
          <a:prstGeom prst="rect">
            <a:avLst/>
          </a:prstGeom>
          <a:noFill/>
          <a:ln w="9525">
            <a:noFill/>
            <a:miter lim="800000"/>
            <a:headEnd/>
            <a:tailEnd/>
          </a:ln>
        </p:spPr>
      </p:pic>
      <p:pic>
        <p:nvPicPr>
          <p:cNvPr id="5" name="Picture 2"/>
          <p:cNvPicPr>
            <a:picLocks noChangeAspect="1" noChangeArrowheads="1"/>
          </p:cNvPicPr>
          <p:nvPr/>
        </p:nvPicPr>
        <p:blipFill>
          <a:blip r:embed="rId4"/>
          <a:srcRect/>
          <a:stretch>
            <a:fillRect/>
          </a:stretch>
        </p:blipFill>
        <p:spPr bwMode="auto">
          <a:xfrm>
            <a:off x="8229600" y="0"/>
            <a:ext cx="914400" cy="53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p:txBody>
          <a:bodyPr/>
          <a:lstStyle/>
          <a:p>
            <a:endParaRPr lang="en-US" smtClean="0"/>
          </a:p>
        </p:txBody>
      </p:sp>
      <p:pic>
        <p:nvPicPr>
          <p:cNvPr id="13315" name="Content Placeholder 3"/>
          <p:cNvPicPr>
            <a:picLocks noGrp="1"/>
          </p:cNvPicPr>
          <p:nvPr>
            <p:ph idx="1"/>
          </p:nvPr>
        </p:nvPicPr>
        <p:blipFill>
          <a:blip r:embed="rId3"/>
          <a:srcRect/>
          <a:stretch>
            <a:fillRect/>
          </a:stretch>
        </p:blipFill>
        <p:spPr>
          <a:xfrm>
            <a:off x="762000" y="533400"/>
            <a:ext cx="8382000" cy="5791200"/>
          </a:xfrm>
        </p:spPr>
      </p:pic>
      <p:pic>
        <p:nvPicPr>
          <p:cNvPr id="4" name="Picture 5"/>
          <p:cNvPicPr>
            <a:picLocks noChangeAspect="1" noChangeArrowheads="1"/>
          </p:cNvPicPr>
          <p:nvPr/>
        </p:nvPicPr>
        <p:blipFill>
          <a:blip r:embed="rId4"/>
          <a:srcRect/>
          <a:stretch>
            <a:fillRect/>
          </a:stretch>
        </p:blipFill>
        <p:spPr bwMode="auto">
          <a:xfrm>
            <a:off x="0" y="0"/>
            <a:ext cx="7381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p:txBody>
          <a:bodyPr/>
          <a:lstStyle/>
          <a:p>
            <a:r>
              <a:rPr lang="en-US" smtClean="0"/>
              <a:t>Growth Outlook</a:t>
            </a:r>
          </a:p>
        </p:txBody>
      </p:sp>
      <p:sp>
        <p:nvSpPr>
          <p:cNvPr id="14339" name="Content Placeholder 6"/>
          <p:cNvSpPr>
            <a:spLocks noGrp="1"/>
          </p:cNvSpPr>
          <p:nvPr>
            <p:ph idx="1"/>
          </p:nvPr>
        </p:nvSpPr>
        <p:spPr>
          <a:xfrm>
            <a:off x="457200" y="1600200"/>
            <a:ext cx="8229600" cy="5257800"/>
          </a:xfrm>
        </p:spPr>
        <p:txBody>
          <a:bodyPr/>
          <a:lstStyle/>
          <a:p>
            <a:r>
              <a:rPr lang="en-US" smtClean="0"/>
              <a:t>Revenue: $1.55 billion</a:t>
            </a:r>
          </a:p>
          <a:p>
            <a:pPr lvl="1"/>
            <a:r>
              <a:rPr lang="en-US" smtClean="0"/>
              <a:t>Slight decrease ( 2.2%) from 2008 levels. Still, higher margins resulted in NI growth</a:t>
            </a:r>
          </a:p>
          <a:p>
            <a:r>
              <a:rPr lang="en-US" smtClean="0"/>
              <a:t>Capital Expenditures: $37.69 million</a:t>
            </a:r>
          </a:p>
          <a:p>
            <a:pPr lvl="1"/>
            <a:r>
              <a:rPr lang="en-US" smtClean="0"/>
              <a:t>Decreased from $87.6 million in 2008, CapEx as a % of Sales less than half of 2008’s rate. Could signal that management is having trouble finding new positive NPV projects</a:t>
            </a:r>
          </a:p>
          <a:p>
            <a:r>
              <a:rPr lang="en-US" smtClean="0"/>
              <a:t>Morningstar 5yr future growth rate: 16%</a:t>
            </a:r>
          </a:p>
          <a:p>
            <a:pPr lvl="1"/>
            <a:r>
              <a:rPr lang="en-US" smtClean="0"/>
              <a:t>Much lower than industry rate (20.75%)</a:t>
            </a:r>
          </a:p>
          <a:p>
            <a:endParaRPr lang="en-US" smtClean="0"/>
          </a:p>
        </p:txBody>
      </p:sp>
      <p:pic>
        <p:nvPicPr>
          <p:cNvPr id="4" name="Picture 5"/>
          <p:cNvPicPr>
            <a:picLocks noChangeAspect="1" noChangeArrowheads="1"/>
          </p:cNvPicPr>
          <p:nvPr/>
        </p:nvPicPr>
        <p:blipFill>
          <a:blip r:embed="rId3"/>
          <a:srcRect/>
          <a:stretch>
            <a:fillRect/>
          </a:stretch>
        </p:blipFill>
        <p:spPr bwMode="auto">
          <a:xfrm>
            <a:off x="0" y="0"/>
            <a:ext cx="738188" cy="6858000"/>
          </a:xfrm>
          <a:prstGeom prst="rect">
            <a:avLst/>
          </a:prstGeom>
          <a:noFill/>
          <a:ln w="9525">
            <a:noFill/>
            <a:miter lim="800000"/>
            <a:headEnd/>
            <a:tailEnd/>
          </a:ln>
        </p:spPr>
      </p:pic>
      <p:pic>
        <p:nvPicPr>
          <p:cNvPr id="5" name="Picture 2"/>
          <p:cNvPicPr>
            <a:picLocks noChangeAspect="1" noChangeArrowheads="1"/>
          </p:cNvPicPr>
          <p:nvPr/>
        </p:nvPicPr>
        <p:blipFill>
          <a:blip r:embed="rId4"/>
          <a:srcRect/>
          <a:stretch>
            <a:fillRect/>
          </a:stretch>
        </p:blipFill>
        <p:spPr bwMode="auto">
          <a:xfrm>
            <a:off x="8229600" y="0"/>
            <a:ext cx="914400" cy="53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p:txBody>
          <a:bodyPr/>
          <a:lstStyle/>
          <a:p>
            <a:endParaRPr lang="en-US" smtClean="0"/>
          </a:p>
        </p:txBody>
      </p:sp>
      <p:pic>
        <p:nvPicPr>
          <p:cNvPr id="15363" name="Content Placeholder 7"/>
          <p:cNvPicPr>
            <a:picLocks noGrp="1"/>
          </p:cNvPicPr>
          <p:nvPr>
            <p:ph idx="1"/>
          </p:nvPr>
        </p:nvPicPr>
        <p:blipFill>
          <a:blip r:embed="rId3"/>
          <a:srcRect/>
          <a:stretch>
            <a:fillRect/>
          </a:stretch>
        </p:blipFill>
        <p:spPr>
          <a:xfrm>
            <a:off x="762000" y="533400"/>
            <a:ext cx="8382000" cy="5791200"/>
          </a:xfrm>
        </p:spPr>
      </p:pic>
      <p:pic>
        <p:nvPicPr>
          <p:cNvPr id="4" name="Picture 5"/>
          <p:cNvPicPr>
            <a:picLocks noChangeAspect="1" noChangeArrowheads="1"/>
          </p:cNvPicPr>
          <p:nvPr/>
        </p:nvPicPr>
        <p:blipFill>
          <a:blip r:embed="rId4"/>
          <a:srcRect/>
          <a:stretch>
            <a:fillRect/>
          </a:stretch>
        </p:blipFill>
        <p:spPr bwMode="auto">
          <a:xfrm>
            <a:off x="0" y="0"/>
            <a:ext cx="7381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8229600" y="0"/>
            <a:ext cx="914400" cy="539750"/>
          </a:xfrm>
          <a:prstGeom prst="rect">
            <a:avLst/>
          </a:prstGeom>
          <a:noFill/>
          <a:ln w="9525">
            <a:noFill/>
            <a:miter lim="800000"/>
            <a:headEnd/>
            <a:tailEnd/>
          </a:ln>
        </p:spPr>
      </p:pic>
      <p:pic>
        <p:nvPicPr>
          <p:cNvPr id="18435" name="Picture 3"/>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pic>
        <p:nvPicPr>
          <p:cNvPr id="18436" name="Picture 4" descr="FINAL oval_WVAYscript2"/>
          <p:cNvPicPr>
            <a:picLocks noChangeAspect="1" noChangeArrowheads="1"/>
          </p:cNvPicPr>
          <p:nvPr/>
        </p:nvPicPr>
        <p:blipFill>
          <a:blip r:embed="rId5"/>
          <a:srcRect/>
          <a:stretch>
            <a:fillRect/>
          </a:stretch>
        </p:blipFill>
        <p:spPr bwMode="auto">
          <a:xfrm>
            <a:off x="7620000" y="6250782"/>
            <a:ext cx="1320800" cy="201612"/>
          </a:xfrm>
          <a:prstGeom prst="rect">
            <a:avLst/>
          </a:prstGeom>
          <a:noFill/>
          <a:ln w="9525">
            <a:noFill/>
            <a:miter lim="800000"/>
            <a:headEnd/>
            <a:tailEnd/>
          </a:ln>
        </p:spPr>
      </p:pic>
      <p:pic>
        <p:nvPicPr>
          <p:cNvPr id="18437" name="Picture 5"/>
          <p:cNvPicPr>
            <a:picLocks noChangeAspect="1" noChangeArrowheads="1"/>
          </p:cNvPicPr>
          <p:nvPr/>
        </p:nvPicPr>
        <p:blipFill>
          <a:blip r:embed="rId6"/>
          <a:srcRect/>
          <a:stretch>
            <a:fillRect/>
          </a:stretch>
        </p:blipFill>
        <p:spPr bwMode="auto">
          <a:xfrm>
            <a:off x="0" y="0"/>
            <a:ext cx="738188" cy="6858000"/>
          </a:xfrm>
          <a:prstGeom prst="rect">
            <a:avLst/>
          </a:prstGeom>
          <a:noFill/>
          <a:ln w="9525">
            <a:noFill/>
            <a:miter lim="800000"/>
            <a:headEnd/>
            <a:tailEnd/>
          </a:ln>
        </p:spPr>
      </p:pic>
      <p:pic>
        <p:nvPicPr>
          <p:cNvPr id="18438" name="Picture 6"/>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sp>
        <p:nvSpPr>
          <p:cNvPr id="1145864" name="Rectangle 8"/>
          <p:cNvSpPr>
            <a:spLocks noChangeArrowheads="1"/>
          </p:cNvSpPr>
          <p:nvPr/>
        </p:nvSpPr>
        <p:spPr bwMode="auto">
          <a:xfrm>
            <a:off x="838200" y="228600"/>
            <a:ext cx="7772400" cy="457200"/>
          </a:xfrm>
          <a:prstGeom prst="rect">
            <a:avLst/>
          </a:prstGeom>
          <a:noFill/>
          <a:ln w="9525">
            <a:noFill/>
            <a:miter lim="800000"/>
            <a:headEnd/>
            <a:tailEnd/>
          </a:ln>
        </p:spPr>
        <p:txBody>
          <a:bodyPr>
            <a:prstTxWarp prst="textNoShape">
              <a:avLst/>
            </a:prstTxWarp>
            <a:spAutoFit/>
          </a:bodyPr>
          <a:lstStyle/>
          <a:p>
            <a:pPr algn="ctr"/>
            <a:endParaRPr lang="en-US" sz="2400" b="0">
              <a:latin typeface="Arial" pitchFamily="-65" charset="0"/>
            </a:endParaRPr>
          </a:p>
        </p:txBody>
      </p:sp>
      <p:sp>
        <p:nvSpPr>
          <p:cNvPr id="11" name="Title 1"/>
          <p:cNvSpPr>
            <a:spLocks noGrp="1"/>
          </p:cNvSpPr>
          <p:nvPr>
            <p:ph type="title"/>
          </p:nvPr>
        </p:nvSpPr>
        <p:spPr>
          <a:xfrm>
            <a:off x="457200" y="274638"/>
            <a:ext cx="8229600" cy="1143000"/>
          </a:xfrm>
        </p:spPr>
        <p:txBody>
          <a:bodyPr/>
          <a:lstStyle/>
          <a:p>
            <a:r>
              <a:rPr lang="en-US" dirty="0" smtClean="0"/>
              <a:t>Industry Overview</a:t>
            </a:r>
            <a:endParaRPr lang="en-US" dirty="0"/>
          </a:p>
        </p:txBody>
      </p:sp>
      <p:sp>
        <p:nvSpPr>
          <p:cNvPr id="12" name="Content Placeholder 2"/>
          <p:cNvSpPr>
            <a:spLocks noGrp="1"/>
          </p:cNvSpPr>
          <p:nvPr>
            <p:ph idx="1"/>
          </p:nvPr>
        </p:nvSpPr>
        <p:spPr>
          <a:xfrm>
            <a:off x="738188" y="1447800"/>
            <a:ext cx="8405812" cy="5410200"/>
          </a:xfrm>
        </p:spPr>
        <p:txBody>
          <a:bodyPr>
            <a:normAutofit fontScale="32500" lnSpcReduction="20000"/>
          </a:bodyPr>
          <a:lstStyle/>
          <a:p>
            <a:r>
              <a:rPr lang="en-US" sz="6200" b="1" dirty="0" smtClean="0"/>
              <a:t>The Four Segments of the Market</a:t>
            </a:r>
          </a:p>
          <a:p>
            <a:endParaRPr lang="en-US" sz="3700" dirty="0" smtClean="0"/>
          </a:p>
          <a:p>
            <a:pPr lvl="1"/>
            <a:r>
              <a:rPr lang="en-US" sz="4000" dirty="0" smtClean="0"/>
              <a:t>One </a:t>
            </a:r>
            <a:r>
              <a:rPr lang="en-US" sz="4000" dirty="0"/>
              <a:t>segment or strategic group in the market consists of fine </a:t>
            </a:r>
            <a:r>
              <a:rPr lang="en-US" sz="4000" dirty="0" smtClean="0"/>
              <a:t>watches</a:t>
            </a:r>
          </a:p>
          <a:p>
            <a:pPr lvl="2"/>
            <a:r>
              <a:rPr lang="en-US" sz="4000" dirty="0" smtClean="0"/>
              <a:t> </a:t>
            </a:r>
            <a:r>
              <a:rPr lang="en-US" sz="4000" dirty="0" err="1"/>
              <a:t>Audemars</a:t>
            </a:r>
            <a:r>
              <a:rPr lang="en-US" sz="4000" dirty="0"/>
              <a:t> </a:t>
            </a:r>
            <a:r>
              <a:rPr lang="en-US" sz="4000" dirty="0" err="1"/>
              <a:t>Piguet</a:t>
            </a:r>
            <a:r>
              <a:rPr lang="en-US" sz="4000" dirty="0"/>
              <a:t>, Cartier, Omega, </a:t>
            </a:r>
            <a:r>
              <a:rPr lang="en-US" sz="4000" dirty="0" err="1"/>
              <a:t>Patek</a:t>
            </a:r>
            <a:r>
              <a:rPr lang="en-US" sz="4000" dirty="0"/>
              <a:t> Philippe, Piaget and Rolex</a:t>
            </a:r>
            <a:r>
              <a:rPr lang="en-US" sz="4000" dirty="0" smtClean="0"/>
              <a:t>.</a:t>
            </a:r>
          </a:p>
          <a:p>
            <a:pPr lvl="2"/>
            <a:r>
              <a:rPr lang="en-US" sz="4000" dirty="0" smtClean="0"/>
              <a:t>Watches </a:t>
            </a:r>
            <a:r>
              <a:rPr lang="en-US" sz="4000" dirty="0"/>
              <a:t>offered in this segment are usually made of precious metals or stainless steel and may be set with precious gems</a:t>
            </a:r>
            <a:r>
              <a:rPr lang="en-US" sz="4000" dirty="0" smtClean="0"/>
              <a:t>. </a:t>
            </a:r>
          </a:p>
          <a:p>
            <a:pPr lvl="2"/>
            <a:r>
              <a:rPr lang="en-US" sz="4000" dirty="0" smtClean="0"/>
              <a:t>prices </a:t>
            </a:r>
            <a:r>
              <a:rPr lang="en-US" sz="4000" dirty="0"/>
              <a:t>ranging from $1,500 to in excess of $20,000. </a:t>
            </a:r>
            <a:endParaRPr lang="en-US" sz="4000" dirty="0" smtClean="0"/>
          </a:p>
          <a:p>
            <a:pPr>
              <a:buNone/>
            </a:pPr>
            <a:r>
              <a:rPr lang="en-US" sz="4000" dirty="0" smtClean="0"/>
              <a:t> </a:t>
            </a:r>
          </a:p>
          <a:p>
            <a:pPr lvl="1"/>
            <a:r>
              <a:rPr lang="en-US" sz="4000" dirty="0" smtClean="0"/>
              <a:t>The second segment of the market or strategic group consists of fine premium branded and designer watches produced in Switzerland and the Far East such as Gucci, Movado, Raymond Weil, Seiko, Tag </a:t>
            </a:r>
            <a:r>
              <a:rPr lang="en-US" sz="4000" dirty="0" err="1" smtClean="0"/>
              <a:t>Heuer</a:t>
            </a:r>
            <a:r>
              <a:rPr lang="en-US" sz="4000" dirty="0" smtClean="0"/>
              <a:t> and </a:t>
            </a:r>
            <a:r>
              <a:rPr lang="en-US" sz="4000" dirty="0" err="1" smtClean="0"/>
              <a:t>Tissot</a:t>
            </a:r>
            <a:r>
              <a:rPr lang="en-US" sz="4000" dirty="0" smtClean="0"/>
              <a:t>.</a:t>
            </a:r>
          </a:p>
          <a:p>
            <a:pPr lvl="2"/>
            <a:r>
              <a:rPr lang="en-US" sz="4000" dirty="0" smtClean="0"/>
              <a:t>These watches are sold at retail prices generally ranging from $300 to $3,000. </a:t>
            </a:r>
          </a:p>
          <a:p>
            <a:pPr lvl="2"/>
            <a:r>
              <a:rPr lang="en-US" sz="4000" dirty="0" smtClean="0"/>
              <a:t>Fossil’s lines that compete in this segment include BURBERRY, EMPORIO ARMANI, MARC BY MARC JACOBS, MICHELE and ZODIAC lines. </a:t>
            </a:r>
            <a:endParaRPr lang="en-US" sz="4000" dirty="0"/>
          </a:p>
          <a:p>
            <a:pPr lvl="2"/>
            <a:endParaRPr lang="en-US" sz="4000" dirty="0" smtClean="0"/>
          </a:p>
          <a:p>
            <a:pPr lvl="1"/>
            <a:r>
              <a:rPr lang="en-US" sz="4000" dirty="0" smtClean="0"/>
              <a:t>The third segment or strategic group consists of watches sold by mass marketers, which typically consist of digital and analog watches manufactured in the Far East. </a:t>
            </a:r>
          </a:p>
          <a:p>
            <a:pPr lvl="2"/>
            <a:r>
              <a:rPr lang="en-US" sz="4000" dirty="0" smtClean="0"/>
              <a:t>Well known brands in this segment include </a:t>
            </a:r>
            <a:r>
              <a:rPr lang="en-US" sz="4000" dirty="0" err="1" smtClean="0"/>
              <a:t>Armitron</a:t>
            </a:r>
            <a:r>
              <a:rPr lang="en-US" sz="4000" dirty="0" smtClean="0"/>
              <a:t>, Casio and Timex.</a:t>
            </a:r>
            <a:endParaRPr lang="en-US" sz="4000" dirty="0"/>
          </a:p>
          <a:p>
            <a:pPr lvl="2"/>
            <a:r>
              <a:rPr lang="en-US" sz="4000" dirty="0" smtClean="0"/>
              <a:t>Retail prices in this segment range from $7 to $74. </a:t>
            </a:r>
          </a:p>
          <a:p>
            <a:pPr lvl="2"/>
            <a:r>
              <a:rPr lang="en-US" sz="4000" dirty="0" smtClean="0"/>
              <a:t>Fossil competes in this segment through its ALLUDE, CHRISTIAN BENET, CALLAWAY and TROPHY lines as well as through the design and production of private label watch products for Wal-Mart and Target.</a:t>
            </a:r>
          </a:p>
          <a:p>
            <a:pPr>
              <a:buNone/>
            </a:pPr>
            <a:r>
              <a:rPr lang="en-US" sz="4000" dirty="0" smtClean="0"/>
              <a:t> </a:t>
            </a:r>
          </a:p>
          <a:p>
            <a:pPr lvl="1"/>
            <a:r>
              <a:rPr lang="en-US" sz="4000" dirty="0" smtClean="0"/>
              <a:t>The </a:t>
            </a:r>
            <a:r>
              <a:rPr lang="en-US" sz="4000" dirty="0"/>
              <a:t>fourth segment or strategic group consists of moderately priced watches characterized </a:t>
            </a:r>
            <a:r>
              <a:rPr lang="en-US" sz="4000" dirty="0" smtClean="0"/>
              <a:t>by contemporary </a:t>
            </a:r>
            <a:r>
              <a:rPr lang="en-US" sz="4000" dirty="0"/>
              <a:t>fashion and well known fashion brand names. </a:t>
            </a:r>
            <a:endParaRPr lang="en-US" sz="4000" dirty="0" smtClean="0"/>
          </a:p>
          <a:p>
            <a:pPr lvl="2"/>
            <a:r>
              <a:rPr lang="en-US" sz="4000" dirty="0" smtClean="0"/>
              <a:t>prices </a:t>
            </a:r>
            <a:r>
              <a:rPr lang="en-US" sz="4000" dirty="0"/>
              <a:t>ranging from $45 to $495. </a:t>
            </a:r>
            <a:endParaRPr lang="en-US" sz="4000" dirty="0" smtClean="0"/>
          </a:p>
          <a:p>
            <a:pPr lvl="2"/>
            <a:r>
              <a:rPr lang="en-US" sz="4000" dirty="0" smtClean="0"/>
              <a:t>Including Fossil, DKNY</a:t>
            </a:r>
            <a:r>
              <a:rPr lang="en-US" sz="4000" dirty="0"/>
              <a:t>, DIESEL, MARC BY MARC </a:t>
            </a:r>
            <a:r>
              <a:rPr lang="en-US" sz="4000" dirty="0" smtClean="0"/>
              <a:t>JACOBS and </a:t>
            </a:r>
            <a:r>
              <a:rPr lang="en-US" sz="4000" dirty="0"/>
              <a:t>MICHAEL </a:t>
            </a:r>
            <a:r>
              <a:rPr lang="en-US" sz="4000" dirty="0" err="1"/>
              <a:t>Michael</a:t>
            </a:r>
            <a:r>
              <a:rPr lang="en-US" sz="4000" dirty="0"/>
              <a:t> </a:t>
            </a:r>
            <a:r>
              <a:rPr lang="en-US" sz="4000" dirty="0" err="1" smtClean="0"/>
              <a:t>Kors</a:t>
            </a:r>
            <a:endParaRPr lang="en-US" sz="4000" dirty="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1145864">
                                            <p:txEl>
                                              <p:pRg st="0" end="0"/>
                                            </p:txEl>
                                          </p:spTgt>
                                        </p:tgtEl>
                                        <p:attrNameLst>
                                          <p:attrName>style.visibility</p:attrName>
                                        </p:attrNameLst>
                                      </p:cBhvr>
                                      <p:to>
                                        <p:strVal val="visible"/>
                                      </p:to>
                                    </p:set>
                                    <p:animEffect transition="in" filter="fade">
                                      <p:cBhvr>
                                        <p:cTn id="7" dur="1000"/>
                                        <p:tgtEl>
                                          <p:spTgt spid="11458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p:txBody>
          <a:bodyPr/>
          <a:lstStyle/>
          <a:p>
            <a:endParaRPr lang="en-US" smtClean="0"/>
          </a:p>
        </p:txBody>
      </p:sp>
      <p:pic>
        <p:nvPicPr>
          <p:cNvPr id="16387" name="Content Placeholder 3"/>
          <p:cNvPicPr>
            <a:picLocks noGrp="1"/>
          </p:cNvPicPr>
          <p:nvPr>
            <p:ph idx="1"/>
          </p:nvPr>
        </p:nvPicPr>
        <p:blipFill>
          <a:blip r:embed="rId3"/>
          <a:srcRect/>
          <a:stretch>
            <a:fillRect/>
          </a:stretch>
        </p:blipFill>
        <p:spPr>
          <a:xfrm>
            <a:off x="762000" y="533400"/>
            <a:ext cx="8382000" cy="57912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6629400" y="4419600"/>
            <a:ext cx="323850" cy="1924050"/>
          </a:xfrm>
          <a:prstGeom prst="rect">
            <a:avLst/>
          </a:prstGeom>
          <a:noFill/>
          <a:ln w="9525">
            <a:noFill/>
            <a:miter lim="800000"/>
            <a:headEnd/>
            <a:tailEnd/>
          </a:ln>
        </p:spPr>
      </p:pic>
      <p:pic>
        <p:nvPicPr>
          <p:cNvPr id="1130499" name="Picture 3"/>
          <p:cNvPicPr>
            <a:picLocks noChangeAspect="1" noChangeArrowheads="1"/>
          </p:cNvPicPr>
          <p:nvPr/>
        </p:nvPicPr>
        <p:blipFill>
          <a:blip r:embed="rId4"/>
          <a:srcRect/>
          <a:stretch>
            <a:fillRect/>
          </a:stretch>
        </p:blipFill>
        <p:spPr bwMode="auto">
          <a:xfrm>
            <a:off x="952500" y="3429000"/>
            <a:ext cx="4152900" cy="257175"/>
          </a:xfrm>
          <a:prstGeom prst="rect">
            <a:avLst/>
          </a:prstGeom>
          <a:noFill/>
          <a:ln w="9525">
            <a:noFill/>
            <a:miter lim="800000"/>
            <a:headEnd/>
            <a:tailEnd/>
          </a:ln>
        </p:spPr>
      </p:pic>
      <p:pic>
        <p:nvPicPr>
          <p:cNvPr id="2052" name="Picture 4"/>
          <p:cNvPicPr>
            <a:picLocks noChangeAspect="1" noChangeArrowheads="1"/>
          </p:cNvPicPr>
          <p:nvPr/>
        </p:nvPicPr>
        <p:blipFill>
          <a:blip r:embed="rId5"/>
          <a:srcRect/>
          <a:stretch>
            <a:fillRect/>
          </a:stretch>
        </p:blipFill>
        <p:spPr bwMode="auto">
          <a:xfrm>
            <a:off x="8229600" y="6318250"/>
            <a:ext cx="914400" cy="539750"/>
          </a:xfrm>
          <a:prstGeom prst="rect">
            <a:avLst/>
          </a:prstGeom>
          <a:noFill/>
          <a:ln w="9525">
            <a:noFill/>
            <a:miter lim="800000"/>
            <a:headEnd/>
            <a:tailEnd/>
          </a:ln>
        </p:spPr>
      </p:pic>
      <p:sp>
        <p:nvSpPr>
          <p:cNvPr id="1130501" name="Text Box 5"/>
          <p:cNvSpPr txBox="1">
            <a:spLocks noChangeArrowheads="1"/>
          </p:cNvSpPr>
          <p:nvPr/>
        </p:nvSpPr>
        <p:spPr bwMode="auto">
          <a:xfrm>
            <a:off x="685800" y="2057400"/>
            <a:ext cx="7848600" cy="1311275"/>
          </a:xfrm>
          <a:prstGeom prst="rect">
            <a:avLst/>
          </a:prstGeom>
          <a:noFill/>
          <a:ln w="9525">
            <a:noFill/>
            <a:miter lim="800000"/>
            <a:headEnd/>
            <a:tailEnd/>
          </a:ln>
        </p:spPr>
        <p:txBody>
          <a:bodyPr>
            <a:spAutoFit/>
          </a:bodyPr>
          <a:lstStyle/>
          <a:p>
            <a:pPr>
              <a:spcBef>
                <a:spcPct val="50000"/>
              </a:spcBef>
            </a:pPr>
            <a:r>
              <a:rPr lang="en-US" sz="4000">
                <a:latin typeface="Arial" charset="0"/>
              </a:rPr>
              <a:t/>
            </a:r>
            <a:br>
              <a:rPr lang="en-US" sz="4000">
                <a:latin typeface="Arial" charset="0"/>
              </a:rPr>
            </a:br>
            <a:endParaRPr lang="en-US" sz="4000">
              <a:latin typeface="Arial" charset="0"/>
            </a:endParaRPr>
          </a:p>
        </p:txBody>
      </p:sp>
      <p:pic>
        <p:nvPicPr>
          <p:cNvPr id="1130502" name="Picture 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562600" y="3200400"/>
            <a:ext cx="2276475" cy="2114550"/>
          </a:xfrm>
          <a:prstGeom prst="rect">
            <a:avLst/>
          </a:prstGeom>
          <a:noFill/>
          <a:ln w="9525">
            <a:noFill/>
            <a:miter lim="800000"/>
            <a:headEnd/>
            <a:tailEnd/>
          </a:ln>
        </p:spPr>
      </p:pic>
      <p:sp>
        <p:nvSpPr>
          <p:cNvPr id="2055" name="Oval 7"/>
          <p:cNvSpPr>
            <a:spLocks noChangeArrowheads="1"/>
          </p:cNvSpPr>
          <p:nvPr/>
        </p:nvSpPr>
        <p:spPr bwMode="auto">
          <a:xfrm>
            <a:off x="228600" y="6400800"/>
            <a:ext cx="304800" cy="304800"/>
          </a:xfrm>
          <a:prstGeom prst="ellipse">
            <a:avLst/>
          </a:prstGeom>
          <a:solidFill>
            <a:srgbClr val="FFFF00"/>
          </a:solidFill>
          <a:ln w="9525">
            <a:solidFill>
              <a:schemeClr val="tx1"/>
            </a:solidFill>
            <a:round/>
            <a:headEnd/>
            <a:tailEnd/>
          </a:ln>
        </p:spPr>
        <p:txBody>
          <a:bodyPr wrap="none" anchor="ctr"/>
          <a:lstStyle/>
          <a:p>
            <a:endParaRPr lang="en-US"/>
          </a:p>
        </p:txBody>
      </p:sp>
      <p:sp>
        <p:nvSpPr>
          <p:cNvPr id="2056" name="TextBox 7"/>
          <p:cNvSpPr txBox="1">
            <a:spLocks noChangeArrowheads="1"/>
          </p:cNvSpPr>
          <p:nvPr/>
        </p:nvSpPr>
        <p:spPr bwMode="auto">
          <a:xfrm>
            <a:off x="914400" y="304800"/>
            <a:ext cx="7696200" cy="769938"/>
          </a:xfrm>
          <a:prstGeom prst="rect">
            <a:avLst/>
          </a:prstGeom>
          <a:noFill/>
          <a:ln w="9525">
            <a:noFill/>
            <a:miter lim="800000"/>
            <a:headEnd/>
            <a:tailEnd/>
          </a:ln>
        </p:spPr>
        <p:txBody>
          <a:bodyPr>
            <a:spAutoFit/>
          </a:bodyPr>
          <a:lstStyle/>
          <a:p>
            <a:r>
              <a:rPr lang="en-US" sz="4400">
                <a:latin typeface="Times New Roman" pitchFamily="18" charset="0"/>
                <a:cs typeface="Times New Roman" pitchFamily="18" charset="0"/>
              </a:rPr>
              <a:t>                     Guess</a:t>
            </a:r>
          </a:p>
        </p:txBody>
      </p:sp>
      <p:sp>
        <p:nvSpPr>
          <p:cNvPr id="2057" name="TextBox 10"/>
          <p:cNvSpPr txBox="1">
            <a:spLocks noChangeArrowheads="1"/>
          </p:cNvSpPr>
          <p:nvPr/>
        </p:nvSpPr>
        <p:spPr bwMode="auto">
          <a:xfrm>
            <a:off x="914400" y="1295400"/>
            <a:ext cx="5334000" cy="4832350"/>
          </a:xfrm>
          <a:prstGeom prst="rect">
            <a:avLst/>
          </a:prstGeom>
          <a:noFill/>
          <a:ln w="9525">
            <a:noFill/>
            <a:miter lim="800000"/>
            <a:headEnd/>
            <a:tailEnd/>
          </a:ln>
        </p:spPr>
        <p:txBody>
          <a:bodyPr>
            <a:spAutoFit/>
          </a:bodyPr>
          <a:lstStyle/>
          <a:p>
            <a:r>
              <a:rPr lang="en-US" sz="2800" b="0">
                <a:latin typeface="Times New Roman" pitchFamily="18" charset="0"/>
                <a:cs typeface="Times New Roman" pitchFamily="18" charset="0"/>
              </a:rPr>
              <a:t>-One of Fossil’s top competitors</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-Started out as a clothing store in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Los Angeles in 1981, specializing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in innovative jeans</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-Known for quality, marketing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creativity, and popularizing new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trends and styles, Guess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became a billion dollar branded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empire in less than 15 years.</a:t>
            </a:r>
          </a:p>
        </p:txBody>
      </p:sp>
      <p:pic>
        <p:nvPicPr>
          <p:cNvPr id="2058" name="Picture 11"/>
          <p:cNvPicPr>
            <a:picLocks noChangeAspect="1" noChangeArrowheads="1"/>
          </p:cNvPicPr>
          <p:nvPr/>
        </p:nvPicPr>
        <p:blipFill>
          <a:blip r:embed="rId7"/>
          <a:srcRect/>
          <a:stretch>
            <a:fillRect/>
          </a:stretch>
        </p:blipFill>
        <p:spPr bwMode="auto">
          <a:xfrm>
            <a:off x="5791200" y="3048000"/>
            <a:ext cx="29718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0501"/>
                                        </p:tgtEl>
                                        <p:attrNameLst>
                                          <p:attrName>style.visibility</p:attrName>
                                        </p:attrNameLst>
                                      </p:cBhvr>
                                      <p:to>
                                        <p:strVal val="visible"/>
                                      </p:to>
                                    </p:set>
                                    <p:animEffect transition="in" filter="fade">
                                      <p:cBhvr>
                                        <p:cTn id="7" dur="2000"/>
                                        <p:tgtEl>
                                          <p:spTgt spid="1130501"/>
                                        </p:tgtEl>
                                      </p:cBhvr>
                                    </p:animEffect>
                                  </p:childTnLst>
                                </p:cTn>
                              </p:par>
                              <p:par>
                                <p:cTn id="8" presetID="12" presetClass="entr" presetSubtype="8" fill="hold" nodeType="withEffect">
                                  <p:stCondLst>
                                    <p:cond delay="0"/>
                                  </p:stCondLst>
                                  <p:childTnLst>
                                    <p:set>
                                      <p:cBhvr>
                                        <p:cTn id="9" dur="1" fill="hold">
                                          <p:stCondLst>
                                            <p:cond delay="0"/>
                                          </p:stCondLst>
                                        </p:cTn>
                                        <p:tgtEl>
                                          <p:spTgt spid="1130499"/>
                                        </p:tgtEl>
                                        <p:attrNameLst>
                                          <p:attrName>style.visibility</p:attrName>
                                        </p:attrNameLst>
                                      </p:cBhvr>
                                      <p:to>
                                        <p:strVal val="visible"/>
                                      </p:to>
                                    </p:set>
                                    <p:animEffect transition="in" filter="slide(fromLeft)">
                                      <p:cBhvr>
                                        <p:cTn id="10" dur="2000"/>
                                        <p:tgtEl>
                                          <p:spTgt spid="1130499"/>
                                        </p:tgtEl>
                                      </p:cBhvr>
                                    </p:animEffect>
                                  </p:childTnLst>
                                </p:cTn>
                              </p:par>
                              <p:par>
                                <p:cTn id="11" presetID="8" presetClass="emph" presetSubtype="0" fill="hold" nodeType="withEffect">
                                  <p:stCondLst>
                                    <p:cond delay="0"/>
                                  </p:stCondLst>
                                  <p:childTnLst>
                                    <p:animRot by="-21600000">
                                      <p:cBhvr>
                                        <p:cTn id="12" dur="2000" fill="hold"/>
                                        <p:tgtEl>
                                          <p:spTgt spid="11305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50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8229600" y="6318250"/>
            <a:ext cx="914400" cy="539750"/>
          </a:xfrm>
          <a:prstGeom prst="rect">
            <a:avLst/>
          </a:prstGeom>
          <a:noFill/>
          <a:ln w="9525">
            <a:noFill/>
            <a:miter lim="800000"/>
            <a:headEnd/>
            <a:tailEnd/>
          </a:ln>
        </p:spPr>
      </p:pic>
      <p:sp>
        <p:nvSpPr>
          <p:cNvPr id="3075" name="Oval 3"/>
          <p:cNvSpPr>
            <a:spLocks noChangeArrowheads="1"/>
          </p:cNvSpPr>
          <p:nvPr/>
        </p:nvSpPr>
        <p:spPr bwMode="auto">
          <a:xfrm>
            <a:off x="228600" y="6400800"/>
            <a:ext cx="304800" cy="304800"/>
          </a:xfrm>
          <a:prstGeom prst="ellipse">
            <a:avLst/>
          </a:prstGeom>
          <a:solidFill>
            <a:srgbClr val="663300"/>
          </a:solidFill>
          <a:ln w="9525">
            <a:solidFill>
              <a:schemeClr val="tx1"/>
            </a:solidFill>
            <a:round/>
            <a:headEnd/>
            <a:tailEnd/>
          </a:ln>
        </p:spPr>
        <p:txBody>
          <a:bodyPr wrap="none" anchor="ctr"/>
          <a:lstStyle/>
          <a:p>
            <a:endParaRPr lang="en-US"/>
          </a:p>
        </p:txBody>
      </p:sp>
      <p:sp>
        <p:nvSpPr>
          <p:cNvPr id="1133572" name="Text Box 4"/>
          <p:cNvSpPr txBox="1">
            <a:spLocks noChangeArrowheads="1"/>
          </p:cNvSpPr>
          <p:nvPr/>
        </p:nvSpPr>
        <p:spPr bwMode="auto">
          <a:xfrm>
            <a:off x="762000" y="990600"/>
            <a:ext cx="7772400" cy="930275"/>
          </a:xfrm>
          <a:prstGeom prst="rect">
            <a:avLst/>
          </a:prstGeom>
          <a:noFill/>
          <a:ln w="9525">
            <a:noFill/>
            <a:miter lim="800000"/>
            <a:headEnd/>
            <a:tailEnd/>
          </a:ln>
        </p:spPr>
        <p:txBody>
          <a:bodyPr>
            <a:spAutoFit/>
          </a:bodyPr>
          <a:lstStyle/>
          <a:p>
            <a:endParaRPr lang="en-US" sz="2200" b="0"/>
          </a:p>
          <a:p>
            <a:pPr lvl="1">
              <a:spcBef>
                <a:spcPct val="50000"/>
              </a:spcBef>
              <a:buFontTx/>
              <a:buChar char="•"/>
            </a:pPr>
            <a:endParaRPr lang="en-US" sz="2200" b="0"/>
          </a:p>
        </p:txBody>
      </p:sp>
      <p:sp>
        <p:nvSpPr>
          <p:cNvPr id="3077" name="Text Box 5"/>
          <p:cNvSpPr txBox="1">
            <a:spLocks noChangeArrowheads="1"/>
          </p:cNvSpPr>
          <p:nvPr/>
        </p:nvSpPr>
        <p:spPr bwMode="auto">
          <a:xfrm>
            <a:off x="1066800" y="0"/>
            <a:ext cx="5105400" cy="5262563"/>
          </a:xfrm>
          <a:prstGeom prst="rect">
            <a:avLst/>
          </a:prstGeom>
          <a:noFill/>
          <a:ln w="9525">
            <a:noFill/>
            <a:miter lim="800000"/>
            <a:headEnd/>
            <a:tailEnd/>
          </a:ln>
        </p:spPr>
        <p:txBody>
          <a:bodyPr>
            <a:spAutoFit/>
          </a:bodyPr>
          <a:lstStyle/>
          <a:p>
            <a:pPr>
              <a:spcBef>
                <a:spcPct val="50000"/>
              </a:spcBef>
            </a:pPr>
            <a:endParaRPr lang="en-US" sz="2800" b="0">
              <a:latin typeface="Times New Roman" pitchFamily="18" charset="0"/>
              <a:cs typeface="Times New Roman" pitchFamily="18" charset="0"/>
            </a:endParaRPr>
          </a:p>
          <a:p>
            <a:r>
              <a:rPr lang="en-US" sz="2800" b="0">
                <a:latin typeface="Times New Roman" pitchFamily="18" charset="0"/>
                <a:cs typeface="Times New Roman" pitchFamily="18" charset="0"/>
              </a:rPr>
              <a:t>-To compete against Fossil, Guess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emphasized on what other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competitors could not offer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customers, the complete Guess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lifestyle of jeans, accessories,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and image</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-Although Fossil is successful in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retailing clothing and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accessories as well, the majority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of their sales come from watches</a:t>
            </a:r>
          </a:p>
        </p:txBody>
      </p:sp>
      <p:pic>
        <p:nvPicPr>
          <p:cNvPr id="3078" name="Picture 6"/>
          <p:cNvPicPr>
            <a:picLocks noChangeAspect="1" noChangeArrowheads="1"/>
          </p:cNvPicPr>
          <p:nvPr/>
        </p:nvPicPr>
        <p:blipFill>
          <a:blip r:embed="rId4"/>
          <a:srcRect/>
          <a:stretch>
            <a:fillRect/>
          </a:stretch>
        </p:blipFill>
        <p:spPr bwMode="auto">
          <a:xfrm>
            <a:off x="811213" y="5105400"/>
            <a:ext cx="4446587" cy="1752600"/>
          </a:xfrm>
          <a:prstGeom prst="rect">
            <a:avLst/>
          </a:prstGeom>
          <a:noFill/>
          <a:ln w="9525">
            <a:noFill/>
            <a:miter lim="800000"/>
            <a:headEnd/>
            <a:tailEnd/>
          </a:ln>
        </p:spPr>
      </p:pic>
      <p:pic>
        <p:nvPicPr>
          <p:cNvPr id="3079" name="Picture 9"/>
          <p:cNvPicPr>
            <a:picLocks noChangeAspect="1" noChangeArrowheads="1"/>
          </p:cNvPicPr>
          <p:nvPr/>
        </p:nvPicPr>
        <p:blipFill>
          <a:blip r:embed="rId5"/>
          <a:srcRect/>
          <a:stretch>
            <a:fillRect/>
          </a:stretch>
        </p:blipFill>
        <p:spPr bwMode="auto">
          <a:xfrm>
            <a:off x="6029325" y="1295400"/>
            <a:ext cx="3114675"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33572"/>
                                        </p:tgtEl>
                                        <p:attrNameLst>
                                          <p:attrName>style.visibility</p:attrName>
                                        </p:attrNameLst>
                                      </p:cBhvr>
                                      <p:to>
                                        <p:strVal val="visible"/>
                                      </p:to>
                                    </p:set>
                                    <p:animEffect transition="in" filter="fade">
                                      <p:cBhvr>
                                        <p:cTn id="7" dur="2000"/>
                                        <p:tgtEl>
                                          <p:spTgt spid="1133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57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8229600" y="0"/>
            <a:ext cx="914400" cy="539750"/>
          </a:xfrm>
          <a:prstGeom prst="rect">
            <a:avLst/>
          </a:prstGeom>
          <a:noFill/>
          <a:ln w="9525">
            <a:noFill/>
            <a:miter lim="800000"/>
            <a:headEnd/>
            <a:tailEnd/>
          </a:ln>
        </p:spPr>
      </p:pic>
      <p:pic>
        <p:nvPicPr>
          <p:cNvPr id="4099" name="Picture 3"/>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pic>
        <p:nvPicPr>
          <p:cNvPr id="4100" name="Picture 4" descr="FINAL oval_WVAYscript2"/>
          <p:cNvPicPr>
            <a:picLocks noChangeAspect="1" noChangeArrowheads="1"/>
          </p:cNvPicPr>
          <p:nvPr/>
        </p:nvPicPr>
        <p:blipFill>
          <a:blip r:embed="rId5"/>
          <a:srcRect/>
          <a:stretch>
            <a:fillRect/>
          </a:stretch>
        </p:blipFill>
        <p:spPr bwMode="auto">
          <a:xfrm>
            <a:off x="7620000" y="6351588"/>
            <a:ext cx="1320800" cy="201612"/>
          </a:xfrm>
          <a:prstGeom prst="rect">
            <a:avLst/>
          </a:prstGeom>
          <a:noFill/>
          <a:ln w="9525">
            <a:noFill/>
            <a:miter lim="800000"/>
            <a:headEnd/>
            <a:tailEnd/>
          </a:ln>
        </p:spPr>
      </p:pic>
      <p:pic>
        <p:nvPicPr>
          <p:cNvPr id="4101" name="Picture 5"/>
          <p:cNvPicPr>
            <a:picLocks noChangeAspect="1" noChangeArrowheads="1"/>
          </p:cNvPicPr>
          <p:nvPr/>
        </p:nvPicPr>
        <p:blipFill>
          <a:blip r:embed="rId6"/>
          <a:srcRect/>
          <a:stretch>
            <a:fillRect/>
          </a:stretch>
        </p:blipFill>
        <p:spPr bwMode="auto">
          <a:xfrm>
            <a:off x="0" y="0"/>
            <a:ext cx="738188" cy="6858000"/>
          </a:xfrm>
          <a:prstGeom prst="rect">
            <a:avLst/>
          </a:prstGeom>
          <a:noFill/>
          <a:ln w="9525">
            <a:noFill/>
            <a:miter lim="800000"/>
            <a:headEnd/>
            <a:tailEnd/>
          </a:ln>
        </p:spPr>
      </p:pic>
      <p:pic>
        <p:nvPicPr>
          <p:cNvPr id="4102" name="Picture 6"/>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sp>
        <p:nvSpPr>
          <p:cNvPr id="1145864" name="Rectangle 8"/>
          <p:cNvSpPr>
            <a:spLocks noChangeArrowheads="1"/>
          </p:cNvSpPr>
          <p:nvPr/>
        </p:nvSpPr>
        <p:spPr bwMode="auto">
          <a:xfrm>
            <a:off x="838200" y="228600"/>
            <a:ext cx="7772400" cy="457200"/>
          </a:xfrm>
          <a:prstGeom prst="rect">
            <a:avLst/>
          </a:prstGeom>
          <a:noFill/>
          <a:ln w="9525">
            <a:noFill/>
            <a:miter lim="800000"/>
            <a:headEnd/>
            <a:tailEnd/>
          </a:ln>
        </p:spPr>
        <p:txBody>
          <a:bodyPr>
            <a:spAutoFit/>
          </a:bodyPr>
          <a:lstStyle/>
          <a:p>
            <a:pPr algn="ctr"/>
            <a:endParaRPr lang="en-US" sz="2400" b="0">
              <a:latin typeface="Arial" charset="0"/>
            </a:endParaRPr>
          </a:p>
        </p:txBody>
      </p:sp>
      <p:sp>
        <p:nvSpPr>
          <p:cNvPr id="4104" name="TextBox 7"/>
          <p:cNvSpPr txBox="1">
            <a:spLocks noChangeArrowheads="1"/>
          </p:cNvSpPr>
          <p:nvPr/>
        </p:nvSpPr>
        <p:spPr bwMode="auto">
          <a:xfrm>
            <a:off x="990600" y="609600"/>
            <a:ext cx="6934200" cy="4832350"/>
          </a:xfrm>
          <a:prstGeom prst="rect">
            <a:avLst/>
          </a:prstGeom>
          <a:noFill/>
          <a:ln w="9525">
            <a:noFill/>
            <a:miter lim="800000"/>
            <a:headEnd/>
            <a:tailEnd/>
          </a:ln>
        </p:spPr>
        <p:txBody>
          <a:bodyPr>
            <a:spAutoFit/>
          </a:bodyPr>
          <a:lstStyle/>
          <a:p>
            <a:r>
              <a:rPr lang="en-US" sz="2800" b="0">
                <a:latin typeface="Times New Roman" pitchFamily="18" charset="0"/>
                <a:cs typeface="Times New Roman" pitchFamily="18" charset="0"/>
              </a:rPr>
              <a:t>-Because of Fossil’s specialization in watches,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an exclusive licensing agreement was under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construction  in 2005 between the two in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which Fossil will design, market, and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distribute watches for Guess.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-However, Guess ultimately signed the deal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with Callanen Inc. and created an ongoing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dispute and competitive tension between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Fossil and Guess</a:t>
            </a:r>
            <a:br>
              <a:rPr lang="en-US" sz="2800" b="0">
                <a:latin typeface="Times New Roman" pitchFamily="18" charset="0"/>
                <a:cs typeface="Times New Roman" pitchFamily="18" charset="0"/>
              </a:rPr>
            </a:br>
            <a:endParaRPr lang="en-US" sz="2800" b="0">
              <a:latin typeface="Times New Roman" pitchFamily="18" charset="0"/>
              <a:cs typeface="Times New Roman" pitchFamily="18" charset="0"/>
            </a:endParaRPr>
          </a:p>
        </p:txBody>
      </p:sp>
      <p:pic>
        <p:nvPicPr>
          <p:cNvPr id="4105" name="Picture 8"/>
          <p:cNvPicPr>
            <a:picLocks noChangeAspect="1" noChangeArrowheads="1"/>
          </p:cNvPicPr>
          <p:nvPr/>
        </p:nvPicPr>
        <p:blipFill>
          <a:blip r:embed="rId7"/>
          <a:srcRect/>
          <a:stretch>
            <a:fillRect/>
          </a:stretch>
        </p:blipFill>
        <p:spPr bwMode="auto">
          <a:xfrm>
            <a:off x="3886200" y="4648200"/>
            <a:ext cx="35814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1145864">
                                            <p:txEl>
                                              <p:pRg st="0" end="0"/>
                                            </p:txEl>
                                          </p:spTgt>
                                        </p:tgtEl>
                                        <p:attrNameLst>
                                          <p:attrName>style.visibility</p:attrName>
                                        </p:attrNameLst>
                                      </p:cBhvr>
                                      <p:to>
                                        <p:strVal val="visible"/>
                                      </p:to>
                                    </p:set>
                                    <p:animEffect transition="in" filter="fade">
                                      <p:cBhvr>
                                        <p:cTn id="7" dur="1000"/>
                                        <p:tgtEl>
                                          <p:spTgt spid="11458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srcRect/>
          <a:stretch>
            <a:fillRect/>
          </a:stretch>
        </p:blipFill>
        <p:spPr bwMode="auto">
          <a:xfrm>
            <a:off x="0" y="0"/>
            <a:ext cx="762000" cy="6858000"/>
          </a:xfrm>
          <a:prstGeom prst="rect">
            <a:avLst/>
          </a:prstGeom>
          <a:noFill/>
          <a:ln w="9525">
            <a:noFill/>
            <a:miter lim="800000"/>
            <a:headEnd/>
            <a:tailEnd/>
          </a:ln>
        </p:spPr>
      </p:pic>
      <p:pic>
        <p:nvPicPr>
          <p:cNvPr id="5123" name="Picture 5"/>
          <p:cNvPicPr>
            <a:picLocks noChangeAspect="1" noChangeArrowheads="1"/>
          </p:cNvPicPr>
          <p:nvPr/>
        </p:nvPicPr>
        <p:blipFill>
          <a:blip r:embed="rId4"/>
          <a:srcRect/>
          <a:stretch>
            <a:fillRect/>
          </a:stretch>
        </p:blipFill>
        <p:spPr bwMode="auto">
          <a:xfrm>
            <a:off x="8229600" y="6318250"/>
            <a:ext cx="914400" cy="539750"/>
          </a:xfrm>
          <a:prstGeom prst="rect">
            <a:avLst/>
          </a:prstGeom>
          <a:noFill/>
          <a:ln w="9525">
            <a:noFill/>
            <a:miter lim="800000"/>
            <a:headEnd/>
            <a:tailEnd/>
          </a:ln>
        </p:spPr>
      </p:pic>
      <p:sp>
        <p:nvSpPr>
          <p:cNvPr id="5124" name="TextBox 3"/>
          <p:cNvSpPr txBox="1">
            <a:spLocks noChangeArrowheads="1"/>
          </p:cNvSpPr>
          <p:nvPr/>
        </p:nvSpPr>
        <p:spPr bwMode="auto">
          <a:xfrm>
            <a:off x="990600" y="533400"/>
            <a:ext cx="5943600" cy="523875"/>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New Market Approach by Guess</a:t>
            </a:r>
          </a:p>
        </p:txBody>
      </p:sp>
      <p:sp>
        <p:nvSpPr>
          <p:cNvPr id="5125" name="TextBox 4"/>
          <p:cNvSpPr txBox="1">
            <a:spLocks noChangeArrowheads="1"/>
          </p:cNvSpPr>
          <p:nvPr/>
        </p:nvSpPr>
        <p:spPr bwMode="auto">
          <a:xfrm>
            <a:off x="1066800" y="1219200"/>
            <a:ext cx="5410200" cy="6124575"/>
          </a:xfrm>
          <a:prstGeom prst="rect">
            <a:avLst/>
          </a:prstGeom>
          <a:noFill/>
          <a:ln w="9525">
            <a:noFill/>
            <a:miter lim="800000"/>
            <a:headEnd/>
            <a:tailEnd/>
          </a:ln>
        </p:spPr>
        <p:txBody>
          <a:bodyPr>
            <a:spAutoFit/>
          </a:bodyPr>
          <a:lstStyle/>
          <a:p>
            <a:r>
              <a:rPr lang="en-US" sz="2800" b="0">
                <a:latin typeface="Times New Roman" pitchFamily="18" charset="0"/>
                <a:cs typeface="Times New Roman" pitchFamily="18" charset="0"/>
              </a:rPr>
              <a:t>-In 2007, Guess introduced a brand new collection of watches called the GC collection</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-Watches were introduced with gold, silver, and diamond  designs</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-Priced at between $200 and $1200</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
            </a:r>
            <a:br>
              <a:rPr lang="en-US" sz="2800" b="0">
                <a:latin typeface="Times New Roman" pitchFamily="18" charset="0"/>
                <a:cs typeface="Times New Roman" pitchFamily="18" charset="0"/>
              </a:rPr>
            </a:br>
            <a:r>
              <a:rPr lang="en-US" sz="2800" b="0">
                <a:latin typeface="Times New Roman" pitchFamily="18" charset="0"/>
                <a:cs typeface="Times New Roman" pitchFamily="18" charset="0"/>
              </a:rPr>
              <a:t>-Guess entered the market of entry level high-end watches, alongside high competitions such as Tag Heuer, D&amp;G, and Fendi</a:t>
            </a:r>
            <a:br>
              <a:rPr lang="en-US" sz="2800" b="0">
                <a:latin typeface="Times New Roman" pitchFamily="18" charset="0"/>
                <a:cs typeface="Times New Roman" pitchFamily="18" charset="0"/>
              </a:rPr>
            </a:br>
            <a:endParaRPr lang="en-US" sz="2800" b="0">
              <a:latin typeface="Times New Roman" pitchFamily="18" charset="0"/>
              <a:cs typeface="Times New Roman" pitchFamily="18" charset="0"/>
            </a:endParaRPr>
          </a:p>
        </p:txBody>
      </p:sp>
      <p:pic>
        <p:nvPicPr>
          <p:cNvPr id="5126" name="Picture 2"/>
          <p:cNvPicPr>
            <a:picLocks noChangeAspect="1" noChangeArrowheads="1"/>
          </p:cNvPicPr>
          <p:nvPr/>
        </p:nvPicPr>
        <p:blipFill>
          <a:blip r:embed="rId5"/>
          <a:srcRect/>
          <a:stretch>
            <a:fillRect/>
          </a:stretch>
        </p:blipFill>
        <p:spPr bwMode="auto">
          <a:xfrm>
            <a:off x="6324600" y="2514600"/>
            <a:ext cx="2563813"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8229600" y="0"/>
            <a:ext cx="914400" cy="539750"/>
          </a:xfrm>
          <a:prstGeom prst="rect">
            <a:avLst/>
          </a:prstGeom>
          <a:noFill/>
          <a:ln w="9525">
            <a:noFill/>
            <a:miter lim="800000"/>
            <a:headEnd/>
            <a:tailEnd/>
          </a:ln>
        </p:spPr>
      </p:pic>
      <p:pic>
        <p:nvPicPr>
          <p:cNvPr id="18435" name="Picture 3"/>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pic>
        <p:nvPicPr>
          <p:cNvPr id="18436" name="Picture 4" descr="FINAL oval_WVAYscript2"/>
          <p:cNvPicPr>
            <a:picLocks noChangeAspect="1" noChangeArrowheads="1"/>
          </p:cNvPicPr>
          <p:nvPr/>
        </p:nvPicPr>
        <p:blipFill>
          <a:blip r:embed="rId5"/>
          <a:srcRect/>
          <a:stretch>
            <a:fillRect/>
          </a:stretch>
        </p:blipFill>
        <p:spPr bwMode="auto">
          <a:xfrm>
            <a:off x="7620000" y="6351588"/>
            <a:ext cx="1320800" cy="201612"/>
          </a:xfrm>
          <a:prstGeom prst="rect">
            <a:avLst/>
          </a:prstGeom>
          <a:noFill/>
          <a:ln w="9525">
            <a:noFill/>
            <a:miter lim="800000"/>
            <a:headEnd/>
            <a:tailEnd/>
          </a:ln>
        </p:spPr>
      </p:pic>
      <p:pic>
        <p:nvPicPr>
          <p:cNvPr id="18437" name="Picture 5"/>
          <p:cNvPicPr>
            <a:picLocks noChangeAspect="1" noChangeArrowheads="1"/>
          </p:cNvPicPr>
          <p:nvPr/>
        </p:nvPicPr>
        <p:blipFill>
          <a:blip r:embed="rId6"/>
          <a:srcRect/>
          <a:stretch>
            <a:fillRect/>
          </a:stretch>
        </p:blipFill>
        <p:spPr bwMode="auto">
          <a:xfrm>
            <a:off x="0" y="0"/>
            <a:ext cx="738188" cy="6858000"/>
          </a:xfrm>
          <a:prstGeom prst="rect">
            <a:avLst/>
          </a:prstGeom>
          <a:noFill/>
          <a:ln w="9525">
            <a:noFill/>
            <a:miter lim="800000"/>
            <a:headEnd/>
            <a:tailEnd/>
          </a:ln>
        </p:spPr>
      </p:pic>
      <p:pic>
        <p:nvPicPr>
          <p:cNvPr id="18438" name="Picture 6"/>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sp>
        <p:nvSpPr>
          <p:cNvPr id="1145864" name="Rectangle 8"/>
          <p:cNvSpPr>
            <a:spLocks noChangeArrowheads="1"/>
          </p:cNvSpPr>
          <p:nvPr/>
        </p:nvSpPr>
        <p:spPr bwMode="auto">
          <a:xfrm>
            <a:off x="838200" y="228600"/>
            <a:ext cx="7772400" cy="457200"/>
          </a:xfrm>
          <a:prstGeom prst="rect">
            <a:avLst/>
          </a:prstGeom>
          <a:noFill/>
          <a:ln w="9525">
            <a:noFill/>
            <a:miter lim="800000"/>
            <a:headEnd/>
            <a:tailEnd/>
          </a:ln>
        </p:spPr>
        <p:txBody>
          <a:bodyPr>
            <a:prstTxWarp prst="textNoShape">
              <a:avLst/>
            </a:prstTxWarp>
            <a:spAutoFit/>
          </a:bodyPr>
          <a:lstStyle/>
          <a:p>
            <a:pPr algn="ctr"/>
            <a:endParaRPr lang="en-US" sz="2400" b="0">
              <a:latin typeface="Arial" pitchFamily="-65" charset="0"/>
            </a:endParaRPr>
          </a:p>
        </p:txBody>
      </p:sp>
      <p:pic>
        <p:nvPicPr>
          <p:cNvPr id="8" name="Picture 7" descr="swatch-logo.jpg"/>
          <p:cNvPicPr>
            <a:picLocks noChangeAspect="1"/>
          </p:cNvPicPr>
          <p:nvPr/>
        </p:nvPicPr>
        <p:blipFill>
          <a:blip r:embed="rId7"/>
          <a:stretch>
            <a:fillRect/>
          </a:stretch>
        </p:blipFill>
        <p:spPr>
          <a:xfrm>
            <a:off x="2667000" y="-685800"/>
            <a:ext cx="3810000" cy="3810000"/>
          </a:xfrm>
          <a:prstGeom prst="rect">
            <a:avLst/>
          </a:prstGeom>
        </p:spPr>
      </p:pic>
      <p:pic>
        <p:nvPicPr>
          <p:cNvPr id="9" name="Picture 8" descr="swatches.jpg"/>
          <p:cNvPicPr>
            <a:picLocks noChangeAspect="1"/>
          </p:cNvPicPr>
          <p:nvPr/>
        </p:nvPicPr>
        <p:blipFill>
          <a:blip r:embed="rId8"/>
          <a:stretch>
            <a:fillRect/>
          </a:stretch>
        </p:blipFill>
        <p:spPr>
          <a:xfrm>
            <a:off x="2476500" y="2057400"/>
            <a:ext cx="4000500" cy="41427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1145864">
                                            <p:txEl>
                                              <p:pRg st="0" end="0"/>
                                            </p:txEl>
                                          </p:spTgt>
                                        </p:tgtEl>
                                        <p:attrNameLst>
                                          <p:attrName>style.visibility</p:attrName>
                                        </p:attrNameLst>
                                      </p:cBhvr>
                                      <p:to>
                                        <p:strVal val="visible"/>
                                      </p:to>
                                    </p:set>
                                    <p:animEffect transition="in" filter="fade">
                                      <p:cBhvr>
                                        <p:cTn id="7" dur="1000"/>
                                        <p:tgtEl>
                                          <p:spTgt spid="11458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8229600" y="0"/>
            <a:ext cx="914400" cy="539750"/>
          </a:xfrm>
          <a:prstGeom prst="rect">
            <a:avLst/>
          </a:prstGeom>
          <a:noFill/>
          <a:ln w="9525">
            <a:noFill/>
            <a:miter lim="800000"/>
            <a:headEnd/>
            <a:tailEnd/>
          </a:ln>
        </p:spPr>
      </p:pic>
      <p:pic>
        <p:nvPicPr>
          <p:cNvPr id="18435" name="Picture 3"/>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pic>
        <p:nvPicPr>
          <p:cNvPr id="18436" name="Picture 4" descr="FINAL oval_WVAYscript2"/>
          <p:cNvPicPr>
            <a:picLocks noChangeAspect="1" noChangeArrowheads="1"/>
          </p:cNvPicPr>
          <p:nvPr/>
        </p:nvPicPr>
        <p:blipFill>
          <a:blip r:embed="rId5"/>
          <a:srcRect/>
          <a:stretch>
            <a:fillRect/>
          </a:stretch>
        </p:blipFill>
        <p:spPr bwMode="auto">
          <a:xfrm>
            <a:off x="7620000" y="6351588"/>
            <a:ext cx="1320800" cy="201612"/>
          </a:xfrm>
          <a:prstGeom prst="rect">
            <a:avLst/>
          </a:prstGeom>
          <a:noFill/>
          <a:ln w="9525">
            <a:noFill/>
            <a:miter lim="800000"/>
            <a:headEnd/>
            <a:tailEnd/>
          </a:ln>
        </p:spPr>
      </p:pic>
      <p:pic>
        <p:nvPicPr>
          <p:cNvPr id="18437" name="Picture 5"/>
          <p:cNvPicPr>
            <a:picLocks noChangeAspect="1" noChangeArrowheads="1"/>
          </p:cNvPicPr>
          <p:nvPr/>
        </p:nvPicPr>
        <p:blipFill>
          <a:blip r:embed="rId6"/>
          <a:srcRect/>
          <a:stretch>
            <a:fillRect/>
          </a:stretch>
        </p:blipFill>
        <p:spPr bwMode="auto">
          <a:xfrm>
            <a:off x="0" y="0"/>
            <a:ext cx="738188" cy="6858000"/>
          </a:xfrm>
          <a:prstGeom prst="rect">
            <a:avLst/>
          </a:prstGeom>
          <a:noFill/>
          <a:ln w="9525">
            <a:noFill/>
            <a:miter lim="800000"/>
            <a:headEnd/>
            <a:tailEnd/>
          </a:ln>
        </p:spPr>
      </p:pic>
      <p:pic>
        <p:nvPicPr>
          <p:cNvPr id="18438" name="Picture 6"/>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sp>
        <p:nvSpPr>
          <p:cNvPr id="1145864" name="Rectangle 8"/>
          <p:cNvSpPr>
            <a:spLocks noChangeArrowheads="1"/>
          </p:cNvSpPr>
          <p:nvPr/>
        </p:nvSpPr>
        <p:spPr bwMode="auto">
          <a:xfrm>
            <a:off x="838200" y="228600"/>
            <a:ext cx="7772400" cy="457200"/>
          </a:xfrm>
          <a:prstGeom prst="rect">
            <a:avLst/>
          </a:prstGeom>
          <a:noFill/>
          <a:ln w="9525">
            <a:noFill/>
            <a:miter lim="800000"/>
            <a:headEnd/>
            <a:tailEnd/>
          </a:ln>
        </p:spPr>
        <p:txBody>
          <a:bodyPr>
            <a:prstTxWarp prst="textNoShape">
              <a:avLst/>
            </a:prstTxWarp>
            <a:spAutoFit/>
          </a:bodyPr>
          <a:lstStyle/>
          <a:p>
            <a:pPr algn="ctr"/>
            <a:endParaRPr lang="en-US" sz="2400" b="0">
              <a:latin typeface="Arial" pitchFamily="-65" charset="0"/>
            </a:endParaRPr>
          </a:p>
        </p:txBody>
      </p:sp>
      <p:pic>
        <p:nvPicPr>
          <p:cNvPr id="10" name="Picture 9" descr="swatch-logo.jpg"/>
          <p:cNvPicPr>
            <a:picLocks noChangeAspect="1"/>
          </p:cNvPicPr>
          <p:nvPr/>
        </p:nvPicPr>
        <p:blipFill>
          <a:blip r:embed="rId7"/>
          <a:stretch>
            <a:fillRect/>
          </a:stretch>
        </p:blipFill>
        <p:spPr>
          <a:xfrm>
            <a:off x="2667000" y="-990600"/>
            <a:ext cx="3810000" cy="3810000"/>
          </a:xfrm>
          <a:prstGeom prst="rect">
            <a:avLst/>
          </a:prstGeom>
        </p:spPr>
      </p:pic>
      <p:sp>
        <p:nvSpPr>
          <p:cNvPr id="11" name="Content Placeholder 4"/>
          <p:cNvSpPr>
            <a:spLocks noGrp="1"/>
          </p:cNvSpPr>
          <p:nvPr>
            <p:ph idx="1"/>
          </p:nvPr>
        </p:nvSpPr>
        <p:spPr>
          <a:xfrm>
            <a:off x="685800" y="1600200"/>
            <a:ext cx="8229600" cy="4525963"/>
          </a:xfrm>
        </p:spPr>
        <p:txBody>
          <a:bodyPr/>
          <a:lstStyle/>
          <a:p>
            <a:r>
              <a:rPr lang="en-US" dirty="0" smtClean="0"/>
              <a:t>Swatch is largely credited with pioneering the “fashion watch” industry in the United States.</a:t>
            </a:r>
          </a:p>
          <a:p>
            <a:r>
              <a:rPr lang="en-US" dirty="0" smtClean="0"/>
              <a:t>The first Swatch Watches were sold in 1983 in department stores in New York and Dallas</a:t>
            </a:r>
          </a:p>
          <a:p>
            <a:pPr lvl="1"/>
            <a:r>
              <a:rPr lang="en-US" sz="2400" dirty="0" smtClean="0"/>
              <a:t>One of these department stores was Sanger-Harris, where </a:t>
            </a:r>
            <a:r>
              <a:rPr lang="en-US" sz="2400" dirty="0" err="1" smtClean="0"/>
              <a:t>Kosta</a:t>
            </a:r>
            <a:r>
              <a:rPr lang="en-US" sz="2400" dirty="0" smtClean="0"/>
              <a:t> </a:t>
            </a:r>
            <a:r>
              <a:rPr lang="en-US" sz="2400" dirty="0" err="1" smtClean="0"/>
              <a:t>Kartsotis</a:t>
            </a:r>
            <a:r>
              <a:rPr lang="en-US" sz="2400" dirty="0" smtClean="0"/>
              <a:t> worked as a merchandising executive</a:t>
            </a:r>
          </a:p>
          <a:p>
            <a:pPr lvl="1"/>
            <a:r>
              <a:rPr lang="en-US" sz="2400" dirty="0" smtClean="0"/>
              <a:t>The following ad, from 1983, appeals to both functional quality and fashion</a:t>
            </a:r>
          </a:p>
        </p:txBody>
      </p:sp>
      <p:pic>
        <p:nvPicPr>
          <p:cNvPr id="12" name="Picture 11" descr="swatch_group_history_yesterday.jpg"/>
          <p:cNvPicPr>
            <a:picLocks noChangeAspect="1"/>
          </p:cNvPicPr>
          <p:nvPr/>
        </p:nvPicPr>
        <p:blipFill>
          <a:blip r:embed="rId8"/>
          <a:stretch>
            <a:fillRect/>
          </a:stretch>
        </p:blipFill>
        <p:spPr>
          <a:xfrm>
            <a:off x="7467600" y="5029200"/>
            <a:ext cx="1447800"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1145864">
                                            <p:txEl>
                                              <p:pRg st="0" end="0"/>
                                            </p:txEl>
                                          </p:spTgt>
                                        </p:tgtEl>
                                        <p:attrNameLst>
                                          <p:attrName>style.visibility</p:attrName>
                                        </p:attrNameLst>
                                      </p:cBhvr>
                                      <p:to>
                                        <p:strVal val="visible"/>
                                      </p:to>
                                    </p:set>
                                    <p:animEffect transition="in" filter="fade">
                                      <p:cBhvr>
                                        <p:cTn id="7" dur="1000"/>
                                        <p:tgtEl>
                                          <p:spTgt spid="11458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8229600" y="0"/>
            <a:ext cx="914400" cy="539750"/>
          </a:xfrm>
          <a:prstGeom prst="rect">
            <a:avLst/>
          </a:prstGeom>
          <a:noFill/>
          <a:ln w="9525">
            <a:noFill/>
            <a:miter lim="800000"/>
            <a:headEnd/>
            <a:tailEnd/>
          </a:ln>
        </p:spPr>
      </p:pic>
      <p:pic>
        <p:nvPicPr>
          <p:cNvPr id="18435" name="Picture 3"/>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pic>
        <p:nvPicPr>
          <p:cNvPr id="18436" name="Picture 4" descr="FINAL oval_WVAYscript2"/>
          <p:cNvPicPr>
            <a:picLocks noChangeAspect="1" noChangeArrowheads="1"/>
          </p:cNvPicPr>
          <p:nvPr/>
        </p:nvPicPr>
        <p:blipFill>
          <a:blip r:embed="rId5"/>
          <a:srcRect/>
          <a:stretch>
            <a:fillRect/>
          </a:stretch>
        </p:blipFill>
        <p:spPr bwMode="auto">
          <a:xfrm>
            <a:off x="7620000" y="6351588"/>
            <a:ext cx="1320800" cy="201612"/>
          </a:xfrm>
          <a:prstGeom prst="rect">
            <a:avLst/>
          </a:prstGeom>
          <a:noFill/>
          <a:ln w="9525">
            <a:noFill/>
            <a:miter lim="800000"/>
            <a:headEnd/>
            <a:tailEnd/>
          </a:ln>
        </p:spPr>
      </p:pic>
      <p:pic>
        <p:nvPicPr>
          <p:cNvPr id="18437" name="Picture 5"/>
          <p:cNvPicPr>
            <a:picLocks noChangeAspect="1" noChangeArrowheads="1"/>
          </p:cNvPicPr>
          <p:nvPr/>
        </p:nvPicPr>
        <p:blipFill>
          <a:blip r:embed="rId6"/>
          <a:srcRect/>
          <a:stretch>
            <a:fillRect/>
          </a:stretch>
        </p:blipFill>
        <p:spPr bwMode="auto">
          <a:xfrm>
            <a:off x="0" y="0"/>
            <a:ext cx="738188" cy="6858000"/>
          </a:xfrm>
          <a:prstGeom prst="rect">
            <a:avLst/>
          </a:prstGeom>
          <a:noFill/>
          <a:ln w="9525">
            <a:noFill/>
            <a:miter lim="800000"/>
            <a:headEnd/>
            <a:tailEnd/>
          </a:ln>
        </p:spPr>
      </p:pic>
      <p:pic>
        <p:nvPicPr>
          <p:cNvPr id="18438" name="Picture 6"/>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sp>
        <p:nvSpPr>
          <p:cNvPr id="1145864" name="Rectangle 8"/>
          <p:cNvSpPr>
            <a:spLocks noChangeArrowheads="1"/>
          </p:cNvSpPr>
          <p:nvPr/>
        </p:nvSpPr>
        <p:spPr bwMode="auto">
          <a:xfrm>
            <a:off x="838200" y="228600"/>
            <a:ext cx="7772400" cy="457200"/>
          </a:xfrm>
          <a:prstGeom prst="rect">
            <a:avLst/>
          </a:prstGeom>
          <a:noFill/>
          <a:ln w="9525">
            <a:noFill/>
            <a:miter lim="800000"/>
            <a:headEnd/>
            <a:tailEnd/>
          </a:ln>
        </p:spPr>
        <p:txBody>
          <a:bodyPr>
            <a:prstTxWarp prst="textNoShape">
              <a:avLst/>
            </a:prstTxWarp>
            <a:spAutoFit/>
          </a:bodyPr>
          <a:lstStyle/>
          <a:p>
            <a:pPr algn="ctr"/>
            <a:endParaRPr lang="en-US" sz="2400" b="0">
              <a:latin typeface="Arial" pitchFamily="-65" charset="0"/>
            </a:endParaRPr>
          </a:p>
        </p:txBody>
      </p:sp>
      <p:pic>
        <p:nvPicPr>
          <p:cNvPr id="10" name="Picture 9" descr="swatch-logo.jpg"/>
          <p:cNvPicPr>
            <a:picLocks noChangeAspect="1"/>
          </p:cNvPicPr>
          <p:nvPr/>
        </p:nvPicPr>
        <p:blipFill>
          <a:blip r:embed="rId7"/>
          <a:stretch>
            <a:fillRect/>
          </a:stretch>
        </p:blipFill>
        <p:spPr>
          <a:xfrm>
            <a:off x="2819400" y="-1219200"/>
            <a:ext cx="3810000" cy="3810000"/>
          </a:xfrm>
          <a:prstGeom prst="rect">
            <a:avLst/>
          </a:prstGeom>
        </p:spPr>
      </p:pic>
      <p:pic>
        <p:nvPicPr>
          <p:cNvPr id="11" name="Picture 10" descr="swatch-old_ad_1983.jpg"/>
          <p:cNvPicPr>
            <a:picLocks noChangeAspect="1"/>
          </p:cNvPicPr>
          <p:nvPr/>
        </p:nvPicPr>
        <p:blipFill>
          <a:blip r:embed="rId8"/>
          <a:stretch>
            <a:fillRect/>
          </a:stretch>
        </p:blipFill>
        <p:spPr>
          <a:xfrm>
            <a:off x="762000" y="1219834"/>
            <a:ext cx="8305800" cy="4914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1145864">
                                            <p:txEl>
                                              <p:pRg st="0" end="0"/>
                                            </p:txEl>
                                          </p:spTgt>
                                        </p:tgtEl>
                                        <p:attrNameLst>
                                          <p:attrName>style.visibility</p:attrName>
                                        </p:attrNameLst>
                                      </p:cBhvr>
                                      <p:to>
                                        <p:strVal val="visible"/>
                                      </p:to>
                                    </p:set>
                                    <p:animEffect transition="in" filter="fade">
                                      <p:cBhvr>
                                        <p:cTn id="7" dur="1000"/>
                                        <p:tgtEl>
                                          <p:spTgt spid="11458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8229600" y="0"/>
            <a:ext cx="914400" cy="539750"/>
          </a:xfrm>
          <a:prstGeom prst="rect">
            <a:avLst/>
          </a:prstGeom>
          <a:noFill/>
          <a:ln w="9525">
            <a:noFill/>
            <a:miter lim="800000"/>
            <a:headEnd/>
            <a:tailEnd/>
          </a:ln>
        </p:spPr>
      </p:pic>
      <p:pic>
        <p:nvPicPr>
          <p:cNvPr id="18435" name="Picture 3"/>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pic>
        <p:nvPicPr>
          <p:cNvPr id="18436" name="Picture 4" descr="FINAL oval_WVAYscript2"/>
          <p:cNvPicPr>
            <a:picLocks noChangeAspect="1" noChangeArrowheads="1"/>
          </p:cNvPicPr>
          <p:nvPr/>
        </p:nvPicPr>
        <p:blipFill>
          <a:blip r:embed="rId5"/>
          <a:srcRect/>
          <a:stretch>
            <a:fillRect/>
          </a:stretch>
        </p:blipFill>
        <p:spPr bwMode="auto">
          <a:xfrm>
            <a:off x="7620000" y="6351588"/>
            <a:ext cx="1320800" cy="201612"/>
          </a:xfrm>
          <a:prstGeom prst="rect">
            <a:avLst/>
          </a:prstGeom>
          <a:noFill/>
          <a:ln w="9525">
            <a:noFill/>
            <a:miter lim="800000"/>
            <a:headEnd/>
            <a:tailEnd/>
          </a:ln>
        </p:spPr>
      </p:pic>
      <p:pic>
        <p:nvPicPr>
          <p:cNvPr id="18437" name="Picture 5"/>
          <p:cNvPicPr>
            <a:picLocks noChangeAspect="1" noChangeArrowheads="1"/>
          </p:cNvPicPr>
          <p:nvPr/>
        </p:nvPicPr>
        <p:blipFill>
          <a:blip r:embed="rId6"/>
          <a:srcRect/>
          <a:stretch>
            <a:fillRect/>
          </a:stretch>
        </p:blipFill>
        <p:spPr bwMode="auto">
          <a:xfrm>
            <a:off x="0" y="0"/>
            <a:ext cx="738188" cy="6858000"/>
          </a:xfrm>
          <a:prstGeom prst="rect">
            <a:avLst/>
          </a:prstGeom>
          <a:noFill/>
          <a:ln w="9525">
            <a:noFill/>
            <a:miter lim="800000"/>
            <a:headEnd/>
            <a:tailEnd/>
          </a:ln>
        </p:spPr>
      </p:pic>
      <p:pic>
        <p:nvPicPr>
          <p:cNvPr id="18438" name="Picture 6"/>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sp>
        <p:nvSpPr>
          <p:cNvPr id="1145864" name="Rectangle 8"/>
          <p:cNvSpPr>
            <a:spLocks noChangeArrowheads="1"/>
          </p:cNvSpPr>
          <p:nvPr/>
        </p:nvSpPr>
        <p:spPr bwMode="auto">
          <a:xfrm>
            <a:off x="838200" y="228600"/>
            <a:ext cx="7772400" cy="457200"/>
          </a:xfrm>
          <a:prstGeom prst="rect">
            <a:avLst/>
          </a:prstGeom>
          <a:noFill/>
          <a:ln w="9525">
            <a:noFill/>
            <a:miter lim="800000"/>
            <a:headEnd/>
            <a:tailEnd/>
          </a:ln>
        </p:spPr>
        <p:txBody>
          <a:bodyPr>
            <a:prstTxWarp prst="textNoShape">
              <a:avLst/>
            </a:prstTxWarp>
            <a:spAutoFit/>
          </a:bodyPr>
          <a:lstStyle/>
          <a:p>
            <a:pPr algn="ctr"/>
            <a:endParaRPr lang="en-US" sz="2400" b="0">
              <a:latin typeface="Arial" pitchFamily="-65" charset="0"/>
            </a:endParaRPr>
          </a:p>
        </p:txBody>
      </p:sp>
      <p:pic>
        <p:nvPicPr>
          <p:cNvPr id="8" name="Picture 7" descr="swatch-logo.jpg"/>
          <p:cNvPicPr>
            <a:picLocks noChangeAspect="1"/>
          </p:cNvPicPr>
          <p:nvPr/>
        </p:nvPicPr>
        <p:blipFill>
          <a:blip r:embed="rId7"/>
          <a:stretch>
            <a:fillRect/>
          </a:stretch>
        </p:blipFill>
        <p:spPr>
          <a:xfrm>
            <a:off x="2667000" y="-990600"/>
            <a:ext cx="3810000" cy="3810000"/>
          </a:xfrm>
          <a:prstGeom prst="rect">
            <a:avLst/>
          </a:prstGeom>
        </p:spPr>
      </p:pic>
      <p:sp>
        <p:nvSpPr>
          <p:cNvPr id="9" name="Content Placeholder 3"/>
          <p:cNvSpPr>
            <a:spLocks noGrp="1"/>
          </p:cNvSpPr>
          <p:nvPr>
            <p:ph idx="1"/>
          </p:nvPr>
        </p:nvSpPr>
        <p:spPr>
          <a:xfrm>
            <a:off x="711200" y="1600200"/>
            <a:ext cx="8229600" cy="4525963"/>
          </a:xfrm>
        </p:spPr>
        <p:txBody>
          <a:bodyPr>
            <a:normAutofit/>
          </a:bodyPr>
          <a:lstStyle/>
          <a:p>
            <a:pPr>
              <a:buNone/>
            </a:pPr>
            <a:r>
              <a:rPr lang="en-US" dirty="0" smtClean="0"/>
              <a:t>The Swatch Brand owes its tremendous success to two men:</a:t>
            </a:r>
          </a:p>
          <a:p>
            <a:r>
              <a:rPr lang="en-US" dirty="0" smtClean="0"/>
              <a:t>Nicolas G. Hayek</a:t>
            </a:r>
          </a:p>
          <a:p>
            <a:pPr lvl="1"/>
            <a:r>
              <a:rPr lang="en-US" sz="2000" dirty="0" smtClean="0"/>
              <a:t>Outlined his plan to save the Swiss watch industry in the now famous “Hayek Study,” including merging two manufacturers ASUAG &amp; SSIH into one company, SMH, and producing a low cost “second watch” the </a:t>
            </a:r>
            <a:r>
              <a:rPr lang="en-US" sz="2000" i="1" dirty="0" smtClean="0"/>
              <a:t>Swatch</a:t>
            </a:r>
            <a:r>
              <a:rPr lang="en-US" sz="2000" dirty="0" smtClean="0"/>
              <a:t>.</a:t>
            </a:r>
          </a:p>
          <a:p>
            <a:r>
              <a:rPr lang="en-US" dirty="0" smtClean="0"/>
              <a:t>Max </a:t>
            </a:r>
            <a:r>
              <a:rPr lang="en-US" dirty="0" err="1" smtClean="0"/>
              <a:t>Imgruth</a:t>
            </a:r>
            <a:endParaRPr lang="en-US" sz="1200" dirty="0" smtClean="0"/>
          </a:p>
          <a:p>
            <a:pPr lvl="1"/>
            <a:r>
              <a:rPr lang="en-US" sz="2000" dirty="0" smtClean="0"/>
              <a:t>The President of Swatch USA in the 1980s, </a:t>
            </a:r>
            <a:r>
              <a:rPr lang="en-US" sz="2000" dirty="0" err="1" smtClean="0"/>
              <a:t>Imgruth’s</a:t>
            </a:r>
            <a:r>
              <a:rPr lang="en-US" sz="2000" dirty="0" smtClean="0"/>
              <a:t> greatest contribution to the </a:t>
            </a:r>
            <a:r>
              <a:rPr lang="en-US" sz="2000" dirty="0"/>
              <a:t>S</a:t>
            </a:r>
            <a:r>
              <a:rPr lang="en-US" sz="2000" dirty="0" smtClean="0"/>
              <a:t>watch brand was his idea of marketing the watches as fashion items.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1145864">
                                            <p:txEl>
                                              <p:pRg st="0" end="0"/>
                                            </p:txEl>
                                          </p:spTgt>
                                        </p:tgtEl>
                                        <p:attrNameLst>
                                          <p:attrName>style.visibility</p:attrName>
                                        </p:attrNameLst>
                                      </p:cBhvr>
                                      <p:to>
                                        <p:strVal val="visible"/>
                                      </p:to>
                                    </p:set>
                                    <p:animEffect transition="in" filter="fade">
                                      <p:cBhvr>
                                        <p:cTn id="7" dur="1000"/>
                                        <p:tgtEl>
                                          <p:spTgt spid="11458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8229600" y="0"/>
            <a:ext cx="914400" cy="539750"/>
          </a:xfrm>
          <a:prstGeom prst="rect">
            <a:avLst/>
          </a:prstGeom>
          <a:noFill/>
          <a:ln w="9525">
            <a:noFill/>
            <a:miter lim="800000"/>
            <a:headEnd/>
            <a:tailEnd/>
          </a:ln>
        </p:spPr>
      </p:pic>
      <p:pic>
        <p:nvPicPr>
          <p:cNvPr id="18435" name="Picture 3"/>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pic>
        <p:nvPicPr>
          <p:cNvPr id="18436" name="Picture 4" descr="FINAL oval_WVAYscript2"/>
          <p:cNvPicPr>
            <a:picLocks noChangeAspect="1" noChangeArrowheads="1"/>
          </p:cNvPicPr>
          <p:nvPr/>
        </p:nvPicPr>
        <p:blipFill>
          <a:blip r:embed="rId5"/>
          <a:srcRect/>
          <a:stretch>
            <a:fillRect/>
          </a:stretch>
        </p:blipFill>
        <p:spPr bwMode="auto">
          <a:xfrm>
            <a:off x="7620000" y="6351588"/>
            <a:ext cx="1320800" cy="201612"/>
          </a:xfrm>
          <a:prstGeom prst="rect">
            <a:avLst/>
          </a:prstGeom>
          <a:noFill/>
          <a:ln w="9525">
            <a:noFill/>
            <a:miter lim="800000"/>
            <a:headEnd/>
            <a:tailEnd/>
          </a:ln>
        </p:spPr>
      </p:pic>
      <p:pic>
        <p:nvPicPr>
          <p:cNvPr id="18437" name="Picture 5"/>
          <p:cNvPicPr>
            <a:picLocks noChangeAspect="1" noChangeArrowheads="1"/>
          </p:cNvPicPr>
          <p:nvPr/>
        </p:nvPicPr>
        <p:blipFill>
          <a:blip r:embed="rId6"/>
          <a:srcRect/>
          <a:stretch>
            <a:fillRect/>
          </a:stretch>
        </p:blipFill>
        <p:spPr bwMode="auto">
          <a:xfrm>
            <a:off x="0" y="0"/>
            <a:ext cx="738188" cy="6858000"/>
          </a:xfrm>
          <a:prstGeom prst="rect">
            <a:avLst/>
          </a:prstGeom>
          <a:noFill/>
          <a:ln w="9525">
            <a:noFill/>
            <a:miter lim="800000"/>
            <a:headEnd/>
            <a:tailEnd/>
          </a:ln>
        </p:spPr>
      </p:pic>
      <p:pic>
        <p:nvPicPr>
          <p:cNvPr id="18438" name="Picture 6"/>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sp>
        <p:nvSpPr>
          <p:cNvPr id="1145864" name="Rectangle 8"/>
          <p:cNvSpPr>
            <a:spLocks noChangeArrowheads="1"/>
          </p:cNvSpPr>
          <p:nvPr/>
        </p:nvSpPr>
        <p:spPr bwMode="auto">
          <a:xfrm>
            <a:off x="838200" y="228600"/>
            <a:ext cx="7772400" cy="457200"/>
          </a:xfrm>
          <a:prstGeom prst="rect">
            <a:avLst/>
          </a:prstGeom>
          <a:noFill/>
          <a:ln w="9525">
            <a:noFill/>
            <a:miter lim="800000"/>
            <a:headEnd/>
            <a:tailEnd/>
          </a:ln>
        </p:spPr>
        <p:txBody>
          <a:bodyPr>
            <a:prstTxWarp prst="textNoShape">
              <a:avLst/>
            </a:prstTxWarp>
            <a:spAutoFit/>
          </a:bodyPr>
          <a:lstStyle/>
          <a:p>
            <a:pPr algn="ctr"/>
            <a:endParaRPr lang="en-US" sz="2400" b="0">
              <a:latin typeface="Arial" pitchFamily="-65" charset="0"/>
            </a:endParaRPr>
          </a:p>
        </p:txBody>
      </p:sp>
      <p:pic>
        <p:nvPicPr>
          <p:cNvPr id="8" name="Picture 7" descr="swatch-logo.jpg"/>
          <p:cNvPicPr>
            <a:picLocks noChangeAspect="1"/>
          </p:cNvPicPr>
          <p:nvPr/>
        </p:nvPicPr>
        <p:blipFill>
          <a:blip r:embed="rId7"/>
          <a:stretch>
            <a:fillRect/>
          </a:stretch>
        </p:blipFill>
        <p:spPr>
          <a:xfrm>
            <a:off x="2667000" y="-990600"/>
            <a:ext cx="3810000" cy="3810000"/>
          </a:xfrm>
          <a:prstGeom prst="rect">
            <a:avLst/>
          </a:prstGeom>
        </p:spPr>
      </p:pic>
      <p:sp>
        <p:nvSpPr>
          <p:cNvPr id="9" name="Content Placeholder 4"/>
          <p:cNvSpPr>
            <a:spLocks noGrp="1"/>
          </p:cNvSpPr>
          <p:nvPr>
            <p:ph idx="1"/>
          </p:nvPr>
        </p:nvSpPr>
        <p:spPr>
          <a:xfrm>
            <a:off x="711200" y="1447800"/>
            <a:ext cx="8229600" cy="4525963"/>
          </a:xfrm>
        </p:spPr>
        <p:txBody>
          <a:bodyPr/>
          <a:lstStyle/>
          <a:p>
            <a:r>
              <a:rPr lang="en-US" sz="2400" dirty="0" smtClean="0"/>
              <a:t>Swatch dominated the industry in the early to mid 80’s, only falling from the number one position in 1986 as Fossil and Guess competed to take the lead.</a:t>
            </a:r>
          </a:p>
          <a:p>
            <a:r>
              <a:rPr lang="en-US" sz="2400" dirty="0" smtClean="0"/>
              <a:t>Documents from the 80s and early 90s show that Swatch had similar aspirations to Fossil (expanding into other fashion products and even classically styled watches), but today Swatch remains firmly rooted in the watch industry.</a:t>
            </a:r>
          </a:p>
        </p:txBody>
      </p:sp>
      <p:pic>
        <p:nvPicPr>
          <p:cNvPr id="10" name="Picture 9" descr="SFK351AG_sr2.jpg"/>
          <p:cNvPicPr>
            <a:picLocks noChangeAspect="1"/>
          </p:cNvPicPr>
          <p:nvPr/>
        </p:nvPicPr>
        <p:blipFill>
          <a:blip r:embed="rId8"/>
          <a:stretch>
            <a:fillRect/>
          </a:stretch>
        </p:blipFill>
        <p:spPr>
          <a:xfrm>
            <a:off x="914400" y="4386263"/>
            <a:ext cx="1041400" cy="1587500"/>
          </a:xfrm>
          <a:prstGeom prst="rect">
            <a:avLst/>
          </a:prstGeom>
        </p:spPr>
      </p:pic>
      <p:pic>
        <p:nvPicPr>
          <p:cNvPr id="11" name="Picture 10" descr="SFR102_sr2.jpg"/>
          <p:cNvPicPr>
            <a:picLocks noChangeAspect="1"/>
          </p:cNvPicPr>
          <p:nvPr/>
        </p:nvPicPr>
        <p:blipFill>
          <a:blip r:embed="rId9"/>
          <a:stretch>
            <a:fillRect/>
          </a:stretch>
        </p:blipFill>
        <p:spPr>
          <a:xfrm>
            <a:off x="2146300" y="4386263"/>
            <a:ext cx="1041400" cy="1587500"/>
          </a:xfrm>
          <a:prstGeom prst="rect">
            <a:avLst/>
          </a:prstGeom>
        </p:spPr>
      </p:pic>
      <p:pic>
        <p:nvPicPr>
          <p:cNvPr id="12" name="Picture 11" descr="SUIR400_sr1.jpg"/>
          <p:cNvPicPr>
            <a:picLocks noChangeAspect="1"/>
          </p:cNvPicPr>
          <p:nvPr/>
        </p:nvPicPr>
        <p:blipFill>
          <a:blip r:embed="rId10"/>
          <a:stretch>
            <a:fillRect/>
          </a:stretch>
        </p:blipFill>
        <p:spPr>
          <a:xfrm>
            <a:off x="3187700" y="4114800"/>
            <a:ext cx="1409700" cy="2146300"/>
          </a:xfrm>
          <a:prstGeom prst="rect">
            <a:avLst/>
          </a:prstGeom>
        </p:spPr>
      </p:pic>
      <p:pic>
        <p:nvPicPr>
          <p:cNvPr id="13" name="Picture 12" descr="GE231_sr1.jpg"/>
          <p:cNvPicPr>
            <a:picLocks noChangeAspect="1"/>
          </p:cNvPicPr>
          <p:nvPr/>
        </p:nvPicPr>
        <p:blipFill>
          <a:blip r:embed="rId11"/>
          <a:stretch>
            <a:fillRect/>
          </a:stretch>
        </p:blipFill>
        <p:spPr>
          <a:xfrm>
            <a:off x="4572000" y="4114800"/>
            <a:ext cx="1409700" cy="2146300"/>
          </a:xfrm>
          <a:prstGeom prst="rect">
            <a:avLst/>
          </a:prstGeom>
        </p:spPr>
      </p:pic>
      <p:pic>
        <p:nvPicPr>
          <p:cNvPr id="14" name="Picture 13" descr="JBD019-U_sr5.jpg"/>
          <p:cNvPicPr>
            <a:picLocks noChangeAspect="1"/>
          </p:cNvPicPr>
          <p:nvPr/>
        </p:nvPicPr>
        <p:blipFill>
          <a:blip r:embed="rId12"/>
          <a:stretch>
            <a:fillRect/>
          </a:stretch>
        </p:blipFill>
        <p:spPr>
          <a:xfrm>
            <a:off x="7173005" y="4114800"/>
            <a:ext cx="1333500" cy="1333500"/>
          </a:xfrm>
          <a:prstGeom prst="rect">
            <a:avLst/>
          </a:prstGeom>
        </p:spPr>
      </p:pic>
      <p:pic>
        <p:nvPicPr>
          <p:cNvPr id="15" name="Picture 14" descr="JRG006_sr5.jpg"/>
          <p:cNvPicPr>
            <a:picLocks noChangeAspect="1"/>
          </p:cNvPicPr>
          <p:nvPr/>
        </p:nvPicPr>
        <p:blipFill>
          <a:blip r:embed="rId13"/>
          <a:stretch>
            <a:fillRect/>
          </a:stretch>
        </p:blipFill>
        <p:spPr>
          <a:xfrm>
            <a:off x="7173005" y="5307013"/>
            <a:ext cx="1333500" cy="1333500"/>
          </a:xfrm>
          <a:prstGeom prst="rect">
            <a:avLst/>
          </a:prstGeom>
        </p:spPr>
      </p:pic>
      <p:pic>
        <p:nvPicPr>
          <p:cNvPr id="16" name="Picture 15" descr="YCS511G_sr2.jpg"/>
          <p:cNvPicPr>
            <a:picLocks noChangeAspect="1"/>
          </p:cNvPicPr>
          <p:nvPr/>
        </p:nvPicPr>
        <p:blipFill>
          <a:blip r:embed="rId14"/>
          <a:stretch>
            <a:fillRect/>
          </a:stretch>
        </p:blipFill>
        <p:spPr>
          <a:xfrm>
            <a:off x="5780994" y="4114800"/>
            <a:ext cx="1392011" cy="21219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1145864">
                                            <p:txEl>
                                              <p:pRg st="0" end="0"/>
                                            </p:txEl>
                                          </p:spTgt>
                                        </p:tgtEl>
                                        <p:attrNameLst>
                                          <p:attrName>style.visibility</p:attrName>
                                        </p:attrNameLst>
                                      </p:cBhvr>
                                      <p:to>
                                        <p:strVal val="visible"/>
                                      </p:to>
                                    </p:set>
                                    <p:animEffect transition="in" filter="fade">
                                      <p:cBhvr>
                                        <p:cTn id="7" dur="1000"/>
                                        <p:tgtEl>
                                          <p:spTgt spid="11458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8229600" y="0"/>
            <a:ext cx="914400" cy="539750"/>
          </a:xfrm>
          <a:prstGeom prst="rect">
            <a:avLst/>
          </a:prstGeom>
          <a:noFill/>
          <a:ln w="9525">
            <a:noFill/>
            <a:miter lim="800000"/>
            <a:headEnd/>
            <a:tailEnd/>
          </a:ln>
        </p:spPr>
      </p:pic>
      <p:pic>
        <p:nvPicPr>
          <p:cNvPr id="18435" name="Picture 3"/>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pic>
        <p:nvPicPr>
          <p:cNvPr id="18436" name="Picture 4" descr="FINAL oval_WVAYscript2"/>
          <p:cNvPicPr>
            <a:picLocks noChangeAspect="1" noChangeArrowheads="1"/>
          </p:cNvPicPr>
          <p:nvPr/>
        </p:nvPicPr>
        <p:blipFill>
          <a:blip r:embed="rId5"/>
          <a:srcRect/>
          <a:stretch>
            <a:fillRect/>
          </a:stretch>
        </p:blipFill>
        <p:spPr bwMode="auto">
          <a:xfrm>
            <a:off x="7620000" y="6351588"/>
            <a:ext cx="1320800" cy="201612"/>
          </a:xfrm>
          <a:prstGeom prst="rect">
            <a:avLst/>
          </a:prstGeom>
          <a:noFill/>
          <a:ln w="9525">
            <a:noFill/>
            <a:miter lim="800000"/>
            <a:headEnd/>
            <a:tailEnd/>
          </a:ln>
        </p:spPr>
      </p:pic>
      <p:pic>
        <p:nvPicPr>
          <p:cNvPr id="18437" name="Picture 5"/>
          <p:cNvPicPr>
            <a:picLocks noChangeAspect="1" noChangeArrowheads="1"/>
          </p:cNvPicPr>
          <p:nvPr/>
        </p:nvPicPr>
        <p:blipFill>
          <a:blip r:embed="rId6"/>
          <a:srcRect/>
          <a:stretch>
            <a:fillRect/>
          </a:stretch>
        </p:blipFill>
        <p:spPr bwMode="auto">
          <a:xfrm>
            <a:off x="0" y="0"/>
            <a:ext cx="738188" cy="6858000"/>
          </a:xfrm>
          <a:prstGeom prst="rect">
            <a:avLst/>
          </a:prstGeom>
          <a:noFill/>
          <a:ln w="9525">
            <a:noFill/>
            <a:miter lim="800000"/>
            <a:headEnd/>
            <a:tailEnd/>
          </a:ln>
        </p:spPr>
      </p:pic>
      <p:pic>
        <p:nvPicPr>
          <p:cNvPr id="18438" name="Picture 6"/>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sp>
        <p:nvSpPr>
          <p:cNvPr id="1145864" name="Rectangle 8"/>
          <p:cNvSpPr>
            <a:spLocks noChangeArrowheads="1"/>
          </p:cNvSpPr>
          <p:nvPr/>
        </p:nvSpPr>
        <p:spPr bwMode="auto">
          <a:xfrm>
            <a:off x="838200" y="228600"/>
            <a:ext cx="7772400" cy="457200"/>
          </a:xfrm>
          <a:prstGeom prst="rect">
            <a:avLst/>
          </a:prstGeom>
          <a:noFill/>
          <a:ln w="9525">
            <a:noFill/>
            <a:miter lim="800000"/>
            <a:headEnd/>
            <a:tailEnd/>
          </a:ln>
        </p:spPr>
        <p:txBody>
          <a:bodyPr>
            <a:prstTxWarp prst="textNoShape">
              <a:avLst/>
            </a:prstTxWarp>
            <a:spAutoFit/>
          </a:bodyPr>
          <a:lstStyle/>
          <a:p>
            <a:pPr algn="ctr"/>
            <a:endParaRPr lang="en-US" sz="2400" b="0">
              <a:latin typeface="Arial" pitchFamily="-65" charset="0"/>
            </a:endParaRPr>
          </a:p>
        </p:txBody>
      </p:sp>
      <p:sp>
        <p:nvSpPr>
          <p:cNvPr id="13" name="Title 1"/>
          <p:cNvSpPr>
            <a:spLocks noGrp="1"/>
          </p:cNvSpPr>
          <p:nvPr>
            <p:ph type="title"/>
          </p:nvPr>
        </p:nvSpPr>
        <p:spPr>
          <a:xfrm>
            <a:off x="457200" y="274638"/>
            <a:ext cx="8229600" cy="1143000"/>
          </a:xfrm>
        </p:spPr>
        <p:txBody>
          <a:bodyPr/>
          <a:lstStyle/>
          <a:p>
            <a:r>
              <a:rPr lang="en-US" dirty="0" smtClean="0"/>
              <a:t>Industry Overview</a:t>
            </a:r>
            <a:endParaRPr lang="en-US" dirty="0"/>
          </a:p>
        </p:txBody>
      </p:sp>
      <p:sp>
        <p:nvSpPr>
          <p:cNvPr id="14" name="Content Placeholder 2"/>
          <p:cNvSpPr txBox="1">
            <a:spLocks/>
          </p:cNvSpPr>
          <p:nvPr/>
        </p:nvSpPr>
        <p:spPr>
          <a:xfrm>
            <a:off x="711200" y="1417638"/>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Type of Competition within Industry</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 the top pricing point differentiation is the main form of competition. Firms within this segment position their products to be the most cutting edge and fashionable.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As you move down to the lower pricing points, differentiation becomes less important and costs because more important.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1145864">
                                            <p:txEl>
                                              <p:pRg st="0" end="0"/>
                                            </p:txEl>
                                          </p:spTgt>
                                        </p:tgtEl>
                                        <p:attrNameLst>
                                          <p:attrName>style.visibility</p:attrName>
                                        </p:attrNameLst>
                                      </p:cBhvr>
                                      <p:to>
                                        <p:strVal val="visible"/>
                                      </p:to>
                                    </p:set>
                                    <p:animEffect transition="in" filter="fade">
                                      <p:cBhvr>
                                        <p:cTn id="7" dur="1000"/>
                                        <p:tgtEl>
                                          <p:spTgt spid="11458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8229600" y="0"/>
            <a:ext cx="914400" cy="539750"/>
          </a:xfrm>
          <a:prstGeom prst="rect">
            <a:avLst/>
          </a:prstGeom>
          <a:noFill/>
          <a:ln w="9525">
            <a:noFill/>
            <a:miter lim="800000"/>
            <a:headEnd/>
            <a:tailEnd/>
          </a:ln>
        </p:spPr>
      </p:pic>
      <p:pic>
        <p:nvPicPr>
          <p:cNvPr id="18435" name="Picture 3"/>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pic>
        <p:nvPicPr>
          <p:cNvPr id="18436" name="Picture 4" descr="FINAL oval_WVAYscript2"/>
          <p:cNvPicPr>
            <a:picLocks noChangeAspect="1" noChangeArrowheads="1"/>
          </p:cNvPicPr>
          <p:nvPr/>
        </p:nvPicPr>
        <p:blipFill>
          <a:blip r:embed="rId5"/>
          <a:srcRect/>
          <a:stretch>
            <a:fillRect/>
          </a:stretch>
        </p:blipFill>
        <p:spPr bwMode="auto">
          <a:xfrm>
            <a:off x="7620000" y="6351588"/>
            <a:ext cx="1320800" cy="201612"/>
          </a:xfrm>
          <a:prstGeom prst="rect">
            <a:avLst/>
          </a:prstGeom>
          <a:noFill/>
          <a:ln w="9525">
            <a:noFill/>
            <a:miter lim="800000"/>
            <a:headEnd/>
            <a:tailEnd/>
          </a:ln>
        </p:spPr>
      </p:pic>
      <p:pic>
        <p:nvPicPr>
          <p:cNvPr id="18437" name="Picture 5"/>
          <p:cNvPicPr>
            <a:picLocks noChangeAspect="1" noChangeArrowheads="1"/>
          </p:cNvPicPr>
          <p:nvPr/>
        </p:nvPicPr>
        <p:blipFill>
          <a:blip r:embed="rId6"/>
          <a:srcRect/>
          <a:stretch>
            <a:fillRect/>
          </a:stretch>
        </p:blipFill>
        <p:spPr bwMode="auto">
          <a:xfrm>
            <a:off x="0" y="0"/>
            <a:ext cx="738188" cy="6858000"/>
          </a:xfrm>
          <a:prstGeom prst="rect">
            <a:avLst/>
          </a:prstGeom>
          <a:noFill/>
          <a:ln w="9525">
            <a:noFill/>
            <a:miter lim="800000"/>
            <a:headEnd/>
            <a:tailEnd/>
          </a:ln>
        </p:spPr>
      </p:pic>
      <p:pic>
        <p:nvPicPr>
          <p:cNvPr id="18438" name="Picture 6"/>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sp>
        <p:nvSpPr>
          <p:cNvPr id="1145864" name="Rectangle 8"/>
          <p:cNvSpPr>
            <a:spLocks noChangeArrowheads="1"/>
          </p:cNvSpPr>
          <p:nvPr/>
        </p:nvSpPr>
        <p:spPr bwMode="auto">
          <a:xfrm>
            <a:off x="838200" y="228600"/>
            <a:ext cx="7772400" cy="457200"/>
          </a:xfrm>
          <a:prstGeom prst="rect">
            <a:avLst/>
          </a:prstGeom>
          <a:noFill/>
          <a:ln w="9525">
            <a:noFill/>
            <a:miter lim="800000"/>
            <a:headEnd/>
            <a:tailEnd/>
          </a:ln>
        </p:spPr>
        <p:txBody>
          <a:bodyPr>
            <a:prstTxWarp prst="textNoShape">
              <a:avLst/>
            </a:prstTxWarp>
            <a:spAutoFit/>
          </a:bodyPr>
          <a:lstStyle/>
          <a:p>
            <a:pPr algn="ctr"/>
            <a:endParaRPr lang="en-US" sz="2400" b="0">
              <a:latin typeface="Arial" pitchFamily="-65" charset="0"/>
            </a:endParaRPr>
          </a:p>
        </p:txBody>
      </p:sp>
      <p:pic>
        <p:nvPicPr>
          <p:cNvPr id="8" name="Picture 7" descr="swatch-logo.jpg"/>
          <p:cNvPicPr>
            <a:picLocks noChangeAspect="1"/>
          </p:cNvPicPr>
          <p:nvPr/>
        </p:nvPicPr>
        <p:blipFill>
          <a:blip r:embed="rId7"/>
          <a:stretch>
            <a:fillRect/>
          </a:stretch>
        </p:blipFill>
        <p:spPr>
          <a:xfrm>
            <a:off x="914400" y="-887412"/>
            <a:ext cx="3810000" cy="3810000"/>
          </a:xfrm>
          <a:prstGeom prst="rect">
            <a:avLst/>
          </a:prstGeom>
        </p:spPr>
      </p:pic>
      <p:pic>
        <p:nvPicPr>
          <p:cNvPr id="9" name="Picture 8" descr="fossil_logo.gif"/>
          <p:cNvPicPr>
            <a:picLocks noChangeAspect="1"/>
          </p:cNvPicPr>
          <p:nvPr/>
        </p:nvPicPr>
        <p:blipFill>
          <a:blip r:embed="rId8"/>
          <a:stretch>
            <a:fillRect/>
          </a:stretch>
        </p:blipFill>
        <p:spPr>
          <a:xfrm>
            <a:off x="6172200" y="484188"/>
            <a:ext cx="1981201" cy="1176338"/>
          </a:xfrm>
          <a:prstGeom prst="rect">
            <a:avLst/>
          </a:prstGeom>
        </p:spPr>
      </p:pic>
      <p:sp>
        <p:nvSpPr>
          <p:cNvPr id="10" name="TextBox 9"/>
          <p:cNvSpPr txBox="1"/>
          <p:nvPr/>
        </p:nvSpPr>
        <p:spPr>
          <a:xfrm>
            <a:off x="4876800" y="484188"/>
            <a:ext cx="914400" cy="984885"/>
          </a:xfrm>
          <a:prstGeom prst="rect">
            <a:avLst/>
          </a:prstGeom>
          <a:noFill/>
        </p:spPr>
        <p:txBody>
          <a:bodyPr wrap="square" rtlCol="0">
            <a:spAutoFit/>
          </a:bodyPr>
          <a:lstStyle/>
          <a:p>
            <a:r>
              <a:rPr lang="en-US" sz="5800" dirty="0" smtClean="0"/>
              <a:t>&amp;</a:t>
            </a:r>
            <a:endParaRPr lang="en-US" sz="5800" dirty="0"/>
          </a:p>
        </p:txBody>
      </p:sp>
      <p:sp>
        <p:nvSpPr>
          <p:cNvPr id="11" name="Content Placeholder 3"/>
          <p:cNvSpPr>
            <a:spLocks noGrp="1"/>
          </p:cNvSpPr>
          <p:nvPr>
            <p:ph idx="1"/>
          </p:nvPr>
        </p:nvSpPr>
        <p:spPr>
          <a:xfrm>
            <a:off x="685800" y="1703388"/>
            <a:ext cx="8229600" cy="4648200"/>
          </a:xfrm>
        </p:spPr>
        <p:txBody>
          <a:bodyPr>
            <a:normAutofit fontScale="92500" lnSpcReduction="10000"/>
          </a:bodyPr>
          <a:lstStyle/>
          <a:p>
            <a:r>
              <a:rPr lang="en-US" sz="2000" dirty="0" smtClean="0"/>
              <a:t>In the mid 80s through early 90s, Swatch and Fossil were direct competitors in the newly created “fashion watch” industry in the US.  Both companies planned to expand their fashion line.</a:t>
            </a:r>
          </a:p>
          <a:p>
            <a:endParaRPr lang="en-US" sz="2000" dirty="0" smtClean="0"/>
          </a:p>
          <a:p>
            <a:r>
              <a:rPr lang="en-US" sz="2000" dirty="0" smtClean="0"/>
              <a:t>The plastic Swiss timepieces turned out to be a timeless fad, and the brand continues to sell Swatch Watches in the same style as the original products.  Swatches in auctions have gone for over $20,000</a:t>
            </a:r>
          </a:p>
          <a:p>
            <a:endParaRPr lang="en-US" sz="2000" dirty="0" smtClean="0"/>
          </a:p>
          <a:p>
            <a:r>
              <a:rPr lang="en-US" sz="2000" dirty="0" smtClean="0"/>
              <a:t>Fossil has been successful expanding their product offering to include clothing and accessories, as well as growing their overseas operations.</a:t>
            </a:r>
          </a:p>
          <a:p>
            <a:endParaRPr lang="en-US" sz="2000" dirty="0" smtClean="0"/>
          </a:p>
          <a:p>
            <a:r>
              <a:rPr lang="en-US" sz="2000" dirty="0" smtClean="0"/>
              <a:t>Swatch, on the other hand, did not end up expanding their product line beyond watches and jewelry, but has grown to become the largest watch manufacturer in the world, making movements for many Swiss brands.  The Swatch Group, managed by Hayek, has become a respected consulting group in high-tech manufacturing processes.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1145864">
                                            <p:txEl>
                                              <p:pRg st="0" end="0"/>
                                            </p:txEl>
                                          </p:spTgt>
                                        </p:tgtEl>
                                        <p:attrNameLst>
                                          <p:attrName>style.visibility</p:attrName>
                                        </p:attrNameLst>
                                      </p:cBhvr>
                                      <p:to>
                                        <p:strVal val="visible"/>
                                      </p:to>
                                    </p:set>
                                    <p:animEffect transition="in" filter="fade">
                                      <p:cBhvr>
                                        <p:cTn id="7" dur="1000"/>
                                        <p:tgtEl>
                                          <p:spTgt spid="11458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0" y="0"/>
            <a:ext cx="2130425" cy="2133600"/>
          </a:xfrm>
          <a:prstGeom prst="rect">
            <a:avLst/>
          </a:prstGeom>
          <a:noFill/>
          <a:ln w="9525">
            <a:noFill/>
            <a:miter lim="800000"/>
            <a:headEnd/>
            <a:tailEnd/>
          </a:ln>
        </p:spPr>
      </p:pic>
      <p:pic>
        <p:nvPicPr>
          <p:cNvPr id="7171" name="Picture 3" descr="image001"/>
          <p:cNvPicPr>
            <a:picLocks noChangeAspect="1" noChangeArrowheads="1"/>
          </p:cNvPicPr>
          <p:nvPr/>
        </p:nvPicPr>
        <p:blipFill>
          <a:blip r:embed="rId4"/>
          <a:srcRect/>
          <a:stretch>
            <a:fillRect/>
          </a:stretch>
        </p:blipFill>
        <p:spPr bwMode="auto">
          <a:xfrm>
            <a:off x="3352800" y="3124200"/>
            <a:ext cx="2057400" cy="1133475"/>
          </a:xfrm>
          <a:prstGeom prst="rect">
            <a:avLst/>
          </a:prstGeom>
          <a:noFill/>
          <a:ln w="9525">
            <a:noFill/>
            <a:miter lim="800000"/>
            <a:headEnd/>
            <a:tailEnd/>
          </a:ln>
        </p:spPr>
      </p:pic>
      <p:sp>
        <p:nvSpPr>
          <p:cNvPr id="7172" name="Text Box 4"/>
          <p:cNvSpPr txBox="1">
            <a:spLocks noChangeArrowheads="1"/>
          </p:cNvSpPr>
          <p:nvPr/>
        </p:nvSpPr>
        <p:spPr bwMode="auto">
          <a:xfrm>
            <a:off x="4556125" y="1560513"/>
            <a:ext cx="4019550" cy="366712"/>
          </a:xfrm>
          <a:prstGeom prst="rect">
            <a:avLst/>
          </a:prstGeom>
          <a:noFill/>
          <a:ln w="9525">
            <a:noFill/>
            <a:miter lim="800000"/>
            <a:headEnd/>
            <a:tailEnd/>
          </a:ln>
        </p:spPr>
        <p:txBody>
          <a:bodyPr wrap="none">
            <a:spAutoFit/>
          </a:bodyPr>
          <a:lstStyle/>
          <a:p>
            <a:r>
              <a:rPr lang="en-US">
                <a:latin typeface="Arial" charset="0"/>
              </a:rPr>
              <a:t>Screen saver page with store shots</a:t>
            </a:r>
          </a:p>
        </p:txBody>
      </p:sp>
      <p:pic>
        <p:nvPicPr>
          <p:cNvPr id="7173" name="Picture 5"/>
          <p:cNvPicPr>
            <a:picLocks noChangeAspect="1" noChangeArrowheads="1"/>
          </p:cNvPicPr>
          <p:nvPr/>
        </p:nvPicPr>
        <p:blipFill>
          <a:blip r:embed="rId5"/>
          <a:srcRect/>
          <a:stretch>
            <a:fillRect/>
          </a:stretch>
        </p:blipFill>
        <p:spPr bwMode="auto">
          <a:xfrm>
            <a:off x="5410200" y="3276600"/>
            <a:ext cx="3733800" cy="2795588"/>
          </a:xfrm>
          <a:prstGeom prst="rect">
            <a:avLst/>
          </a:prstGeom>
          <a:noFill/>
          <a:ln w="38100">
            <a:solidFill>
              <a:schemeClr val="tx1"/>
            </a:solidFill>
            <a:miter lim="800000"/>
            <a:headEnd/>
            <a:tailEnd/>
          </a:ln>
        </p:spPr>
      </p:pic>
      <p:pic>
        <p:nvPicPr>
          <p:cNvPr id="7174" name="Picture 6"/>
          <p:cNvPicPr>
            <a:picLocks noChangeAspect="1" noChangeArrowheads="1"/>
          </p:cNvPicPr>
          <p:nvPr>
            <p:ph type="body" idx="1"/>
          </p:nvPr>
        </p:nvPicPr>
        <p:blipFill>
          <a:blip r:embed="rId6"/>
          <a:srcRect/>
          <a:stretch>
            <a:fillRect/>
          </a:stretch>
        </p:blipFill>
        <p:spPr>
          <a:xfrm>
            <a:off x="2133600" y="4114800"/>
            <a:ext cx="3230563" cy="2003425"/>
          </a:xfrm>
          <a:noFill/>
          <a:ln w="38100">
            <a:solidFill>
              <a:schemeClr val="tx1"/>
            </a:solidFill>
          </a:ln>
        </p:spPr>
      </p:pic>
      <p:pic>
        <p:nvPicPr>
          <p:cNvPr id="7175" name="Picture 7"/>
          <p:cNvPicPr>
            <a:picLocks noChangeAspect="1" noChangeArrowheads="1"/>
          </p:cNvPicPr>
          <p:nvPr/>
        </p:nvPicPr>
        <p:blipFill>
          <a:blip r:embed="rId7"/>
          <a:srcRect/>
          <a:stretch>
            <a:fillRect/>
          </a:stretch>
        </p:blipFill>
        <p:spPr bwMode="auto">
          <a:xfrm>
            <a:off x="0" y="2192338"/>
            <a:ext cx="3505200" cy="2165350"/>
          </a:xfrm>
          <a:prstGeom prst="rect">
            <a:avLst/>
          </a:prstGeom>
          <a:noFill/>
          <a:ln w="38100">
            <a:solidFill>
              <a:schemeClr val="tx1"/>
            </a:solidFill>
            <a:miter lim="800000"/>
            <a:headEnd/>
            <a:tailEnd/>
          </a:ln>
        </p:spPr>
      </p:pic>
      <p:pic>
        <p:nvPicPr>
          <p:cNvPr id="7176" name="Picture 8"/>
          <p:cNvPicPr>
            <a:picLocks noChangeAspect="1" noChangeArrowheads="1"/>
          </p:cNvPicPr>
          <p:nvPr/>
        </p:nvPicPr>
        <p:blipFill>
          <a:blip r:embed="rId8"/>
          <a:srcRect/>
          <a:stretch>
            <a:fillRect/>
          </a:stretch>
        </p:blipFill>
        <p:spPr bwMode="auto">
          <a:xfrm>
            <a:off x="6629400" y="1828800"/>
            <a:ext cx="2514600" cy="1652588"/>
          </a:xfrm>
          <a:prstGeom prst="rect">
            <a:avLst/>
          </a:prstGeom>
          <a:noFill/>
          <a:ln w="38100">
            <a:solidFill>
              <a:schemeClr val="tx1"/>
            </a:solidFill>
            <a:miter lim="800000"/>
            <a:headEnd/>
            <a:tailEnd/>
          </a:ln>
        </p:spPr>
      </p:pic>
      <p:pic>
        <p:nvPicPr>
          <p:cNvPr id="7177" name="Picture 9"/>
          <p:cNvPicPr>
            <a:picLocks noChangeAspect="1" noChangeArrowheads="1"/>
          </p:cNvPicPr>
          <p:nvPr/>
        </p:nvPicPr>
        <p:blipFill>
          <a:blip r:embed="rId9"/>
          <a:srcRect/>
          <a:stretch>
            <a:fillRect/>
          </a:stretch>
        </p:blipFill>
        <p:spPr bwMode="auto">
          <a:xfrm>
            <a:off x="0" y="4038600"/>
            <a:ext cx="2133600" cy="2286000"/>
          </a:xfrm>
          <a:prstGeom prst="rect">
            <a:avLst/>
          </a:prstGeom>
          <a:noFill/>
          <a:ln w="38100">
            <a:solidFill>
              <a:schemeClr val="tx1"/>
            </a:solidFill>
            <a:miter lim="800000"/>
            <a:headEnd/>
            <a:tailEnd/>
          </a:ln>
        </p:spPr>
      </p:pic>
      <p:pic>
        <p:nvPicPr>
          <p:cNvPr id="7178" name="Picture 10"/>
          <p:cNvPicPr>
            <a:picLocks noChangeAspect="1" noChangeArrowheads="1"/>
          </p:cNvPicPr>
          <p:nvPr/>
        </p:nvPicPr>
        <p:blipFill>
          <a:blip r:embed="rId10"/>
          <a:srcRect/>
          <a:stretch>
            <a:fillRect/>
          </a:stretch>
        </p:blipFill>
        <p:spPr bwMode="auto">
          <a:xfrm>
            <a:off x="2209800" y="0"/>
            <a:ext cx="3429000" cy="2336800"/>
          </a:xfrm>
          <a:prstGeom prst="rect">
            <a:avLst/>
          </a:prstGeom>
          <a:noFill/>
          <a:ln w="9525">
            <a:noFill/>
            <a:miter lim="800000"/>
            <a:headEnd/>
            <a:tailEnd/>
          </a:ln>
        </p:spPr>
      </p:pic>
      <p:pic>
        <p:nvPicPr>
          <p:cNvPr id="7179" name="Picture 11"/>
          <p:cNvPicPr>
            <a:picLocks noChangeAspect="1" noChangeArrowheads="1"/>
          </p:cNvPicPr>
          <p:nvPr/>
        </p:nvPicPr>
        <p:blipFill>
          <a:blip r:embed="rId11"/>
          <a:srcRect/>
          <a:stretch>
            <a:fillRect/>
          </a:stretch>
        </p:blipFill>
        <p:spPr bwMode="auto">
          <a:xfrm>
            <a:off x="3352800" y="1295400"/>
            <a:ext cx="1435100" cy="1905000"/>
          </a:xfrm>
          <a:prstGeom prst="rect">
            <a:avLst/>
          </a:prstGeom>
          <a:noFill/>
          <a:ln w="9525">
            <a:noFill/>
            <a:miter lim="800000"/>
            <a:headEnd/>
            <a:tailEnd/>
          </a:ln>
        </p:spPr>
      </p:pic>
      <p:pic>
        <p:nvPicPr>
          <p:cNvPr id="7180" name="Picture 12"/>
          <p:cNvPicPr>
            <a:picLocks noChangeAspect="1" noChangeArrowheads="1"/>
          </p:cNvPicPr>
          <p:nvPr/>
        </p:nvPicPr>
        <p:blipFill>
          <a:blip r:embed="rId12"/>
          <a:srcRect/>
          <a:stretch>
            <a:fillRect/>
          </a:stretch>
        </p:blipFill>
        <p:spPr bwMode="auto">
          <a:xfrm>
            <a:off x="5638800" y="0"/>
            <a:ext cx="3505200" cy="1981200"/>
          </a:xfrm>
          <a:prstGeom prst="rect">
            <a:avLst/>
          </a:prstGeom>
          <a:noFill/>
          <a:ln w="9525">
            <a:noFill/>
            <a:miter lim="800000"/>
            <a:headEnd/>
            <a:tailEnd/>
          </a:ln>
        </p:spPr>
      </p:pic>
      <p:pic>
        <p:nvPicPr>
          <p:cNvPr id="7181" name="Picture 13"/>
          <p:cNvPicPr>
            <a:picLocks noChangeAspect="1" noChangeArrowheads="1"/>
          </p:cNvPicPr>
          <p:nvPr/>
        </p:nvPicPr>
        <p:blipFill>
          <a:blip r:embed="rId13"/>
          <a:srcRect/>
          <a:stretch>
            <a:fillRect/>
          </a:stretch>
        </p:blipFill>
        <p:spPr bwMode="auto">
          <a:xfrm>
            <a:off x="4724400" y="1905000"/>
            <a:ext cx="1905000" cy="1425575"/>
          </a:xfrm>
          <a:prstGeom prst="rect">
            <a:avLst/>
          </a:prstGeom>
          <a:noFill/>
          <a:ln w="38100">
            <a:solidFill>
              <a:schemeClr val="tx1"/>
            </a:solidFill>
            <a:miter lim="800000"/>
            <a:headEnd/>
            <a:tailEnd/>
          </a:ln>
        </p:spPr>
      </p:pic>
      <p:pic>
        <p:nvPicPr>
          <p:cNvPr id="7182" name="Picture 14" descr=" Wood horizontal"/>
          <p:cNvPicPr>
            <a:picLocks noChangeAspect="1" noChangeArrowheads="1"/>
          </p:cNvPicPr>
          <p:nvPr/>
        </p:nvPicPr>
        <p:blipFill>
          <a:blip r:embed="rId14"/>
          <a:srcRect/>
          <a:stretch>
            <a:fillRect/>
          </a:stretch>
        </p:blipFill>
        <p:spPr bwMode="auto">
          <a:xfrm>
            <a:off x="4763" y="6105525"/>
            <a:ext cx="9144000" cy="749300"/>
          </a:xfrm>
          <a:prstGeom prst="rect">
            <a:avLst/>
          </a:prstGeom>
          <a:noFill/>
          <a:ln w="9525">
            <a:noFill/>
            <a:miter lim="800000"/>
            <a:headEnd/>
            <a:tailEnd/>
          </a:ln>
        </p:spPr>
      </p:pic>
      <p:pic>
        <p:nvPicPr>
          <p:cNvPr id="7183" name="Picture 15" descr="Fossil_WVAY oval logo only"/>
          <p:cNvPicPr>
            <a:picLocks noChangeAspect="1" noChangeArrowheads="1"/>
          </p:cNvPicPr>
          <p:nvPr/>
        </p:nvPicPr>
        <p:blipFill>
          <a:blip r:embed="rId15"/>
          <a:srcRect/>
          <a:stretch>
            <a:fillRect/>
          </a:stretch>
        </p:blipFill>
        <p:spPr bwMode="auto">
          <a:xfrm>
            <a:off x="8050213" y="6205538"/>
            <a:ext cx="950912" cy="544512"/>
          </a:xfrm>
          <a:prstGeom prst="rect">
            <a:avLst/>
          </a:prstGeom>
          <a:noFill/>
          <a:ln w="9525">
            <a:noFill/>
            <a:miter lim="800000"/>
            <a:headEnd/>
            <a:tailEnd/>
          </a:ln>
        </p:spPr>
      </p:pic>
      <p:pic>
        <p:nvPicPr>
          <p:cNvPr id="7184" name="Picture 16" descr="FINAL oval_WVAYscript2"/>
          <p:cNvPicPr>
            <a:picLocks noChangeAspect="1" noChangeArrowheads="1"/>
          </p:cNvPicPr>
          <p:nvPr/>
        </p:nvPicPr>
        <p:blipFill>
          <a:blip r:embed="rId16"/>
          <a:srcRect/>
          <a:stretch>
            <a:fillRect/>
          </a:stretch>
        </p:blipFill>
        <p:spPr bwMode="auto">
          <a:xfrm>
            <a:off x="219075" y="6399213"/>
            <a:ext cx="1320800" cy="201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8229600" y="0"/>
            <a:ext cx="914400" cy="539750"/>
          </a:xfrm>
          <a:prstGeom prst="rect">
            <a:avLst/>
          </a:prstGeom>
          <a:noFill/>
          <a:ln w="9525">
            <a:noFill/>
            <a:miter lim="800000"/>
            <a:headEnd/>
            <a:tailEnd/>
          </a:ln>
        </p:spPr>
      </p:pic>
      <p:pic>
        <p:nvPicPr>
          <p:cNvPr id="18435" name="Picture 3"/>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pic>
        <p:nvPicPr>
          <p:cNvPr id="18436" name="Picture 4" descr="FINAL oval_WVAYscript2"/>
          <p:cNvPicPr>
            <a:picLocks noChangeAspect="1" noChangeArrowheads="1"/>
          </p:cNvPicPr>
          <p:nvPr/>
        </p:nvPicPr>
        <p:blipFill>
          <a:blip r:embed="rId5"/>
          <a:srcRect/>
          <a:stretch>
            <a:fillRect/>
          </a:stretch>
        </p:blipFill>
        <p:spPr bwMode="auto">
          <a:xfrm>
            <a:off x="7620000" y="6351588"/>
            <a:ext cx="1320800" cy="201612"/>
          </a:xfrm>
          <a:prstGeom prst="rect">
            <a:avLst/>
          </a:prstGeom>
          <a:noFill/>
          <a:ln w="9525">
            <a:noFill/>
            <a:miter lim="800000"/>
            <a:headEnd/>
            <a:tailEnd/>
          </a:ln>
        </p:spPr>
      </p:pic>
      <p:pic>
        <p:nvPicPr>
          <p:cNvPr id="18437" name="Picture 5"/>
          <p:cNvPicPr>
            <a:picLocks noChangeAspect="1" noChangeArrowheads="1"/>
          </p:cNvPicPr>
          <p:nvPr/>
        </p:nvPicPr>
        <p:blipFill>
          <a:blip r:embed="rId6"/>
          <a:srcRect/>
          <a:stretch>
            <a:fillRect/>
          </a:stretch>
        </p:blipFill>
        <p:spPr bwMode="auto">
          <a:xfrm>
            <a:off x="0" y="0"/>
            <a:ext cx="738188" cy="6858000"/>
          </a:xfrm>
          <a:prstGeom prst="rect">
            <a:avLst/>
          </a:prstGeom>
          <a:noFill/>
          <a:ln w="9525">
            <a:noFill/>
            <a:miter lim="800000"/>
            <a:headEnd/>
            <a:tailEnd/>
          </a:ln>
        </p:spPr>
      </p:pic>
      <p:pic>
        <p:nvPicPr>
          <p:cNvPr id="18438" name="Picture 6"/>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sp>
        <p:nvSpPr>
          <p:cNvPr id="1145864" name="Rectangle 8"/>
          <p:cNvSpPr>
            <a:spLocks noChangeArrowheads="1"/>
          </p:cNvSpPr>
          <p:nvPr/>
        </p:nvSpPr>
        <p:spPr bwMode="auto">
          <a:xfrm>
            <a:off x="838200" y="228600"/>
            <a:ext cx="7772400" cy="457200"/>
          </a:xfrm>
          <a:prstGeom prst="rect">
            <a:avLst/>
          </a:prstGeom>
          <a:noFill/>
          <a:ln w="9525">
            <a:noFill/>
            <a:miter lim="800000"/>
            <a:headEnd/>
            <a:tailEnd/>
          </a:ln>
        </p:spPr>
        <p:txBody>
          <a:bodyPr>
            <a:prstTxWarp prst="textNoShape">
              <a:avLst/>
            </a:prstTxWarp>
            <a:spAutoFit/>
          </a:bodyPr>
          <a:lstStyle/>
          <a:p>
            <a:pPr algn="ctr"/>
            <a:endParaRPr lang="en-US" sz="2400" b="0">
              <a:latin typeface="Arial" pitchFamily="-65" charset="0"/>
            </a:endParaRPr>
          </a:p>
        </p:txBody>
      </p:sp>
      <p:sp>
        <p:nvSpPr>
          <p:cNvPr id="12" name="Title 1"/>
          <p:cNvSpPr>
            <a:spLocks noGrp="1"/>
          </p:cNvSpPr>
          <p:nvPr>
            <p:ph type="title"/>
          </p:nvPr>
        </p:nvSpPr>
        <p:spPr>
          <a:xfrm>
            <a:off x="457200" y="274638"/>
            <a:ext cx="8229600" cy="1143000"/>
          </a:xfrm>
        </p:spPr>
        <p:txBody>
          <a:bodyPr/>
          <a:lstStyle/>
          <a:p>
            <a:r>
              <a:rPr lang="en-US" dirty="0" smtClean="0"/>
              <a:t>Industry Overview</a:t>
            </a:r>
            <a:endParaRPr lang="en-US" dirty="0"/>
          </a:p>
        </p:txBody>
      </p:sp>
      <p:sp>
        <p:nvSpPr>
          <p:cNvPr id="13" name="Content Placeholder 2"/>
          <p:cNvSpPr>
            <a:spLocks noGrp="1"/>
          </p:cNvSpPr>
          <p:nvPr>
            <p:ph idx="1"/>
          </p:nvPr>
        </p:nvSpPr>
        <p:spPr>
          <a:xfrm>
            <a:off x="738188" y="1600200"/>
            <a:ext cx="8229600" cy="4525963"/>
          </a:xfrm>
        </p:spPr>
        <p:txBody>
          <a:bodyPr>
            <a:normAutofit fontScale="85000" lnSpcReduction="20000"/>
          </a:bodyPr>
          <a:lstStyle/>
          <a:p>
            <a:r>
              <a:rPr lang="en-US" dirty="0" smtClean="0"/>
              <a:t>Competitors:</a:t>
            </a:r>
          </a:p>
          <a:p>
            <a:pPr lvl="1"/>
            <a:r>
              <a:rPr lang="en-US" dirty="0" smtClean="0"/>
              <a:t>Fossil’s </a:t>
            </a:r>
            <a:r>
              <a:rPr lang="en-US" dirty="0"/>
              <a:t>watches </a:t>
            </a:r>
            <a:r>
              <a:rPr lang="en-US" dirty="0" smtClean="0"/>
              <a:t>compete against </a:t>
            </a:r>
            <a:r>
              <a:rPr lang="en-US" dirty="0" err="1" smtClean="0"/>
              <a:t>Armitron</a:t>
            </a:r>
            <a:r>
              <a:rPr lang="en-US" dirty="0"/>
              <a:t>, Citizen, Gucci, Guess?, Kenneth Cole, LVMH Group, Movado, Raymond Weil, Seiko, Swatch, Swiss Army, TAG </a:t>
            </a:r>
            <a:r>
              <a:rPr lang="en-US" dirty="0" err="1"/>
              <a:t>Heuer</a:t>
            </a:r>
            <a:r>
              <a:rPr lang="en-US" dirty="0"/>
              <a:t> and Timex. </a:t>
            </a:r>
          </a:p>
          <a:p>
            <a:endParaRPr lang="en-US" dirty="0" smtClean="0"/>
          </a:p>
          <a:p>
            <a:r>
              <a:rPr lang="en-US" dirty="0"/>
              <a:t> </a:t>
            </a:r>
            <a:r>
              <a:rPr lang="en-US" dirty="0" smtClean="0"/>
              <a:t>Barriers to Entry</a:t>
            </a:r>
          </a:p>
          <a:p>
            <a:pPr lvl="1"/>
            <a:r>
              <a:rPr lang="en-US" dirty="0" smtClean="0"/>
              <a:t>The </a:t>
            </a:r>
            <a:r>
              <a:rPr lang="en-US" dirty="0"/>
              <a:t>difficulty for firms entering into the watch or jewelry market is gaining access to the supply and distribution channels and responding to customer demand</a:t>
            </a:r>
            <a:r>
              <a:rPr lang="en-US" dirty="0" smtClean="0"/>
              <a:t>.</a:t>
            </a:r>
          </a:p>
          <a:p>
            <a:pPr lvl="1"/>
            <a:r>
              <a:rPr lang="en-US" dirty="0" smtClean="0"/>
              <a:t> </a:t>
            </a:r>
            <a:r>
              <a:rPr lang="en-US" dirty="0"/>
              <a:t>New businesses to the markets will find it difficult to establish a brand name and gain access to distribution channels to sell their product. </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1145864">
                                            <p:txEl>
                                              <p:pRg st="0" end="0"/>
                                            </p:txEl>
                                          </p:spTgt>
                                        </p:tgtEl>
                                        <p:attrNameLst>
                                          <p:attrName>style.visibility</p:attrName>
                                        </p:attrNameLst>
                                      </p:cBhvr>
                                      <p:to>
                                        <p:strVal val="visible"/>
                                      </p:to>
                                    </p:set>
                                    <p:animEffect transition="in" filter="fade">
                                      <p:cBhvr>
                                        <p:cTn id="7" dur="1000"/>
                                        <p:tgtEl>
                                          <p:spTgt spid="11458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8229600" y="0"/>
            <a:ext cx="914400" cy="539750"/>
          </a:xfrm>
          <a:prstGeom prst="rect">
            <a:avLst/>
          </a:prstGeom>
          <a:noFill/>
          <a:ln w="9525">
            <a:noFill/>
            <a:miter lim="800000"/>
            <a:headEnd/>
            <a:tailEnd/>
          </a:ln>
        </p:spPr>
      </p:pic>
      <p:pic>
        <p:nvPicPr>
          <p:cNvPr id="18436" name="Picture 4" descr="FINAL oval_WVAYscript2"/>
          <p:cNvPicPr>
            <a:picLocks noChangeAspect="1" noChangeArrowheads="1"/>
          </p:cNvPicPr>
          <p:nvPr/>
        </p:nvPicPr>
        <p:blipFill>
          <a:blip r:embed="rId4"/>
          <a:srcRect/>
          <a:stretch>
            <a:fillRect/>
          </a:stretch>
        </p:blipFill>
        <p:spPr bwMode="auto">
          <a:xfrm>
            <a:off x="7620000" y="6351588"/>
            <a:ext cx="1320800" cy="201612"/>
          </a:xfrm>
          <a:prstGeom prst="rect">
            <a:avLst/>
          </a:prstGeom>
          <a:noFill/>
          <a:ln w="9525">
            <a:noFill/>
            <a:miter lim="800000"/>
            <a:headEnd/>
            <a:tailEnd/>
          </a:ln>
        </p:spPr>
      </p:pic>
      <p:pic>
        <p:nvPicPr>
          <p:cNvPr id="18437" name="Picture 5"/>
          <p:cNvPicPr>
            <a:picLocks noChangeAspect="1" noChangeArrowheads="1"/>
          </p:cNvPicPr>
          <p:nvPr/>
        </p:nvPicPr>
        <p:blipFill>
          <a:blip r:embed="rId5"/>
          <a:srcRect/>
          <a:stretch>
            <a:fillRect/>
          </a:stretch>
        </p:blipFill>
        <p:spPr bwMode="auto">
          <a:xfrm>
            <a:off x="0" y="0"/>
            <a:ext cx="738188" cy="6858000"/>
          </a:xfrm>
          <a:prstGeom prst="rect">
            <a:avLst/>
          </a:prstGeom>
          <a:noFill/>
          <a:ln w="9525">
            <a:noFill/>
            <a:miter lim="800000"/>
            <a:headEnd/>
            <a:tailEnd/>
          </a:ln>
        </p:spPr>
      </p:pic>
      <p:sp>
        <p:nvSpPr>
          <p:cNvPr id="1145864" name="Rectangle 8"/>
          <p:cNvSpPr>
            <a:spLocks noChangeArrowheads="1"/>
          </p:cNvSpPr>
          <p:nvPr/>
        </p:nvSpPr>
        <p:spPr bwMode="auto">
          <a:xfrm>
            <a:off x="838200" y="228600"/>
            <a:ext cx="7772400" cy="457200"/>
          </a:xfrm>
          <a:prstGeom prst="rect">
            <a:avLst/>
          </a:prstGeom>
          <a:noFill/>
          <a:ln w="9525">
            <a:noFill/>
            <a:miter lim="800000"/>
            <a:headEnd/>
            <a:tailEnd/>
          </a:ln>
        </p:spPr>
        <p:txBody>
          <a:bodyPr>
            <a:prstTxWarp prst="textNoShape">
              <a:avLst/>
            </a:prstTxWarp>
            <a:spAutoFit/>
          </a:bodyPr>
          <a:lstStyle/>
          <a:p>
            <a:pPr algn="ctr"/>
            <a:endParaRPr lang="en-US" sz="2400" b="0">
              <a:latin typeface="Arial" pitchFamily="-65" charset="0"/>
            </a:endParaRPr>
          </a:p>
        </p:txBody>
      </p:sp>
      <p:sp>
        <p:nvSpPr>
          <p:cNvPr id="11" name="Title 1"/>
          <p:cNvSpPr>
            <a:spLocks noGrp="1"/>
          </p:cNvSpPr>
          <p:nvPr>
            <p:ph type="title"/>
          </p:nvPr>
        </p:nvSpPr>
        <p:spPr>
          <a:xfrm>
            <a:off x="457200" y="274638"/>
            <a:ext cx="8229600" cy="1143000"/>
          </a:xfrm>
        </p:spPr>
        <p:txBody>
          <a:bodyPr/>
          <a:lstStyle/>
          <a:p>
            <a:r>
              <a:rPr lang="en-US" dirty="0" smtClean="0"/>
              <a:t>Industry Overview</a:t>
            </a:r>
            <a:endParaRPr lang="en-US" dirty="0"/>
          </a:p>
        </p:txBody>
      </p:sp>
      <p:sp>
        <p:nvSpPr>
          <p:cNvPr id="12" name="Content Placeholder 2"/>
          <p:cNvSpPr txBox="1">
            <a:spLocks/>
          </p:cNvSpPr>
          <p:nvPr/>
        </p:nvSpPr>
        <p:spPr>
          <a:xfrm>
            <a:off x="738188" y="1447800"/>
            <a:ext cx="8382000" cy="2743199"/>
          </a:xfrm>
          <a:prstGeom prst="rect">
            <a:avLst/>
          </a:prstGeom>
        </p:spPr>
        <p:txBody>
          <a:bodyPr vert="horz" lIns="91440" tIns="45720" rIns="91440" bIns="45720" rtlCol="0">
            <a:normAutofit fontScale="9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“While we have experienced a slight recovery in our North American market during the fourth quarter of 2009, if economic conditions do not improve in certain international markets, or if the North American markets slip back into a recession, our revenues and earnings for fiscal year 2010 could be negatively impacted.” (2010 10K)</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12"/>
          <p:cNvPicPr/>
          <p:nvPr/>
        </p:nvPicPr>
        <p:blipFill>
          <a:blip r:embed="rId6" cstate="print"/>
          <a:srcRect/>
          <a:stretch>
            <a:fillRect/>
          </a:stretch>
        </p:blipFill>
        <p:spPr bwMode="auto">
          <a:xfrm>
            <a:off x="4597400" y="4237038"/>
            <a:ext cx="434340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1145864">
                                            <p:txEl>
                                              <p:pRg st="0" end="0"/>
                                            </p:txEl>
                                          </p:spTgt>
                                        </p:tgtEl>
                                        <p:attrNameLst>
                                          <p:attrName>style.visibility</p:attrName>
                                        </p:attrNameLst>
                                      </p:cBhvr>
                                      <p:to>
                                        <p:strVal val="visible"/>
                                      </p:to>
                                    </p:set>
                                    <p:animEffect transition="in" filter="fade">
                                      <p:cBhvr>
                                        <p:cTn id="7" dur="1000"/>
                                        <p:tgtEl>
                                          <p:spTgt spid="11458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8229600" y="0"/>
            <a:ext cx="914400" cy="539750"/>
          </a:xfrm>
          <a:prstGeom prst="rect">
            <a:avLst/>
          </a:prstGeom>
          <a:noFill/>
          <a:ln w="9525">
            <a:noFill/>
            <a:miter lim="800000"/>
            <a:headEnd/>
            <a:tailEnd/>
          </a:ln>
        </p:spPr>
      </p:pic>
      <p:pic>
        <p:nvPicPr>
          <p:cNvPr id="18435" name="Picture 3"/>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pic>
        <p:nvPicPr>
          <p:cNvPr id="18436" name="Picture 4" descr="FINAL oval_WVAYscript2"/>
          <p:cNvPicPr>
            <a:picLocks noChangeAspect="1" noChangeArrowheads="1"/>
          </p:cNvPicPr>
          <p:nvPr/>
        </p:nvPicPr>
        <p:blipFill>
          <a:blip r:embed="rId5"/>
          <a:srcRect/>
          <a:stretch>
            <a:fillRect/>
          </a:stretch>
        </p:blipFill>
        <p:spPr bwMode="auto">
          <a:xfrm>
            <a:off x="7620000" y="6351588"/>
            <a:ext cx="1320800" cy="201612"/>
          </a:xfrm>
          <a:prstGeom prst="rect">
            <a:avLst/>
          </a:prstGeom>
          <a:noFill/>
          <a:ln w="9525">
            <a:noFill/>
            <a:miter lim="800000"/>
            <a:headEnd/>
            <a:tailEnd/>
          </a:ln>
        </p:spPr>
      </p:pic>
      <p:pic>
        <p:nvPicPr>
          <p:cNvPr id="18437" name="Picture 5"/>
          <p:cNvPicPr>
            <a:picLocks noChangeAspect="1" noChangeArrowheads="1"/>
          </p:cNvPicPr>
          <p:nvPr/>
        </p:nvPicPr>
        <p:blipFill>
          <a:blip r:embed="rId6"/>
          <a:srcRect/>
          <a:stretch>
            <a:fillRect/>
          </a:stretch>
        </p:blipFill>
        <p:spPr bwMode="auto">
          <a:xfrm>
            <a:off x="0" y="0"/>
            <a:ext cx="738188" cy="6858000"/>
          </a:xfrm>
          <a:prstGeom prst="rect">
            <a:avLst/>
          </a:prstGeom>
          <a:noFill/>
          <a:ln w="9525">
            <a:noFill/>
            <a:miter lim="800000"/>
            <a:headEnd/>
            <a:tailEnd/>
          </a:ln>
        </p:spPr>
      </p:pic>
      <p:pic>
        <p:nvPicPr>
          <p:cNvPr id="18438" name="Picture 6"/>
          <p:cNvPicPr>
            <a:picLocks noChangeAspect="1" noChangeArrowheads="1"/>
          </p:cNvPicPr>
          <p:nvPr/>
        </p:nvPicPr>
        <p:blipFill>
          <a:blip r:embed="rId4"/>
          <a:srcRect/>
          <a:stretch>
            <a:fillRect/>
          </a:stretch>
        </p:blipFill>
        <p:spPr bwMode="auto">
          <a:xfrm>
            <a:off x="762000" y="6477000"/>
            <a:ext cx="8458200" cy="350838"/>
          </a:xfrm>
          <a:prstGeom prst="rect">
            <a:avLst/>
          </a:prstGeom>
          <a:noFill/>
          <a:ln w="9525">
            <a:noFill/>
            <a:miter lim="800000"/>
            <a:headEnd/>
            <a:tailEnd/>
          </a:ln>
        </p:spPr>
      </p:pic>
      <p:sp>
        <p:nvSpPr>
          <p:cNvPr id="1145864" name="Rectangle 8"/>
          <p:cNvSpPr>
            <a:spLocks noChangeArrowheads="1"/>
          </p:cNvSpPr>
          <p:nvPr/>
        </p:nvSpPr>
        <p:spPr bwMode="auto">
          <a:xfrm>
            <a:off x="838200" y="228600"/>
            <a:ext cx="7772400" cy="457200"/>
          </a:xfrm>
          <a:prstGeom prst="rect">
            <a:avLst/>
          </a:prstGeom>
          <a:noFill/>
          <a:ln w="9525">
            <a:noFill/>
            <a:miter lim="800000"/>
            <a:headEnd/>
            <a:tailEnd/>
          </a:ln>
        </p:spPr>
        <p:txBody>
          <a:bodyPr>
            <a:prstTxWarp prst="textNoShape">
              <a:avLst/>
            </a:prstTxWarp>
            <a:spAutoFit/>
          </a:bodyPr>
          <a:lstStyle/>
          <a:p>
            <a:pPr algn="ctr"/>
            <a:endParaRPr lang="en-US" sz="2400" b="0">
              <a:latin typeface="Arial" pitchFamily="-65" charset="0"/>
            </a:endParaRPr>
          </a:p>
        </p:txBody>
      </p:sp>
      <p:sp>
        <p:nvSpPr>
          <p:cNvPr id="18" name="Title 1"/>
          <p:cNvSpPr>
            <a:spLocks noGrp="1"/>
          </p:cNvSpPr>
          <p:nvPr>
            <p:ph type="title"/>
          </p:nvPr>
        </p:nvSpPr>
        <p:spPr>
          <a:xfrm>
            <a:off x="762000" y="274638"/>
            <a:ext cx="8229600" cy="1143000"/>
          </a:xfrm>
        </p:spPr>
        <p:txBody>
          <a:bodyPr/>
          <a:lstStyle/>
          <a:p>
            <a:r>
              <a:rPr lang="en-US" dirty="0" smtClean="0"/>
              <a:t>Industry Overview</a:t>
            </a:r>
            <a:endParaRPr lang="en-US" dirty="0"/>
          </a:p>
        </p:txBody>
      </p:sp>
      <p:sp>
        <p:nvSpPr>
          <p:cNvPr id="19" name="Content Placeholder 2"/>
          <p:cNvSpPr>
            <a:spLocks noGrp="1"/>
          </p:cNvSpPr>
          <p:nvPr>
            <p:ph idx="1"/>
          </p:nvPr>
        </p:nvSpPr>
        <p:spPr>
          <a:xfrm>
            <a:off x="762000" y="1600200"/>
            <a:ext cx="8229600" cy="4525963"/>
          </a:xfrm>
        </p:spPr>
        <p:txBody>
          <a:bodyPr>
            <a:normAutofit fontScale="85000" lnSpcReduction="20000"/>
          </a:bodyPr>
          <a:lstStyle/>
          <a:p>
            <a:r>
              <a:rPr lang="en-US" dirty="0" smtClean="0"/>
              <a:t>Critical Success Factors</a:t>
            </a:r>
          </a:p>
          <a:p>
            <a:pPr lvl="1"/>
            <a:endParaRPr lang="en-US" dirty="0" smtClean="0"/>
          </a:p>
          <a:p>
            <a:pPr lvl="1"/>
            <a:r>
              <a:rPr lang="en-US" dirty="0" smtClean="0"/>
              <a:t>Overall </a:t>
            </a:r>
            <a:r>
              <a:rPr lang="en-US" dirty="0"/>
              <a:t>the keys for success in Fossil industry comes down to establishing a brand name and </a:t>
            </a:r>
            <a:r>
              <a:rPr lang="en-US" dirty="0" smtClean="0"/>
              <a:t>being the next </a:t>
            </a:r>
            <a:r>
              <a:rPr lang="en-US" dirty="0"/>
              <a:t>fashion. </a:t>
            </a:r>
            <a:endParaRPr lang="en-US" dirty="0" smtClean="0"/>
          </a:p>
          <a:p>
            <a:pPr lvl="1"/>
            <a:endParaRPr lang="en-US" dirty="0" smtClean="0"/>
          </a:p>
          <a:p>
            <a:pPr lvl="1"/>
            <a:r>
              <a:rPr lang="en-US" dirty="0" smtClean="0"/>
              <a:t>It </a:t>
            </a:r>
            <a:r>
              <a:rPr lang="en-US" dirty="0"/>
              <a:t>is important also to understand the pricing segments with the industries. Each pricing segment has to be marketed </a:t>
            </a:r>
            <a:r>
              <a:rPr lang="en-US" dirty="0" smtClean="0"/>
              <a:t>differently.</a:t>
            </a:r>
          </a:p>
          <a:p>
            <a:pPr lvl="2"/>
            <a:endParaRPr lang="en-US" dirty="0" smtClean="0"/>
          </a:p>
          <a:p>
            <a:pPr lvl="2"/>
            <a:r>
              <a:rPr lang="en-US" dirty="0" smtClean="0"/>
              <a:t>Lower </a:t>
            </a:r>
            <a:r>
              <a:rPr lang="en-US" dirty="0"/>
              <a:t>pricing </a:t>
            </a:r>
            <a:r>
              <a:rPr lang="en-US" dirty="0" smtClean="0"/>
              <a:t>segments more </a:t>
            </a:r>
            <a:r>
              <a:rPr lang="en-US" dirty="0"/>
              <a:t>worried about </a:t>
            </a:r>
            <a:r>
              <a:rPr lang="en-US" dirty="0" smtClean="0"/>
              <a:t>functionality</a:t>
            </a:r>
          </a:p>
          <a:p>
            <a:pPr lvl="2"/>
            <a:endParaRPr lang="en-US" dirty="0" smtClean="0"/>
          </a:p>
          <a:p>
            <a:pPr lvl="2"/>
            <a:r>
              <a:rPr lang="en-US" dirty="0" smtClean="0"/>
              <a:t>Top pricing segments more worried about emotional  (new fashion trends)</a:t>
            </a:r>
          </a:p>
          <a:p>
            <a:pPr lvl="1"/>
            <a:endParaRPr lang="en-US" dirty="0" smtClean="0"/>
          </a:p>
          <a:p>
            <a:pPr lv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1145864">
                                            <p:txEl>
                                              <p:pRg st="0" end="0"/>
                                            </p:txEl>
                                          </p:spTgt>
                                        </p:tgtEl>
                                        <p:attrNameLst>
                                          <p:attrName>style.visibility</p:attrName>
                                        </p:attrNameLst>
                                      </p:cBhvr>
                                      <p:to>
                                        <p:strVal val="visible"/>
                                      </p:to>
                                    </p:set>
                                    <p:animEffect transition="in" filter="fade">
                                      <p:cBhvr>
                                        <p:cTn id="7" dur="1000"/>
                                        <p:tgtEl>
                                          <p:spTgt spid="11458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ChangeArrowheads="1"/>
          </p:cNvSpPr>
          <p:nvPr/>
        </p:nvSpPr>
        <p:spPr bwMode="auto">
          <a:xfrm>
            <a:off x="3886200" y="3124200"/>
            <a:ext cx="4419600" cy="914400"/>
          </a:xfrm>
          <a:prstGeom prst="rect">
            <a:avLst/>
          </a:prstGeom>
          <a:noFill/>
          <a:ln w="9525">
            <a:noFill/>
            <a:miter lim="800000"/>
            <a:headEnd/>
            <a:tailEnd/>
          </a:ln>
        </p:spPr>
        <p:txBody>
          <a:bodyPr lIns="0" tIns="0" rIns="0" bIns="0" anchor="ctr">
            <a:spAutoFit/>
          </a:bodyPr>
          <a:lstStyle/>
          <a:p>
            <a:pPr>
              <a:buFont typeface="Wingdings" pitchFamily="2" charset="2"/>
              <a:buNone/>
            </a:pPr>
            <a:r>
              <a:rPr lang="en-US" sz="2400" b="0">
                <a:latin typeface="Arial" charset="0"/>
              </a:rPr>
              <a:t> </a:t>
            </a:r>
          </a:p>
          <a:p>
            <a:pPr>
              <a:buFont typeface="Wingdings" pitchFamily="2" charset="2"/>
              <a:buChar char="§"/>
            </a:pPr>
            <a:endParaRPr lang="en-US" b="0">
              <a:latin typeface="Arial" charset="0"/>
            </a:endParaRPr>
          </a:p>
          <a:p>
            <a:pPr>
              <a:buFont typeface="Wingdings" pitchFamily="2" charset="2"/>
              <a:buNone/>
            </a:pPr>
            <a:r>
              <a:rPr lang="en-US" b="0">
                <a:latin typeface="Arial" charset="0"/>
              </a:rPr>
              <a:t>  </a:t>
            </a:r>
          </a:p>
        </p:txBody>
      </p:sp>
      <p:pic>
        <p:nvPicPr>
          <p:cNvPr id="10243" name="Picture 3"/>
          <p:cNvPicPr>
            <a:picLocks noChangeAspect="1" noChangeArrowheads="1"/>
          </p:cNvPicPr>
          <p:nvPr/>
        </p:nvPicPr>
        <p:blipFill>
          <a:blip r:embed="rId3" cstate="print"/>
          <a:srcRect/>
          <a:stretch>
            <a:fillRect/>
          </a:stretch>
        </p:blipFill>
        <p:spPr bwMode="auto">
          <a:xfrm>
            <a:off x="0" y="5962650"/>
            <a:ext cx="9144000" cy="895350"/>
          </a:xfrm>
          <a:prstGeom prst="rect">
            <a:avLst/>
          </a:prstGeom>
          <a:noFill/>
          <a:ln w="9525">
            <a:noFill/>
            <a:miter lim="800000"/>
            <a:headEnd/>
            <a:tailEnd/>
          </a:ln>
        </p:spPr>
      </p:pic>
      <p:sp>
        <p:nvSpPr>
          <p:cNvPr id="10244" name="Text Box 4"/>
          <p:cNvSpPr txBox="1">
            <a:spLocks noChangeArrowheads="1"/>
          </p:cNvSpPr>
          <p:nvPr/>
        </p:nvSpPr>
        <p:spPr bwMode="auto">
          <a:xfrm>
            <a:off x="914400" y="609600"/>
            <a:ext cx="7162800" cy="701675"/>
          </a:xfrm>
          <a:prstGeom prst="rect">
            <a:avLst/>
          </a:prstGeom>
          <a:noFill/>
          <a:ln w="9525">
            <a:noFill/>
            <a:miter lim="800000"/>
            <a:headEnd/>
            <a:tailEnd/>
          </a:ln>
        </p:spPr>
        <p:txBody>
          <a:bodyPr>
            <a:spAutoFit/>
          </a:bodyPr>
          <a:lstStyle/>
          <a:p>
            <a:pPr algn="ctr">
              <a:spcBef>
                <a:spcPct val="50000"/>
              </a:spcBef>
            </a:pPr>
            <a:endParaRPr lang="en-US" sz="4000">
              <a:latin typeface="Arial" charset="0"/>
            </a:endParaRPr>
          </a:p>
        </p:txBody>
      </p:sp>
      <p:pic>
        <p:nvPicPr>
          <p:cNvPr id="10245" name="Picture 5"/>
          <p:cNvPicPr>
            <a:picLocks noChangeAspect="1" noChangeArrowheads="1"/>
          </p:cNvPicPr>
          <p:nvPr/>
        </p:nvPicPr>
        <p:blipFill>
          <a:blip r:embed="rId4" cstate="print"/>
          <a:srcRect/>
          <a:stretch>
            <a:fillRect/>
          </a:stretch>
        </p:blipFill>
        <p:spPr bwMode="auto">
          <a:xfrm>
            <a:off x="685800" y="38100"/>
            <a:ext cx="704850" cy="647700"/>
          </a:xfrm>
          <a:prstGeom prst="rect">
            <a:avLst/>
          </a:prstGeom>
          <a:noFill/>
          <a:ln w="9525">
            <a:noFill/>
            <a:miter lim="800000"/>
            <a:headEnd/>
            <a:tailEnd/>
          </a:ln>
        </p:spPr>
      </p:pic>
      <p:pic>
        <p:nvPicPr>
          <p:cNvPr id="10246" name="Picture 6"/>
          <p:cNvPicPr>
            <a:picLocks noChangeAspect="1" noChangeArrowheads="1"/>
          </p:cNvPicPr>
          <p:nvPr/>
        </p:nvPicPr>
        <p:blipFill>
          <a:blip r:embed="rId5" cstate="print"/>
          <a:srcRect/>
          <a:stretch>
            <a:fillRect/>
          </a:stretch>
        </p:blipFill>
        <p:spPr bwMode="auto">
          <a:xfrm>
            <a:off x="0" y="0"/>
            <a:ext cx="676275" cy="676275"/>
          </a:xfrm>
          <a:prstGeom prst="rect">
            <a:avLst/>
          </a:prstGeom>
          <a:noFill/>
          <a:ln w="9525">
            <a:noFill/>
            <a:miter lim="800000"/>
            <a:headEnd/>
            <a:tailEnd/>
          </a:ln>
        </p:spPr>
      </p:pic>
      <p:pic>
        <p:nvPicPr>
          <p:cNvPr id="10247" name="Picture 7"/>
          <p:cNvPicPr>
            <a:picLocks noChangeAspect="1" noChangeArrowheads="1"/>
          </p:cNvPicPr>
          <p:nvPr/>
        </p:nvPicPr>
        <p:blipFill>
          <a:blip r:embed="rId4" cstate="print"/>
          <a:srcRect/>
          <a:stretch>
            <a:fillRect/>
          </a:stretch>
        </p:blipFill>
        <p:spPr bwMode="auto">
          <a:xfrm>
            <a:off x="2133600" y="38100"/>
            <a:ext cx="704850" cy="647700"/>
          </a:xfrm>
          <a:prstGeom prst="rect">
            <a:avLst/>
          </a:prstGeom>
          <a:noFill/>
          <a:ln w="9525">
            <a:noFill/>
            <a:miter lim="800000"/>
            <a:headEnd/>
            <a:tailEnd/>
          </a:ln>
        </p:spPr>
      </p:pic>
      <p:pic>
        <p:nvPicPr>
          <p:cNvPr id="10248" name="Picture 8"/>
          <p:cNvPicPr>
            <a:picLocks noChangeAspect="1" noChangeArrowheads="1"/>
          </p:cNvPicPr>
          <p:nvPr/>
        </p:nvPicPr>
        <p:blipFill>
          <a:blip r:embed="rId5" cstate="print"/>
          <a:srcRect/>
          <a:stretch>
            <a:fillRect/>
          </a:stretch>
        </p:blipFill>
        <p:spPr bwMode="auto">
          <a:xfrm>
            <a:off x="1447800" y="0"/>
            <a:ext cx="676275" cy="676275"/>
          </a:xfrm>
          <a:prstGeom prst="rect">
            <a:avLst/>
          </a:prstGeom>
          <a:noFill/>
          <a:ln w="9525">
            <a:noFill/>
            <a:miter lim="800000"/>
            <a:headEnd/>
            <a:tailEnd/>
          </a:ln>
        </p:spPr>
      </p:pic>
      <p:pic>
        <p:nvPicPr>
          <p:cNvPr id="10249" name="Picture 9"/>
          <p:cNvPicPr>
            <a:picLocks noChangeAspect="1" noChangeArrowheads="1"/>
          </p:cNvPicPr>
          <p:nvPr/>
        </p:nvPicPr>
        <p:blipFill>
          <a:blip r:embed="rId4" cstate="print"/>
          <a:srcRect/>
          <a:stretch>
            <a:fillRect/>
          </a:stretch>
        </p:blipFill>
        <p:spPr bwMode="auto">
          <a:xfrm>
            <a:off x="3505200" y="38100"/>
            <a:ext cx="704850" cy="647700"/>
          </a:xfrm>
          <a:prstGeom prst="rect">
            <a:avLst/>
          </a:prstGeom>
          <a:noFill/>
          <a:ln w="9525">
            <a:noFill/>
            <a:miter lim="800000"/>
            <a:headEnd/>
            <a:tailEnd/>
          </a:ln>
        </p:spPr>
      </p:pic>
      <p:pic>
        <p:nvPicPr>
          <p:cNvPr id="10250" name="Picture 10"/>
          <p:cNvPicPr>
            <a:picLocks noChangeAspect="1" noChangeArrowheads="1"/>
          </p:cNvPicPr>
          <p:nvPr/>
        </p:nvPicPr>
        <p:blipFill>
          <a:blip r:embed="rId5" cstate="print"/>
          <a:srcRect/>
          <a:stretch>
            <a:fillRect/>
          </a:stretch>
        </p:blipFill>
        <p:spPr bwMode="auto">
          <a:xfrm>
            <a:off x="2819400" y="0"/>
            <a:ext cx="676275" cy="676275"/>
          </a:xfrm>
          <a:prstGeom prst="rect">
            <a:avLst/>
          </a:prstGeom>
          <a:noFill/>
          <a:ln w="9525">
            <a:noFill/>
            <a:miter lim="800000"/>
            <a:headEnd/>
            <a:tailEnd/>
          </a:ln>
        </p:spPr>
      </p:pic>
      <p:pic>
        <p:nvPicPr>
          <p:cNvPr id="10251" name="Picture 11"/>
          <p:cNvPicPr>
            <a:picLocks noChangeAspect="1" noChangeArrowheads="1"/>
          </p:cNvPicPr>
          <p:nvPr/>
        </p:nvPicPr>
        <p:blipFill>
          <a:blip r:embed="rId4" cstate="print"/>
          <a:srcRect/>
          <a:stretch>
            <a:fillRect/>
          </a:stretch>
        </p:blipFill>
        <p:spPr bwMode="auto">
          <a:xfrm>
            <a:off x="4953000" y="38100"/>
            <a:ext cx="704850" cy="647700"/>
          </a:xfrm>
          <a:prstGeom prst="rect">
            <a:avLst/>
          </a:prstGeom>
          <a:noFill/>
          <a:ln w="9525">
            <a:noFill/>
            <a:miter lim="800000"/>
            <a:headEnd/>
            <a:tailEnd/>
          </a:ln>
        </p:spPr>
      </p:pic>
      <p:pic>
        <p:nvPicPr>
          <p:cNvPr id="10252" name="Picture 12"/>
          <p:cNvPicPr>
            <a:picLocks noChangeAspect="1" noChangeArrowheads="1"/>
          </p:cNvPicPr>
          <p:nvPr/>
        </p:nvPicPr>
        <p:blipFill>
          <a:blip r:embed="rId5" cstate="print"/>
          <a:srcRect/>
          <a:stretch>
            <a:fillRect/>
          </a:stretch>
        </p:blipFill>
        <p:spPr bwMode="auto">
          <a:xfrm>
            <a:off x="4267200" y="0"/>
            <a:ext cx="676275" cy="676275"/>
          </a:xfrm>
          <a:prstGeom prst="rect">
            <a:avLst/>
          </a:prstGeom>
          <a:noFill/>
          <a:ln w="9525">
            <a:noFill/>
            <a:miter lim="800000"/>
            <a:headEnd/>
            <a:tailEnd/>
          </a:ln>
        </p:spPr>
      </p:pic>
      <p:pic>
        <p:nvPicPr>
          <p:cNvPr id="10253" name="Picture 13"/>
          <p:cNvPicPr>
            <a:picLocks noChangeAspect="1" noChangeArrowheads="1"/>
          </p:cNvPicPr>
          <p:nvPr/>
        </p:nvPicPr>
        <p:blipFill>
          <a:blip r:embed="rId4" cstate="print"/>
          <a:srcRect/>
          <a:stretch>
            <a:fillRect/>
          </a:stretch>
        </p:blipFill>
        <p:spPr bwMode="auto">
          <a:xfrm>
            <a:off x="6400800" y="38100"/>
            <a:ext cx="704850" cy="647700"/>
          </a:xfrm>
          <a:prstGeom prst="rect">
            <a:avLst/>
          </a:prstGeom>
          <a:noFill/>
          <a:ln w="9525">
            <a:noFill/>
            <a:miter lim="800000"/>
            <a:headEnd/>
            <a:tailEnd/>
          </a:ln>
        </p:spPr>
      </p:pic>
      <p:pic>
        <p:nvPicPr>
          <p:cNvPr id="10254" name="Picture 14"/>
          <p:cNvPicPr>
            <a:picLocks noChangeAspect="1" noChangeArrowheads="1"/>
          </p:cNvPicPr>
          <p:nvPr/>
        </p:nvPicPr>
        <p:blipFill>
          <a:blip r:embed="rId5" cstate="print"/>
          <a:srcRect/>
          <a:stretch>
            <a:fillRect/>
          </a:stretch>
        </p:blipFill>
        <p:spPr bwMode="auto">
          <a:xfrm>
            <a:off x="5715000" y="0"/>
            <a:ext cx="676275" cy="676275"/>
          </a:xfrm>
          <a:prstGeom prst="rect">
            <a:avLst/>
          </a:prstGeom>
          <a:noFill/>
          <a:ln w="9525">
            <a:noFill/>
            <a:miter lim="800000"/>
            <a:headEnd/>
            <a:tailEnd/>
          </a:ln>
        </p:spPr>
      </p:pic>
      <p:pic>
        <p:nvPicPr>
          <p:cNvPr id="10255" name="Picture 15"/>
          <p:cNvPicPr>
            <a:picLocks noChangeAspect="1" noChangeArrowheads="1"/>
          </p:cNvPicPr>
          <p:nvPr/>
        </p:nvPicPr>
        <p:blipFill>
          <a:blip r:embed="rId4" cstate="print"/>
          <a:srcRect/>
          <a:stretch>
            <a:fillRect/>
          </a:stretch>
        </p:blipFill>
        <p:spPr bwMode="auto">
          <a:xfrm>
            <a:off x="7848600" y="38100"/>
            <a:ext cx="704850" cy="647700"/>
          </a:xfrm>
          <a:prstGeom prst="rect">
            <a:avLst/>
          </a:prstGeom>
          <a:noFill/>
          <a:ln w="9525">
            <a:noFill/>
            <a:miter lim="800000"/>
            <a:headEnd/>
            <a:tailEnd/>
          </a:ln>
        </p:spPr>
      </p:pic>
      <p:pic>
        <p:nvPicPr>
          <p:cNvPr id="10256" name="Picture 16"/>
          <p:cNvPicPr>
            <a:picLocks noChangeAspect="1" noChangeArrowheads="1"/>
          </p:cNvPicPr>
          <p:nvPr/>
        </p:nvPicPr>
        <p:blipFill>
          <a:blip r:embed="rId5" cstate="print"/>
          <a:srcRect/>
          <a:stretch>
            <a:fillRect/>
          </a:stretch>
        </p:blipFill>
        <p:spPr bwMode="auto">
          <a:xfrm>
            <a:off x="7162800" y="0"/>
            <a:ext cx="676275" cy="676275"/>
          </a:xfrm>
          <a:prstGeom prst="rect">
            <a:avLst/>
          </a:prstGeom>
          <a:noFill/>
          <a:ln w="9525">
            <a:noFill/>
            <a:miter lim="800000"/>
            <a:headEnd/>
            <a:tailEnd/>
          </a:ln>
        </p:spPr>
      </p:pic>
      <p:pic>
        <p:nvPicPr>
          <p:cNvPr id="10257" name="Picture 17"/>
          <p:cNvPicPr>
            <a:picLocks noChangeAspect="1" noChangeArrowheads="1"/>
          </p:cNvPicPr>
          <p:nvPr/>
        </p:nvPicPr>
        <p:blipFill>
          <a:blip r:embed="rId5" cstate="print"/>
          <a:srcRect/>
          <a:stretch>
            <a:fillRect/>
          </a:stretch>
        </p:blipFill>
        <p:spPr bwMode="auto">
          <a:xfrm>
            <a:off x="8467725" y="0"/>
            <a:ext cx="676275" cy="676275"/>
          </a:xfrm>
          <a:prstGeom prst="rect">
            <a:avLst/>
          </a:prstGeom>
          <a:noFill/>
          <a:ln w="9525">
            <a:noFill/>
            <a:miter lim="800000"/>
            <a:headEnd/>
            <a:tailEnd/>
          </a:ln>
        </p:spPr>
      </p:pic>
      <p:sp>
        <p:nvSpPr>
          <p:cNvPr id="19" name="Title 1"/>
          <p:cNvSpPr>
            <a:spLocks noGrp="1"/>
          </p:cNvSpPr>
          <p:nvPr>
            <p:ph type="title"/>
          </p:nvPr>
        </p:nvSpPr>
        <p:spPr>
          <a:xfrm>
            <a:off x="457200" y="274638"/>
            <a:ext cx="8229600" cy="1143000"/>
          </a:xfrm>
        </p:spPr>
        <p:txBody>
          <a:bodyPr/>
          <a:lstStyle/>
          <a:p>
            <a:r>
              <a:rPr lang="en-US" dirty="0" smtClean="0"/>
              <a:t>Communication</a:t>
            </a:r>
            <a:endParaRPr lang="en-US" dirty="0"/>
          </a:p>
        </p:txBody>
      </p:sp>
      <p:sp>
        <p:nvSpPr>
          <p:cNvPr id="20" name="Content Placeholder 2"/>
          <p:cNvSpPr>
            <a:spLocks noGrp="1"/>
          </p:cNvSpPr>
          <p:nvPr>
            <p:ph idx="1"/>
          </p:nvPr>
        </p:nvSpPr>
        <p:spPr>
          <a:xfrm>
            <a:off x="457200" y="1600200"/>
            <a:ext cx="8229600" cy="4525963"/>
          </a:xfrm>
        </p:spPr>
        <p:txBody>
          <a:bodyPr>
            <a:normAutofit lnSpcReduction="10000"/>
          </a:bodyPr>
          <a:lstStyle/>
          <a:p>
            <a:r>
              <a:rPr lang="en-US" dirty="0" smtClean="0"/>
              <a:t>Communication by the Audit Committee is set by the rule that they must meet no less than once per quarter as a committee and meet at least once a quarter with independent auditors and management to review the Company’s financial statements. The Audit Committee is also responsible for making sure public announcements of the Company’s receipt of an audit opinion are made promptly.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06946"/>
                                        </p:tgtEl>
                                        <p:attrNameLst>
                                          <p:attrName>style.visibility</p:attrName>
                                        </p:attrNameLst>
                                      </p:cBhvr>
                                      <p:to>
                                        <p:strVal val="visible"/>
                                      </p:to>
                                    </p:set>
                                    <p:animEffect transition="in" filter="fade">
                                      <p:cBhvr>
                                        <p:cTn id="7" dur="1000"/>
                                        <p:tgtEl>
                                          <p:spTgt spid="1106946"/>
                                        </p:tgtEl>
                                      </p:cBhvr>
                                    </p:animEffect>
                                    <p:anim calcmode="lin" valueType="num">
                                      <p:cBhvr>
                                        <p:cTn id="8" dur="1000" fill="hold"/>
                                        <p:tgtEl>
                                          <p:spTgt spid="1106946"/>
                                        </p:tgtEl>
                                        <p:attrNameLst>
                                          <p:attrName>ppt_x</p:attrName>
                                        </p:attrNameLst>
                                      </p:cBhvr>
                                      <p:tavLst>
                                        <p:tav tm="0">
                                          <p:val>
                                            <p:strVal val="#ppt_x"/>
                                          </p:val>
                                        </p:tav>
                                        <p:tav tm="100000">
                                          <p:val>
                                            <p:strVal val="#ppt_x"/>
                                          </p:val>
                                        </p:tav>
                                      </p:tavLst>
                                    </p:anim>
                                    <p:anim calcmode="lin" valueType="num">
                                      <p:cBhvr>
                                        <p:cTn id="9" dur="1000" fill="hold"/>
                                        <p:tgtEl>
                                          <p:spTgt spid="11069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9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ChangeArrowheads="1"/>
          </p:cNvSpPr>
          <p:nvPr/>
        </p:nvSpPr>
        <p:spPr bwMode="auto">
          <a:xfrm>
            <a:off x="3886200" y="3124200"/>
            <a:ext cx="4419600" cy="914400"/>
          </a:xfrm>
          <a:prstGeom prst="rect">
            <a:avLst/>
          </a:prstGeom>
          <a:noFill/>
          <a:ln w="9525">
            <a:noFill/>
            <a:miter lim="800000"/>
            <a:headEnd/>
            <a:tailEnd/>
          </a:ln>
        </p:spPr>
        <p:txBody>
          <a:bodyPr lIns="0" tIns="0" rIns="0" bIns="0" anchor="ctr">
            <a:spAutoFit/>
          </a:bodyPr>
          <a:lstStyle/>
          <a:p>
            <a:pPr>
              <a:buFont typeface="Wingdings" pitchFamily="2" charset="2"/>
              <a:buNone/>
            </a:pPr>
            <a:r>
              <a:rPr lang="en-US" sz="2400" b="0">
                <a:latin typeface="Arial" charset="0"/>
              </a:rPr>
              <a:t> </a:t>
            </a:r>
          </a:p>
          <a:p>
            <a:pPr>
              <a:buFont typeface="Wingdings" pitchFamily="2" charset="2"/>
              <a:buChar char="§"/>
            </a:pPr>
            <a:endParaRPr lang="en-US" b="0">
              <a:latin typeface="Arial" charset="0"/>
            </a:endParaRPr>
          </a:p>
          <a:p>
            <a:pPr>
              <a:buFont typeface="Wingdings" pitchFamily="2" charset="2"/>
              <a:buNone/>
            </a:pPr>
            <a:r>
              <a:rPr lang="en-US" b="0">
                <a:latin typeface="Arial" charset="0"/>
              </a:rPr>
              <a:t>  </a:t>
            </a:r>
          </a:p>
        </p:txBody>
      </p:sp>
      <p:pic>
        <p:nvPicPr>
          <p:cNvPr id="10243" name="Picture 3"/>
          <p:cNvPicPr>
            <a:picLocks noChangeAspect="1" noChangeArrowheads="1"/>
          </p:cNvPicPr>
          <p:nvPr/>
        </p:nvPicPr>
        <p:blipFill>
          <a:blip r:embed="rId3" cstate="print"/>
          <a:srcRect/>
          <a:stretch>
            <a:fillRect/>
          </a:stretch>
        </p:blipFill>
        <p:spPr bwMode="auto">
          <a:xfrm>
            <a:off x="0" y="5962650"/>
            <a:ext cx="9144000" cy="895350"/>
          </a:xfrm>
          <a:prstGeom prst="rect">
            <a:avLst/>
          </a:prstGeom>
          <a:noFill/>
          <a:ln w="9525">
            <a:noFill/>
            <a:miter lim="800000"/>
            <a:headEnd/>
            <a:tailEnd/>
          </a:ln>
        </p:spPr>
      </p:pic>
      <p:sp>
        <p:nvSpPr>
          <p:cNvPr id="10244" name="Text Box 4"/>
          <p:cNvSpPr txBox="1">
            <a:spLocks noChangeArrowheads="1"/>
          </p:cNvSpPr>
          <p:nvPr/>
        </p:nvSpPr>
        <p:spPr bwMode="auto">
          <a:xfrm>
            <a:off x="914400" y="609600"/>
            <a:ext cx="7162800" cy="701675"/>
          </a:xfrm>
          <a:prstGeom prst="rect">
            <a:avLst/>
          </a:prstGeom>
          <a:noFill/>
          <a:ln w="9525">
            <a:noFill/>
            <a:miter lim="800000"/>
            <a:headEnd/>
            <a:tailEnd/>
          </a:ln>
        </p:spPr>
        <p:txBody>
          <a:bodyPr>
            <a:spAutoFit/>
          </a:bodyPr>
          <a:lstStyle/>
          <a:p>
            <a:pPr algn="ctr">
              <a:spcBef>
                <a:spcPct val="50000"/>
              </a:spcBef>
            </a:pPr>
            <a:endParaRPr lang="en-US" sz="4000">
              <a:latin typeface="Arial" charset="0"/>
            </a:endParaRPr>
          </a:p>
        </p:txBody>
      </p:sp>
      <p:pic>
        <p:nvPicPr>
          <p:cNvPr id="10245" name="Picture 5"/>
          <p:cNvPicPr>
            <a:picLocks noChangeAspect="1" noChangeArrowheads="1"/>
          </p:cNvPicPr>
          <p:nvPr/>
        </p:nvPicPr>
        <p:blipFill>
          <a:blip r:embed="rId4" cstate="print"/>
          <a:srcRect/>
          <a:stretch>
            <a:fillRect/>
          </a:stretch>
        </p:blipFill>
        <p:spPr bwMode="auto">
          <a:xfrm>
            <a:off x="685800" y="38100"/>
            <a:ext cx="704850" cy="647700"/>
          </a:xfrm>
          <a:prstGeom prst="rect">
            <a:avLst/>
          </a:prstGeom>
          <a:noFill/>
          <a:ln w="9525">
            <a:noFill/>
            <a:miter lim="800000"/>
            <a:headEnd/>
            <a:tailEnd/>
          </a:ln>
        </p:spPr>
      </p:pic>
      <p:pic>
        <p:nvPicPr>
          <p:cNvPr id="10246" name="Picture 6"/>
          <p:cNvPicPr>
            <a:picLocks noChangeAspect="1" noChangeArrowheads="1"/>
          </p:cNvPicPr>
          <p:nvPr/>
        </p:nvPicPr>
        <p:blipFill>
          <a:blip r:embed="rId5" cstate="print"/>
          <a:srcRect/>
          <a:stretch>
            <a:fillRect/>
          </a:stretch>
        </p:blipFill>
        <p:spPr bwMode="auto">
          <a:xfrm>
            <a:off x="0" y="0"/>
            <a:ext cx="676275" cy="676275"/>
          </a:xfrm>
          <a:prstGeom prst="rect">
            <a:avLst/>
          </a:prstGeom>
          <a:noFill/>
          <a:ln w="9525">
            <a:noFill/>
            <a:miter lim="800000"/>
            <a:headEnd/>
            <a:tailEnd/>
          </a:ln>
        </p:spPr>
      </p:pic>
      <p:pic>
        <p:nvPicPr>
          <p:cNvPr id="10247" name="Picture 7"/>
          <p:cNvPicPr>
            <a:picLocks noChangeAspect="1" noChangeArrowheads="1"/>
          </p:cNvPicPr>
          <p:nvPr/>
        </p:nvPicPr>
        <p:blipFill>
          <a:blip r:embed="rId4" cstate="print"/>
          <a:srcRect/>
          <a:stretch>
            <a:fillRect/>
          </a:stretch>
        </p:blipFill>
        <p:spPr bwMode="auto">
          <a:xfrm>
            <a:off x="2133600" y="38100"/>
            <a:ext cx="704850" cy="647700"/>
          </a:xfrm>
          <a:prstGeom prst="rect">
            <a:avLst/>
          </a:prstGeom>
          <a:noFill/>
          <a:ln w="9525">
            <a:noFill/>
            <a:miter lim="800000"/>
            <a:headEnd/>
            <a:tailEnd/>
          </a:ln>
        </p:spPr>
      </p:pic>
      <p:pic>
        <p:nvPicPr>
          <p:cNvPr id="10248" name="Picture 8"/>
          <p:cNvPicPr>
            <a:picLocks noChangeAspect="1" noChangeArrowheads="1"/>
          </p:cNvPicPr>
          <p:nvPr/>
        </p:nvPicPr>
        <p:blipFill>
          <a:blip r:embed="rId5" cstate="print"/>
          <a:srcRect/>
          <a:stretch>
            <a:fillRect/>
          </a:stretch>
        </p:blipFill>
        <p:spPr bwMode="auto">
          <a:xfrm>
            <a:off x="1447800" y="0"/>
            <a:ext cx="676275" cy="676275"/>
          </a:xfrm>
          <a:prstGeom prst="rect">
            <a:avLst/>
          </a:prstGeom>
          <a:noFill/>
          <a:ln w="9525">
            <a:noFill/>
            <a:miter lim="800000"/>
            <a:headEnd/>
            <a:tailEnd/>
          </a:ln>
        </p:spPr>
      </p:pic>
      <p:pic>
        <p:nvPicPr>
          <p:cNvPr id="10249" name="Picture 9"/>
          <p:cNvPicPr>
            <a:picLocks noChangeAspect="1" noChangeArrowheads="1"/>
          </p:cNvPicPr>
          <p:nvPr/>
        </p:nvPicPr>
        <p:blipFill>
          <a:blip r:embed="rId4" cstate="print"/>
          <a:srcRect/>
          <a:stretch>
            <a:fillRect/>
          </a:stretch>
        </p:blipFill>
        <p:spPr bwMode="auto">
          <a:xfrm>
            <a:off x="3505200" y="38100"/>
            <a:ext cx="704850" cy="647700"/>
          </a:xfrm>
          <a:prstGeom prst="rect">
            <a:avLst/>
          </a:prstGeom>
          <a:noFill/>
          <a:ln w="9525">
            <a:noFill/>
            <a:miter lim="800000"/>
            <a:headEnd/>
            <a:tailEnd/>
          </a:ln>
        </p:spPr>
      </p:pic>
      <p:pic>
        <p:nvPicPr>
          <p:cNvPr id="10250" name="Picture 10"/>
          <p:cNvPicPr>
            <a:picLocks noChangeAspect="1" noChangeArrowheads="1"/>
          </p:cNvPicPr>
          <p:nvPr/>
        </p:nvPicPr>
        <p:blipFill>
          <a:blip r:embed="rId5" cstate="print"/>
          <a:srcRect/>
          <a:stretch>
            <a:fillRect/>
          </a:stretch>
        </p:blipFill>
        <p:spPr bwMode="auto">
          <a:xfrm>
            <a:off x="2819400" y="0"/>
            <a:ext cx="676275" cy="676275"/>
          </a:xfrm>
          <a:prstGeom prst="rect">
            <a:avLst/>
          </a:prstGeom>
          <a:noFill/>
          <a:ln w="9525">
            <a:noFill/>
            <a:miter lim="800000"/>
            <a:headEnd/>
            <a:tailEnd/>
          </a:ln>
        </p:spPr>
      </p:pic>
      <p:pic>
        <p:nvPicPr>
          <p:cNvPr id="10251" name="Picture 11"/>
          <p:cNvPicPr>
            <a:picLocks noChangeAspect="1" noChangeArrowheads="1"/>
          </p:cNvPicPr>
          <p:nvPr/>
        </p:nvPicPr>
        <p:blipFill>
          <a:blip r:embed="rId4" cstate="print"/>
          <a:srcRect/>
          <a:stretch>
            <a:fillRect/>
          </a:stretch>
        </p:blipFill>
        <p:spPr bwMode="auto">
          <a:xfrm>
            <a:off x="4953000" y="38100"/>
            <a:ext cx="704850" cy="647700"/>
          </a:xfrm>
          <a:prstGeom prst="rect">
            <a:avLst/>
          </a:prstGeom>
          <a:noFill/>
          <a:ln w="9525">
            <a:noFill/>
            <a:miter lim="800000"/>
            <a:headEnd/>
            <a:tailEnd/>
          </a:ln>
        </p:spPr>
      </p:pic>
      <p:pic>
        <p:nvPicPr>
          <p:cNvPr id="10252" name="Picture 12"/>
          <p:cNvPicPr>
            <a:picLocks noChangeAspect="1" noChangeArrowheads="1"/>
          </p:cNvPicPr>
          <p:nvPr/>
        </p:nvPicPr>
        <p:blipFill>
          <a:blip r:embed="rId5" cstate="print"/>
          <a:srcRect/>
          <a:stretch>
            <a:fillRect/>
          </a:stretch>
        </p:blipFill>
        <p:spPr bwMode="auto">
          <a:xfrm>
            <a:off x="4267200" y="0"/>
            <a:ext cx="676275" cy="676275"/>
          </a:xfrm>
          <a:prstGeom prst="rect">
            <a:avLst/>
          </a:prstGeom>
          <a:noFill/>
          <a:ln w="9525">
            <a:noFill/>
            <a:miter lim="800000"/>
            <a:headEnd/>
            <a:tailEnd/>
          </a:ln>
        </p:spPr>
      </p:pic>
      <p:pic>
        <p:nvPicPr>
          <p:cNvPr id="10253" name="Picture 13"/>
          <p:cNvPicPr>
            <a:picLocks noChangeAspect="1" noChangeArrowheads="1"/>
          </p:cNvPicPr>
          <p:nvPr/>
        </p:nvPicPr>
        <p:blipFill>
          <a:blip r:embed="rId4" cstate="print"/>
          <a:srcRect/>
          <a:stretch>
            <a:fillRect/>
          </a:stretch>
        </p:blipFill>
        <p:spPr bwMode="auto">
          <a:xfrm>
            <a:off x="6400800" y="38100"/>
            <a:ext cx="704850" cy="647700"/>
          </a:xfrm>
          <a:prstGeom prst="rect">
            <a:avLst/>
          </a:prstGeom>
          <a:noFill/>
          <a:ln w="9525">
            <a:noFill/>
            <a:miter lim="800000"/>
            <a:headEnd/>
            <a:tailEnd/>
          </a:ln>
        </p:spPr>
      </p:pic>
      <p:pic>
        <p:nvPicPr>
          <p:cNvPr id="10254" name="Picture 14"/>
          <p:cNvPicPr>
            <a:picLocks noChangeAspect="1" noChangeArrowheads="1"/>
          </p:cNvPicPr>
          <p:nvPr/>
        </p:nvPicPr>
        <p:blipFill>
          <a:blip r:embed="rId5" cstate="print"/>
          <a:srcRect/>
          <a:stretch>
            <a:fillRect/>
          </a:stretch>
        </p:blipFill>
        <p:spPr bwMode="auto">
          <a:xfrm>
            <a:off x="5715000" y="0"/>
            <a:ext cx="676275" cy="676275"/>
          </a:xfrm>
          <a:prstGeom prst="rect">
            <a:avLst/>
          </a:prstGeom>
          <a:noFill/>
          <a:ln w="9525">
            <a:noFill/>
            <a:miter lim="800000"/>
            <a:headEnd/>
            <a:tailEnd/>
          </a:ln>
        </p:spPr>
      </p:pic>
      <p:pic>
        <p:nvPicPr>
          <p:cNvPr id="10255" name="Picture 15"/>
          <p:cNvPicPr>
            <a:picLocks noChangeAspect="1" noChangeArrowheads="1"/>
          </p:cNvPicPr>
          <p:nvPr/>
        </p:nvPicPr>
        <p:blipFill>
          <a:blip r:embed="rId4" cstate="print"/>
          <a:srcRect/>
          <a:stretch>
            <a:fillRect/>
          </a:stretch>
        </p:blipFill>
        <p:spPr bwMode="auto">
          <a:xfrm>
            <a:off x="7848600" y="38100"/>
            <a:ext cx="704850" cy="647700"/>
          </a:xfrm>
          <a:prstGeom prst="rect">
            <a:avLst/>
          </a:prstGeom>
          <a:noFill/>
          <a:ln w="9525">
            <a:noFill/>
            <a:miter lim="800000"/>
            <a:headEnd/>
            <a:tailEnd/>
          </a:ln>
        </p:spPr>
      </p:pic>
      <p:pic>
        <p:nvPicPr>
          <p:cNvPr id="10256" name="Picture 16"/>
          <p:cNvPicPr>
            <a:picLocks noChangeAspect="1" noChangeArrowheads="1"/>
          </p:cNvPicPr>
          <p:nvPr/>
        </p:nvPicPr>
        <p:blipFill>
          <a:blip r:embed="rId5" cstate="print"/>
          <a:srcRect/>
          <a:stretch>
            <a:fillRect/>
          </a:stretch>
        </p:blipFill>
        <p:spPr bwMode="auto">
          <a:xfrm>
            <a:off x="7162800" y="0"/>
            <a:ext cx="676275" cy="676275"/>
          </a:xfrm>
          <a:prstGeom prst="rect">
            <a:avLst/>
          </a:prstGeom>
          <a:noFill/>
          <a:ln w="9525">
            <a:noFill/>
            <a:miter lim="800000"/>
            <a:headEnd/>
            <a:tailEnd/>
          </a:ln>
        </p:spPr>
      </p:pic>
      <p:pic>
        <p:nvPicPr>
          <p:cNvPr id="10257" name="Picture 17"/>
          <p:cNvPicPr>
            <a:picLocks noChangeAspect="1" noChangeArrowheads="1"/>
          </p:cNvPicPr>
          <p:nvPr/>
        </p:nvPicPr>
        <p:blipFill>
          <a:blip r:embed="rId5" cstate="print"/>
          <a:srcRect/>
          <a:stretch>
            <a:fillRect/>
          </a:stretch>
        </p:blipFill>
        <p:spPr bwMode="auto">
          <a:xfrm>
            <a:off x="8467725" y="0"/>
            <a:ext cx="676275" cy="676275"/>
          </a:xfrm>
          <a:prstGeom prst="rect">
            <a:avLst/>
          </a:prstGeom>
          <a:noFill/>
          <a:ln w="9525">
            <a:noFill/>
            <a:miter lim="800000"/>
            <a:headEnd/>
            <a:tailEnd/>
          </a:ln>
        </p:spPr>
      </p:pic>
      <p:sp>
        <p:nvSpPr>
          <p:cNvPr id="19" name="Title 1"/>
          <p:cNvSpPr>
            <a:spLocks noGrp="1"/>
          </p:cNvSpPr>
          <p:nvPr>
            <p:ph type="title"/>
          </p:nvPr>
        </p:nvSpPr>
        <p:spPr>
          <a:xfrm>
            <a:off x="457200" y="274638"/>
            <a:ext cx="8229600" cy="1143000"/>
          </a:xfrm>
        </p:spPr>
        <p:txBody>
          <a:bodyPr/>
          <a:lstStyle/>
          <a:p>
            <a:r>
              <a:rPr lang="en-US" dirty="0" smtClean="0"/>
              <a:t>Communication cont.</a:t>
            </a:r>
            <a:endParaRPr lang="en-US" dirty="0"/>
          </a:p>
        </p:txBody>
      </p:sp>
      <p:sp>
        <p:nvSpPr>
          <p:cNvPr id="20" name="Content Placeholder 2"/>
          <p:cNvSpPr>
            <a:spLocks noGrp="1"/>
          </p:cNvSpPr>
          <p:nvPr>
            <p:ph idx="1"/>
          </p:nvPr>
        </p:nvSpPr>
        <p:spPr>
          <a:xfrm>
            <a:off x="457200" y="1600200"/>
            <a:ext cx="8229600" cy="4525963"/>
          </a:xfrm>
        </p:spPr>
        <p:txBody>
          <a:bodyPr>
            <a:normAutofit/>
          </a:bodyPr>
          <a:lstStyle/>
          <a:p>
            <a:r>
              <a:rPr lang="en-US" dirty="0" smtClean="0"/>
              <a:t>Communication within the company is encouraged.  One of main criteria for a new management hire is the ability to build relationships.  Fossil promotes ethical behavior and employees are encouraged to talk about any doubts they have about particular situations.  Open channels for communication are published and made available to all employees.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06946"/>
                                        </p:tgtEl>
                                        <p:attrNameLst>
                                          <p:attrName>style.visibility</p:attrName>
                                        </p:attrNameLst>
                                      </p:cBhvr>
                                      <p:to>
                                        <p:strVal val="visible"/>
                                      </p:to>
                                    </p:set>
                                    <p:animEffect transition="in" filter="fade">
                                      <p:cBhvr>
                                        <p:cTn id="7" dur="1000"/>
                                        <p:tgtEl>
                                          <p:spTgt spid="1106946"/>
                                        </p:tgtEl>
                                      </p:cBhvr>
                                    </p:animEffect>
                                    <p:anim calcmode="lin" valueType="num">
                                      <p:cBhvr>
                                        <p:cTn id="8" dur="1000" fill="hold"/>
                                        <p:tgtEl>
                                          <p:spTgt spid="1106946"/>
                                        </p:tgtEl>
                                        <p:attrNameLst>
                                          <p:attrName>ppt_x</p:attrName>
                                        </p:attrNameLst>
                                      </p:cBhvr>
                                      <p:tavLst>
                                        <p:tav tm="0">
                                          <p:val>
                                            <p:strVal val="#ppt_x"/>
                                          </p:val>
                                        </p:tav>
                                        <p:tav tm="100000">
                                          <p:val>
                                            <p:strVal val="#ppt_x"/>
                                          </p:val>
                                        </p:tav>
                                      </p:tavLst>
                                    </p:anim>
                                    <p:anim calcmode="lin" valueType="num">
                                      <p:cBhvr>
                                        <p:cTn id="9" dur="1000" fill="hold"/>
                                        <p:tgtEl>
                                          <p:spTgt spid="11069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9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TotalTime>
  <Words>1614</Words>
  <Application>Microsoft Office PowerPoint</Application>
  <PresentationFormat>On-screen Show (4:3)</PresentationFormat>
  <Paragraphs>216</Paragraphs>
  <Slides>41</Slides>
  <Notes>40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Microsoft Office Excel Chart</vt:lpstr>
      <vt:lpstr>ANALYSIS CONDUCTED BY:</vt:lpstr>
      <vt:lpstr>History of Fossil Inc.</vt:lpstr>
      <vt:lpstr>Industry Overview</vt:lpstr>
      <vt:lpstr>Industry Overview</vt:lpstr>
      <vt:lpstr>Industry Overview</vt:lpstr>
      <vt:lpstr>Industry Overview</vt:lpstr>
      <vt:lpstr>Industry Overview</vt:lpstr>
      <vt:lpstr>Communication</vt:lpstr>
      <vt:lpstr>Communication cont.</vt:lpstr>
      <vt:lpstr>Corporate Image and social responsibility </vt:lpstr>
      <vt:lpstr>Management flexibility </vt:lpstr>
      <vt:lpstr>Strategy Canvas</vt:lpstr>
      <vt:lpstr>Technical Factors</vt:lpstr>
      <vt:lpstr>Kaleido Watch</vt:lpstr>
      <vt:lpstr>PDA Watch</vt:lpstr>
      <vt:lpstr>Slide 16</vt:lpstr>
      <vt:lpstr>Capital Stucture</vt:lpstr>
      <vt:lpstr>Slide 18</vt:lpstr>
      <vt:lpstr>Liquidity</vt:lpstr>
      <vt:lpstr>Slide 20</vt:lpstr>
      <vt:lpstr>Slide 21</vt:lpstr>
      <vt:lpstr>Performance</vt:lpstr>
      <vt:lpstr>Slide 23</vt:lpstr>
      <vt:lpstr>Slide 24</vt:lpstr>
      <vt:lpstr>Slide 25</vt:lpstr>
      <vt:lpstr>Cash Flow</vt:lpstr>
      <vt:lpstr>Slide 27</vt:lpstr>
      <vt:lpstr>Growth Outlook</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TTU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Carruthers, Chris</dc:creator>
  <cp:lastModifiedBy>Owner</cp:lastModifiedBy>
  <cp:revision>10</cp:revision>
  <dcterms:created xsi:type="dcterms:W3CDTF">2010-04-26T17:25:18Z</dcterms:created>
  <dcterms:modified xsi:type="dcterms:W3CDTF">2010-04-27T03:21:11Z</dcterms:modified>
</cp:coreProperties>
</file>