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8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57" r:id="rId29"/>
    <p:sldId id="264" r:id="rId30"/>
    <p:sldId id="256" r:id="rId31"/>
    <p:sldId id="260" r:id="rId32"/>
    <p:sldId id="258" r:id="rId33"/>
    <p:sldId id="259" r:id="rId34"/>
    <p:sldId id="261" r:id="rId35"/>
    <p:sldId id="262" r:id="rId36"/>
    <p:sldId id="263" r:id="rId37"/>
    <p:sldId id="265" r:id="rId38"/>
    <p:sldId id="266" r:id="rId39"/>
    <p:sldId id="267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B92E6-4D20-4FF2-9AB9-E425DD30DB8D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EC8CC-23B5-4CEA-BD39-D715721F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1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C8CC-23B5-4CEA-BD39-D715721F3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C8CC-23B5-4CEA-BD39-D715721F31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A27D72-21AD-4765-A1CF-9731F2A3886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620736-6003-4099-8C04-958156BB11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mmoore.ba.ttu.edu/ValuationReports/Summer2007/JC-Penne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8" y="0"/>
            <a:ext cx="92008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Group #4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FF00"/>
                </a:solidFill>
              </a:rPr>
              <a:t>Foundations of strategy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Industry Analysis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926540"/>
            <a:ext cx="8458200" cy="9144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Michael Medford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Nathan Smith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Ian Goldberg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Cameron Rice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PEST ANALYSIS: Technological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JCPenny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Technological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Online shopping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In-store kiosks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Supply-chain management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Mobile Phone Industry</a:t>
            </a:r>
          </a:p>
          <a:p>
            <a:pPr lvl="1" indent="-342900"/>
            <a:r>
              <a:rPr lang="en-US" sz="2800" dirty="0" smtClean="0">
                <a:solidFill>
                  <a:srgbClr val="000000"/>
                </a:solidFill>
              </a:rPr>
              <a:t>Technological</a:t>
            </a:r>
          </a:p>
          <a:p>
            <a:pPr lvl="2" indent="-342900"/>
            <a:r>
              <a:rPr lang="en-US" sz="2400" dirty="0" smtClean="0">
                <a:solidFill>
                  <a:srgbClr val="FF0000"/>
                </a:solidFill>
              </a:rPr>
              <a:t>Rapid changes in technology creates “winners” and “losers”</a:t>
            </a:r>
          </a:p>
          <a:p>
            <a:pPr marL="40005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PEST ANALYSIS: Overview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Key to distinguish vital from important information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Restrictions on airplanes have less impact than global recession or technological breakthroughs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Must identify </a:t>
            </a:r>
            <a:r>
              <a:rPr lang="en-US" i="1" dirty="0" smtClean="0">
                <a:solidFill>
                  <a:srgbClr val="000000"/>
                </a:solidFill>
              </a:rPr>
              <a:t>most</a:t>
            </a:r>
            <a:r>
              <a:rPr lang="en-US" dirty="0" smtClean="0">
                <a:solidFill>
                  <a:srgbClr val="000000"/>
                </a:solidFill>
              </a:rPr>
              <a:t> important factors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Must understand customers to make profit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Must manage relationships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Realize intensity of competition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Industry Attractiveness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Industries offer the highest ROE?</a:t>
            </a:r>
          </a:p>
          <a:p>
            <a:r>
              <a:rPr lang="en-US" dirty="0" smtClean="0"/>
              <a:t>What allows certain Industries to flourish more than others?</a:t>
            </a:r>
            <a:endParaRPr lang="en-US" dirty="0"/>
          </a:p>
          <a:p>
            <a:r>
              <a:rPr lang="en-US" dirty="0" smtClean="0"/>
              <a:t>What size Industries tend to dominate in market shares?</a:t>
            </a:r>
          </a:p>
        </p:txBody>
      </p:sp>
    </p:spTree>
    <p:extLst>
      <p:ext uri="{BB962C8B-B14F-4D97-AF65-F5344CB8AC3E}">
        <p14:creationId xmlns:p14="http://schemas.microsoft.com/office/powerpoint/2010/main" val="6053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Porter’s 5 Forces of Competition Framework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71111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AutoShape 5" descr="data:image/jpeg;base64,/9j/4AAQSkZJRgABAQAAAQABAAD/2wCEAAkGBhQSEBQUEhQVFRUUFhQXFxQXFRUVFRgVFBYVFBUUFRQXHCYeFxkjGRUVHy8gIycpLCwsFR4xNTAqNSYrLCkBCQoKDgwOGg8PGi8kHyQsKSwpKSksLCkpLCksKSwsLCkpLCkpLCksLCwsKSopKSwpKSksLCwsLCkpLCwsLCkpKf/AABEIAPMA0AMBIgACEQEDEQH/xAAcAAABBQEBAQAAAAAAAAAAAAAEAAEDBQYCBwj/xABMEAABAwIDBAcDBwgJAQkAAAABAAIRAyEEEjEFQVFhBhMicYGRsQcyoRRCUnLB4fAjM2KCkqKy0RUWJCU0Q1Nz8WMXNURUdIOEo9L/xAAaAQACAwEBAAAAAAAAAAAAAAADBAACBQEG/8QAMhEAAgECAwUFCAIDAAAAAAAAAAECAxEEEiExMjNBUQUTImFxFCOBobHB4fBSkUJi8f/aAAwDAQACEQMRAD8A32VB4xsPYe9WEKGvQkjksuruMep7yIsePyfisRtO+Jq/WHoFusayBfisftqnGKqfq+iH2e/efALiF4CLC0VY08OosGxWzKdltNicYgjaC7+To3qJUgw6E5Bshldp7Ic5xcHQAPH7kDszZ78waSSCT+CtbiqcAyqt+0BTe0MbmN7mwFvirupJqwB0oxdwjamCFMMI0I+IVVibwrOq6pWaS51mXgCAgqlEmwRKb0BzB2t7J7kIzB5jxVpVw8C3C6FbUcJywJ36n7laT0Kq4dsbCtpy55AvvTYhzXPcWGRKr9n4Aue7MS6Xb1pMfsoU2MLRA0PqFylJKaXUFXi3BspuqlRPoI800NibBOSjbUTpzbtFFfXpISo1GlD1GoVxtKwE8KFzUW9qhcFUIQ5EmMXaTSrHBsik2Sz+3YX6zz+45KFPsGnO0cPyFU+TCl8U/cy9C9HiI9YhC4upDmAaknyCOhVOIaXYkQbU2mRxLv8AhY9bcY/TXiDMWJae8LI7aE4p/wBVnotbVuHd49Fmtq0/7S4/osQcDpV/sNXXgHwdOysaQQeECsGhbE2LQRNSYpPlTdxBKDxzCWQCRPBd7LwjGUTJEnzQWwmazsQ4+lmaVTHBdpvGVeYl0Sgam06VK7jJ4C5urxTBVZJst8Ls7LTI4hZ8WJG8GFYHpO91qdMDm438gq6vRc0nNczJIFr3RKe2zAvqQ1lFSpaLqpVA1K4/pENAyjMfgjzWgNPUutibPhxJ33V1tkAYc3FoOvNYRm0qz3OGbKBFhz5q02Rs7ranbJcI3km6DZJ3udd2mjsi0hA4sTZHOtPKxHdZCVBvTtSV9BPD07eJgGRQPajXhQOahjaA6jEM4I6q1DuprpQFypZUR1a4cxWOEYRvRof3jR+pW/hQoajujDZ2jSH/AEq5+DR9qVxfBl6BaHER6rCpcXgSMSKgJ7Wom1uSvYVbiqk1g3cAPErJrLwjtLeCKjOye8LObapxiTzY1aSpcOWe27U/LMn/AE/tQMHxV8Q9bcZFhgjwq2nWhsqNmLMytpxuJKVi1xROWxhDbFw5zXvc6ruliA5pzEBR4bbbGlwa0uI36BDcWRyuQbWpHrHAkwN07lTYylDbDePVaGq11RxeWwCB+CUJicO2Ie8DlK652OZbnWzMLLgSrrH0g1zSR2XCHKvweJa0dkz6IvF4/OyN+qGqizHXB2KnbexCwZm3afgqx1Ow3WW62e8VKWV19xVBtTZRpusLHQozm2rMGkZ/A0ZqO8FsdiYPKJVHsfAkvk6GR4grZ4agA1Ukyxjtr9is8TvnzQLQTMeSv+kOyw+pLbOi3AxuWdzGmbggg3CahLNHzAONmRvKjIVvU2f1rc7Pe3jjzHNU9UEWOoXYyzHWQvUbgpCUyIDISFyWKRzUi1WKkJaj+iVOdos5UK3qwITKrPocz+8P/j1Pi5iTxnAl+8w+H4iPS1T42flDQNLT9yuoVRjiRXEamFl190epbwY35w5LMdKWxWp/UPqFp6bNTxCzXTEHPR+q77EDB8VfELW3GVlOpuXTSh6YKd+JDSATc2A3knkt9Izr8w4slq4wtAAuc73RB74CsMNgiGyfuC6o4eTeC3glak7MNCOYrqmKq1ezTGRv0j9i5p9G2m7iXOO8mbq7yAaJxTSjk2ORgkVn9FRcW8LrrL9KfrDiramR5qCtREyuZjrpgVDHOY6Jg8dx71bDabKjctSx/Giqa1CR+LIFzy2xvCkamV+QGVO5bYfHUqZALxaUY7pZQb874LJHCtcd+unwRuD2Y06AeS0I5JRuhRpp2Zb43arKpaaZJiZsRHinxGzm4hnB438e9WOC2eGUtN9+7RQikaVXLuN2nlvHgqXs9CFHsvNRcWPEFp+BVntXYIrszsgP9fvVvjdlNrt4OGjvxuQWy67qbjTqCHDTgRxCtmd7orYwdWgWuIIgjVcBq2/SDYgrDM2zx5HkViiwgkEQQmoTUkBlGxzC4IUpYuYRCqIyrPob/wB4H/07vi9qrwFZ9DWf255/6Ef/AGBKY3gS+H1DYfio9HVZtTAZnNeDBCtYQOMa41GAaXlZtXdHKe8d0hbwVB0tpSaJ+stDrfkqfpJTkUf1vRLYbSqg9TWLM6yjcKw2dsRj6gqETl0UVBzJjMJV3hKgAAC2ZyE09LHO0nRlaN5jwGpXLWcuCjxzpqt5An4hTsBI5pWa1GaWwZjOI8FIWp2hP1duKEGucRC4qN+C6q+iZ1OQqhEV9U6nzQGJYHX3qyxFKyrqrL80KRGisB7V7LWbBpSBKzr6cuHirvo1jAyQ4wDpPFFoNqQpXWhsjhx1ZHEIXGYAVKYGhEFp4FFUcSC2xBssdiumD6cyG5QdZvZaEKblsEpSSLrD40BvasRYzuI1QW0dsUHthzwCDZw1B4rF7V6TOxNQdWwgXBdeDzhVb6hm8nn9yNGj1BupY0WL6S1S4imQQLBwFjzugHkucXPMk6nRCCrBtcJ34sc0eMUgLk2duK43+S4pYgEJ/lLQfALrOo7Vz0NYDian+0P4wqVmNYd+qt+hbg7F1o0bSp/F5/klMa/cyGMNxEeiqDFNsCNWmbIiFzU0KQkroYTswcVJ3RKzPTuqW0KRH0yPgVp5uFl/aJ/h6f8Au/YUphuKvUPW4bMXhqri9p3St1gwXGfmtj+SwfyxoYBfszyWowe0nPw9NtIATAcTc3GgO5bldWtJmfQ8TyoPxNX8qDO4D4mfRWeHIyhUGKw+c+84XIkd8j1PwUjeuY2GnMI1Oo4SkptXuPwTSsy5xuNawTadwVNiekD2bh8VAcU4CS3PUIsLkDm47h6rOV8finYhzHNhgmHinlbYWgnWefFUUXLVBM1rGswvSAPkOsf56I+vjAAbwOPgVmNnYSoXNNsx7tf0huRnSCo802SWwdQN8Akbt4CBJuIZM6rbfbo2443ieZUVHaLXG4g+dllMXQq3c1pqHQDVsRMtAO4wL+SssFQrAMLxYgTaHNceHJXlC0bg87vYtMbiw3Kf0gPMhd4vF9VTzBs8phDYihBsSJieGt7Kt2vtLOwQDdzo8LK+FjeokAxF8jbGp9LqzXEssDNpKGZinVXTUGYbuCg2VgHV6zabdTv5akraf1T6tt3NC3fCnqZE5NLQoBjA0RksBFjAtohXY6TMXV/V2W0N9+328IQlbZ7GjW/Cys4q4FVHYp+tO4Li/wCAp6lcAmAFA5yliXIwy8aD0TVKQ0zW5BF0qIiSgMW8ZuzZUZdT5DstoTbRa32cXrYrjko/xPWK68ibrZey10vxROsUfV6Sx3AYzhOKj06FzUFj3FdqOuYae4pFjaKxuJlzfFUftAj5Mwn/AFR8VZUaGUsaNxPlCpvagYwIPCtT+JSeG4y9UNV+G/RmHq4lrSLghaDoxtEPqZBAALXAdwc31c1YJzpKO2Zi3UqjXN1aZ7xvHiF6SrRzxaMihW7uSbR6Jgaz3uqTGVrRFr5gTJnfuVvhWgt3bkJs6HN6xtg+SYu1wcJkfRM6jvRGzwRfj6hYqTWjNyVm7oY4XUbxp3bvxyQj9nh2pKtnX1QOOxGQRm10AAzEqt7HVG5D8lDRlaLnU8vx9ig6Qs7AjUZY7xdJuOps/OVGsc4iA4wTHDzKba+0KRZ7wsNTYAbySdFyWqCxjYr8LRa67bT67wihhXbz+OaHwNRhMhwMwQ5psRuuLKwquHE+KE27alXErtoPALe8DvsTPqqaoAB3T8bq1xwBc3i0yO+4k+BKE6gd99VqdmU80nN+hl9o1ckFBc9QGjiiwy2xG8WKkftl7jcuJ4kkp8RhBKho0bkAfjktzKYjkmFOxT+Pih6jidSVIKEWlQV2mwAsquJVM4cyFCXBTZLXQNWpA1Qmgq1JX4gnkhKrwFDUxHBBvqknVUYRIlqvvdb/ANk+mK/9kfxLzOq+4XpPsf8AcxX16XoUhjn7ljeEVqiPUQgtrO7LWzlzuaCeQMlHIbaGHDm823H8kjPddhuO0hewB3H/AIWX9qTJ2c7lUpfxBaGm/SdbLPe05/8Ad1T69P1BSdHSqvVfUaqrwP0Z5TTRNIXQGHeiQV6+LRguJu+i22XZHU9SBLZ05j7VpcI6GCdV5ns3FGm9rtLjxHBeiUMR2VlY2mozUlzNPBzco5XyO6tZ0+P4Hn6oXCsl2d24wPQn7Ec1w1MahA4vZrqjgG1XUwBHYyz39oELNtqaV9LE+LpBw05bln8Xsgu94y36McNLIrFbBt2q1UkbyRfmQBHwVe7ZY3Vqvw/krSLxSttDMJTawBoAHcE9apB8kEzZ1SxFVx5ODSD8JVnXAtxAugSRLsEfG8won5Zlrt2/epHXPul0XIHkEMaAvlHn6d69B2ZwPizzvaKvW+COHUyRrr+JUtMBgJkTohjDZBBkcwR3FA4jED8FaNzPyNhOIxbbwhflR3lDU63kh62LvaFSUgkaYRiMVNkHUhRvrqB2L1QnIMoWO3s4IR66OI56KCtXHE+CG2Wscl2i9L9kP5vFfXpfwyvMHPbvlem+x4TRxJGnXU5/YBWdjn7ljWFXvEeqygNuY006UgSSQO7mjgUFtf8AN2iZESlKmkWMw2oEo0i5zXOkW05qr6WbP+U0nUAHZXFpLgJ03BT7Q2lULWsYRnIgnWI4KoaMT82qN6zk3e6HbXVmUf8A2bQPfqAfUS/qC0D848/qK/pNxpsKkrt9XFsFyCU37XXX+TAdxT6FN/UmY/KkW+grLE0nU7DtZYB5wBBWUxXTmrXx9DB9YOqNZorFmjsva6rNvbIh3HTit9tPD3Lxv94dws7yAHgOaeUK1WnnqO/RAI1KVOplireZSUdpNO/7vBXODrAiJVBjcCHXGu46TyJQLcW+mddPNLJIfbsa3EMmZKAr4cATPhKpq/SedbIQ9IQeY71VphIzii9FQQeKE7T3ZW3PeABzJOneUCNp5xYQEVs7brsOHBtIVMxBkidNyBIrKXQOqdGqtw2tSbMaP1Q7uh9UXFekTOhdvRFPpu4e9hWjwTnp2064VvkmI4ytCKjF6LyQnLD05O8kCP6G13GRVpTvGZDP6C4g/PpftD+atR02pb8K3yUNXptSm2FHxC77fX/l8vwc9lpdP3+wJ/QfEgdl9GfrBAu9n+LOpob/AJ0K6HTaiTfDDvvr5Ir+tWHI/MBVlj6/8vl+CLDUun7/AGZX/syxh+fR/aUVf2XY7/Uox3rWHpRhhrRI8Uv604TfScPFV9trfy/f6LezU+hido9AK9ClnqPpkSAckuMkgC2u9Tu9lmIMHrKQtMT9612K6R4J4ANIkSCbJ6e3cEbAOEbuAUeNrW2/I57NT6GHd7M8SLSw85W09n2yH4KlVp1TL6lVrraZQ0C1zOiLfjsI4WzCeC467DhtnP3HW8tvqO5AqYupUjlkwkKEIO6Rs6taEBtJrqlOGxMg39F1Wq2XFGomqnQXiZvaFHEtcHMYLAg9q90BWZVFOBLTuiCb3MlbV7JWM6VdPsHhJbPXVh/lMOh/Tfo34nkgRptu0Qrq2WpK7bFSnRDW5gWjtVHQBbevM+kvTl9TMylUfBnNUk35M4DmqrpF0zxGMJD3Zae6kyzOWbe88z5BURKeo4VReaW0Uq4ly0iF7Nxxo1qdUf5b2u8AbjylfSWCxratJr2mQ5oIM2IIkGRyvI77hfMYXq3ss6SE0TRcfzVhyabtE7t/kTxnTpPkJs2+0NnG5ZadQRY8iBp3jyILYocUL5XiCONz/Jzbe8J0WqFWfxHHy0PdB+iEPicEHiCAeUb9LcDoI7m6Nch1sLGeq0Y3QxUqej1Rj3bNzGNDw/konbMykZhaVd19luZdvabrlJuLT2X6ace+QC0EOrixoQZ4EQe4g6FZdWnOnpI04Tp1NYkRpgCArvDbRpMpU2DLNi4kSe0ZIjhCz9Imo7K3vJ+i2QCe+9gq9nTyhhsXUo4rDy1roFWmZIaYLS6mdbHUHdohRw8pxuUqVowdjbVK2YlzaZczdkZJ+JiEZs5tGoHF4DSy8yA2F3sWvh8VTD8NUa9v6JgtJGjmatN9CF1iOjDHWuBMkAwCeapKjLkVVVFXjtsYYOinSNSDrMN7xvKArbXaXf4doA4OIWmp7AY2waAuzsVvBTuH1Od8uhmqW0mf+XaY07d/iF2zalPfhiOeYeav/wCgWToEjsRvBV7iXX5fk73q6GbqbSoF0HDvjj2SEVSo4Spp2XcHCFbO2E3goX9HGzMX471zuWTvUVOA6OTVcXAhhJDRDctjAIIuUZU2LRa4tyEka5Wz6XUvyavRaW0+210iCRLZ3tO5DU9kvIGeQR9F1+V415ocqc+gRTiTtwGGyk3AaJu0iRynXuUON2VSNJxDTEaj3h9oKnr06gAgEkah0EEjS+8qu/pGoA78mb2IyxP381R02uR3MnzNHXrwCSYA3rIba9qmGw0tp/l6g3MIyA/pVNPKV5Tt7pZiMWfy1Qlu6m3s0x+qNe8yVTStvuE3eRkus1ums6Re0zGYsFufqaZ/y6UtkcHP94/AclkkkkdJRVkCbb2ilJMkunDoKw2Dtp2FrtrNExILZjM06ib8ARY3Asq5Oup2IfRezcU2rTbUYQ5rgCCI+8bv3RPuuRrPx6RGp1iNbgaudHjvsy6SdRWNF0ltTtBuozAdqGm0wAd05YMyAvYKVRr2hzDIPeeRB37yIN78X2cUsyuV2HVRs3+3xmfCZ5F2gaqza+yG1KR3OsGO0hxho8JIEdw3GbR14+7/AI3TwtPutE5HpntzLisJQa6AyoypVjNEm1Nrt8QXOg8Wk6pfEO1KT8mGo76CcDiKNMtogBhqTlJJOdzRJDyQCHxJjgBwv5h7R8GWbQqE6VGscPBoYR5t+K1/tOoFopmmMj2vbUBAJEtzZSCREg8EN0wwrcbgqeJaO2KYfGpt77Y78wSOCqyr0VNjGJgoTcUedYHH1KFQVKL3U3jRzHFp7pGotovT+ivtxeyGY9nWCw66mAH7hL6ejt5kR3FeUBJGlFPaKqTWw+r9jbcw+Lpiph6jajTwNxyc03aeRCPLF8nbI2xVwtZtag803t3jeN7XDRzTwK+jOgHThm0sOXQG1qcCrTnQnR7f0TB7rhLzhlGITzGiLFzkU5C5hCCkWRMaSmyp8q4dBzQXPyVFhqfKuEAXYMKJ+AVplSyqrRD4+SSSWoZ4kkklCDJJJKHR0gkkocO6VUtc1zTDmkOaeBaZB8wvcOhG3+vwrHyBlAbUbzHZJBGl2uO+xFpuvDFqvZ5tw0MUGEwyqCDwDgPe/ZDh4hFpys7EPcKmJZTYapMtaJnibWA74EcSwWAhefbb2c57PlDgOseSX79/5N08jAnmtmAHDK6494Am0mfePIH4qmxj2hr6VTQjXeWi4jyR5JWd9h2N01YGx9FtepkDpZlFQMOUyTrVY4OJynM7UDQJbI2cabalEj8nmLmGLZX+83vzSf1kRhA406T6nZJflA6sOqZXSGBxgQMoAPeTbRWFB0tHOCsfsuqnTdPpb/uzyHsXC0s3U8J2xgDQxFWkbZHuA+rq34EINbH2obPyYttQaVWX+swwfgWrHJ2Ss7CIlpPZ50gOD2jQfJDHuFKoNxZUOW/cYd+qs2mKq1dWInZ3PsIplX9H9pfKMJQrf6tKm/xLRPxVgs8eFCeEydQ6OE6QCeFwggE8JQulwh8cJJFMtMzx0kklCCSSSUIJJJJQgk7XQQRqLg8xomSUIe2dDds/KcKwky9ov3j33H9a3kjMXVisx0SYeJM6uYWiwEkXvyErzD2e7b6jE5XHs1ItOrgfd8Z/dC9U6xgqxUAdAdrce6SPiAF3FSvhpv8A1f0D4fix9UcVgHMzOp9Uxjr1ATDnkgTTbvBed4vKWAqEyLQDDY4CIBneARfepNqYFr6gDTULmkmGP7MuAaS4EWaAN54AIPDHJlaIc0OjMD2pLQ6HNN94O+JXm8BXVOrHle2nRPZtb9eXOyNWvTcqb8jP+1bAZsNTqAXpvgn9GoI/iDV5avcOl+C67AV2xJyFwG+WdsfFsf8AC8PC9PUWpiMSZOkhnD6Z9mdZrtk4QtIMU8p5FpII8CIWoXmPsLxxds+ow6U67svc5rXesr0gVFnz0kx+OqRMnCiFRdioqZi1iROFyHLoFS5LDp0gU65ch8blMnTLUM8dJMnUOCSSSUIJJJJQgkgkkoQ6ZULSHDVpBHeDIXrOytqNxFLC1TIbn6t8RLdQHHUe/K8kWs6EbQOWtRuYa2szjnouByjvzad6klmhKHVNfIvTeWSfmep4quxuYNeacOIawsu4iCXMIIL9dbqrxWEqU39aWl7t2X5rXuaXONN0cDbcAeMI9+CLGipSNJ7mglrqgIaM4loYRMbiTJ8JVe9j8hzCGSC4h2e8uLg14JjtONzGUALx1JpJOL9b7fs+nN8z0LW1P9+xaYaoKlMN3OBkcBGnM6LwbF0MlR7PoPc39lxH2L3LZuNa98gyAB4zp9/1V5D0xw3V4/EN41C7xf2nfvEr2UJ95SjN8zz9WOSbiUySSS4DPbvYQ0fIa9//ABBt3U6a9LheWew+u1uErS4Aur2BImAxgmO/0Xp7aiRnvMdhuolypwFyHLsFVLXHC6BTAroLlkS50HLoPUadcyolz4+TJJLRERJ0yShB0kkl04JJJJQgkkklCCRGzsYaVanUE9hwJjePnDxEjxQ6Sh09m6O5nYVhaS6kOy0MIkin+TBmxAAZukmURtDHODQKQLHNBIaQWMzNaQJBH5u8nhlBWO6C45zsOabZBoue4OvDC9ph5jddwy3ktELWYXa9MdgPztEdY4zm6z3nS0iA0gDTivMV6TjUlpez2eXny+5vUpqUVrtQsLi2hzYc1z2yC8ZYeSWzpfs5iL3WA9pVGMe4jRzGEc9Wk+bStw+kG06tTq2h0OLWt7Ds5BILxOWXWAkbhxtj/aYwGrQqDR1LKO5hsfNxW32dNSoyh0f1/NzNxsbSUuqMamKdJOCRquitN3VS36R4clttm7RrsiHO83fzIVH7P9ntdhC5wM9Y6CDuAatTSwwbofNVCousB0kq/Ov35T/+SrzD7fn3mR4OHoCFmsNimjX0lW2FxVI72j91VcUdzNF9R2ow7/iPSZRTcQ3j5yPVVdKi1wsZ8nesqUYEbrd0j0Ko6aLZ2WbTOkHuMp1VnCu4n4O9Qug6o3Q/xD0JCr3R3OfJ6SSSYFxJJJKEEnSSXTgkkklCDJ0klCCSSSXCGs9mdYjGFoJAcySOOV7I9T5rfbNd1mIIqBrsrcwJa2Q7ORIdEjQJkl5/tBeOT8l9zawW5FebINv4cUyQ2QCDYuc4cd5O+6y3tBpgYfDcjlHcAbJkk72S24O/T7gcerNeph0kklpmWeqezf8AwI/3Kn2LUloSSXAyIX0xwUDikkuHSSm8i4JHcY9EbhdsVgYFR3jf1SSVkVNbs7EOc0Fxny+xGhJJV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data:image/jpeg;base64,/9j/4AAQSkZJRgABAQAAAQABAAD/2wCEAAkGBhQSEBQUEhQVFRUUFhQXFxQXFRUVFRgVFBYVFBUUFRQXHCYeFxkjGRUVHy8gIycpLCwsFR4xNTAqNSYrLCkBCQoKDgwOGg8PGi8kHyQsKSwpKSksLCkpLCksKSwsLCkpLCkpLCksLCwsKSopKSwpKSksLCwsLCkpLCwsLCkpKf/AABEIAPMA0AMBIgACEQEDEQH/xAAcAAABBQEBAQAAAAAAAAAAAAAEAAEDBQYCBwj/xABMEAABAwIDBAcDBwgJAQkAAAABAAIRAyEEEjEFQVFhBhMicYGRsQcyoRRCUnLB4fAjM2KCkqKy0RUWJCU0Q1Nz8WMXNURUdIOEo9L/xAAaAQACAwEBAAAAAAAAAAAAAAADBAACBQEG/8QAMhEAAgECAwUFCAIDAAAAAAAAAAECAxEEEiExMjNBUQUTImFxFCOBobHB4fBSkUJi8f/aAAwDAQACEQMRAD8A32VB4xsPYe9WEKGvQkjksuruMep7yIsePyfisRtO+Jq/WHoFusayBfisftqnGKqfq+iH2e/efALiF4CLC0VY08OosGxWzKdltNicYgjaC7+To3qJUgw6E5Bshldp7Ic5xcHQAPH7kDszZ78waSSCT+CtbiqcAyqt+0BTe0MbmN7mwFvirupJqwB0oxdwjamCFMMI0I+IVVibwrOq6pWaS51mXgCAgqlEmwRKb0BzB2t7J7kIzB5jxVpVw8C3C6FbUcJywJ36n7laT0Kq4dsbCtpy55AvvTYhzXPcWGRKr9n4Aue7MS6Xb1pMfsoU2MLRA0PqFylJKaXUFXi3BspuqlRPoI800NibBOSjbUTpzbtFFfXpISo1GlD1GoVxtKwE8KFzUW9qhcFUIQ5EmMXaTSrHBsik2Sz+3YX6zz+45KFPsGnO0cPyFU+TCl8U/cy9C9HiI9YhC4upDmAaknyCOhVOIaXYkQbU2mRxLv8AhY9bcY/TXiDMWJae8LI7aE4p/wBVnotbVuHd49Fmtq0/7S4/osQcDpV/sNXXgHwdOysaQQeECsGhbE2LQRNSYpPlTdxBKDxzCWQCRPBd7LwjGUTJEnzQWwmazsQ4+lmaVTHBdpvGVeYl0Sgam06VK7jJ4C5urxTBVZJst8Ls7LTI4hZ8WJG8GFYHpO91qdMDm438gq6vRc0nNczJIFr3RKe2zAvqQ1lFSpaLqpVA1K4/pENAyjMfgjzWgNPUutibPhxJ33V1tkAYc3FoOvNYRm0qz3OGbKBFhz5q02Rs7ranbJcI3km6DZJ3udd2mjsi0hA4sTZHOtPKxHdZCVBvTtSV9BPD07eJgGRQPajXhQOahjaA6jEM4I6q1DuprpQFypZUR1a4cxWOEYRvRof3jR+pW/hQoajujDZ2jSH/AEq5+DR9qVxfBl6BaHER6rCpcXgSMSKgJ7Wom1uSvYVbiqk1g3cAPErJrLwjtLeCKjOye8LObapxiTzY1aSpcOWe27U/LMn/AE/tQMHxV8Q9bcZFhgjwq2nWhsqNmLMytpxuJKVi1xROWxhDbFw5zXvc6ruliA5pzEBR4bbbGlwa0uI36BDcWRyuQbWpHrHAkwN07lTYylDbDePVaGq11RxeWwCB+CUJicO2Ie8DlK652OZbnWzMLLgSrrH0g1zSR2XCHKvweJa0dkz6IvF4/OyN+qGqizHXB2KnbexCwZm3afgqx1Ow3WW62e8VKWV19xVBtTZRpusLHQozm2rMGkZ/A0ZqO8FsdiYPKJVHsfAkvk6GR4grZ4agA1Ukyxjtr9is8TvnzQLQTMeSv+kOyw+pLbOi3AxuWdzGmbggg3CahLNHzAONmRvKjIVvU2f1rc7Pe3jjzHNU9UEWOoXYyzHWQvUbgpCUyIDISFyWKRzUi1WKkJaj+iVOdos5UK3qwITKrPocz+8P/j1Pi5iTxnAl+8w+H4iPS1T42flDQNLT9yuoVRjiRXEamFl190epbwY35w5LMdKWxWp/UPqFp6bNTxCzXTEHPR+q77EDB8VfELW3GVlOpuXTSh6YKd+JDSATc2A3knkt9Izr8w4slq4wtAAuc73RB74CsMNgiGyfuC6o4eTeC3glak7MNCOYrqmKq1ezTGRv0j9i5p9G2m7iXOO8mbq7yAaJxTSjk2ORgkVn9FRcW8LrrL9KfrDiramR5qCtREyuZjrpgVDHOY6Jg8dx71bDabKjctSx/Giqa1CR+LIFzy2xvCkamV+QGVO5bYfHUqZALxaUY7pZQb874LJHCtcd+unwRuD2Y06AeS0I5JRuhRpp2Zb43arKpaaZJiZsRHinxGzm4hnB438e9WOC2eGUtN9+7RQikaVXLuN2nlvHgqXs9CFHsvNRcWPEFp+BVntXYIrszsgP9fvVvjdlNrt4OGjvxuQWy67qbjTqCHDTgRxCtmd7orYwdWgWuIIgjVcBq2/SDYgrDM2zx5HkViiwgkEQQmoTUkBlGxzC4IUpYuYRCqIyrPob/wB4H/07vi9qrwFZ9DWf255/6Ef/AGBKY3gS+H1DYfio9HVZtTAZnNeDBCtYQOMa41GAaXlZtXdHKe8d0hbwVB0tpSaJ+stDrfkqfpJTkUf1vRLYbSqg9TWLM6yjcKw2dsRj6gqETl0UVBzJjMJV3hKgAAC2ZyE09LHO0nRlaN5jwGpXLWcuCjxzpqt5An4hTsBI5pWa1GaWwZjOI8FIWp2hP1duKEGucRC4qN+C6q+iZ1OQqhEV9U6nzQGJYHX3qyxFKyrqrL80KRGisB7V7LWbBpSBKzr6cuHirvo1jAyQ4wDpPFFoNqQpXWhsjhx1ZHEIXGYAVKYGhEFp4FFUcSC2xBssdiumD6cyG5QdZvZaEKblsEpSSLrD40BvasRYzuI1QW0dsUHthzwCDZw1B4rF7V6TOxNQdWwgXBdeDzhVb6hm8nn9yNGj1BupY0WL6S1S4imQQLBwFjzugHkucXPMk6nRCCrBtcJ34sc0eMUgLk2duK43+S4pYgEJ/lLQfALrOo7Vz0NYDian+0P4wqVmNYd+qt+hbg7F1o0bSp/F5/klMa/cyGMNxEeiqDFNsCNWmbIiFzU0KQkroYTswcVJ3RKzPTuqW0KRH0yPgVp5uFl/aJ/h6f8Au/YUphuKvUPW4bMXhqri9p3St1gwXGfmtj+SwfyxoYBfszyWowe0nPw9NtIATAcTc3GgO5bldWtJmfQ8TyoPxNX8qDO4D4mfRWeHIyhUGKw+c+84XIkd8j1PwUjeuY2GnMI1Oo4SkptXuPwTSsy5xuNawTadwVNiekD2bh8VAcU4CS3PUIsLkDm47h6rOV8finYhzHNhgmHinlbYWgnWefFUUXLVBM1rGswvSAPkOsf56I+vjAAbwOPgVmNnYSoXNNsx7tf0huRnSCo802SWwdQN8Akbt4CBJuIZM6rbfbo2443ieZUVHaLXG4g+dllMXQq3c1pqHQDVsRMtAO4wL+SssFQrAMLxYgTaHNceHJXlC0bg87vYtMbiw3Kf0gPMhd4vF9VTzBs8phDYihBsSJieGt7Kt2vtLOwQDdzo8LK+FjeokAxF8jbGp9LqzXEssDNpKGZinVXTUGYbuCg2VgHV6zabdTv5akraf1T6tt3NC3fCnqZE5NLQoBjA0RksBFjAtohXY6TMXV/V2W0N9+328IQlbZ7GjW/Cys4q4FVHYp+tO4Li/wCAp6lcAmAFA5yliXIwy8aD0TVKQ0zW5BF0qIiSgMW8ZuzZUZdT5DstoTbRa32cXrYrjko/xPWK68ibrZey10vxROsUfV6Sx3AYzhOKj06FzUFj3FdqOuYae4pFjaKxuJlzfFUftAj5Mwn/AFR8VZUaGUsaNxPlCpvagYwIPCtT+JSeG4y9UNV+G/RmHq4lrSLghaDoxtEPqZBAALXAdwc31c1YJzpKO2Zi3UqjXN1aZ7xvHiF6SrRzxaMihW7uSbR6Jgaz3uqTGVrRFr5gTJnfuVvhWgt3bkJs6HN6xtg+SYu1wcJkfRM6jvRGzwRfj6hYqTWjNyVm7oY4XUbxp3bvxyQj9nh2pKtnX1QOOxGQRm10AAzEqt7HVG5D8lDRlaLnU8vx9ig6Qs7AjUZY7xdJuOps/OVGsc4iA4wTHDzKba+0KRZ7wsNTYAbySdFyWqCxjYr8LRa67bT67wihhXbz+OaHwNRhMhwMwQ5psRuuLKwquHE+KE27alXErtoPALe8DvsTPqqaoAB3T8bq1xwBc3i0yO+4k+BKE6gd99VqdmU80nN+hl9o1ckFBc9QGjiiwy2xG8WKkftl7jcuJ4kkp8RhBKho0bkAfjktzKYjkmFOxT+Pih6jidSVIKEWlQV2mwAsquJVM4cyFCXBTZLXQNWpA1Qmgq1JX4gnkhKrwFDUxHBBvqknVUYRIlqvvdb/ANk+mK/9kfxLzOq+4XpPsf8AcxX16XoUhjn7ljeEVqiPUQgtrO7LWzlzuaCeQMlHIbaGHDm823H8kjPddhuO0hewB3H/AIWX9qTJ2c7lUpfxBaGm/SdbLPe05/8Ad1T69P1BSdHSqvVfUaqrwP0Z5TTRNIXQGHeiQV6+LRguJu+i22XZHU9SBLZ05j7VpcI6GCdV5ns3FGm9rtLjxHBeiUMR2VlY2mozUlzNPBzco5XyO6tZ0+P4Hn6oXCsl2d24wPQn7Ec1w1MahA4vZrqjgG1XUwBHYyz39oELNtqaV9LE+LpBw05bln8Xsgu94y36McNLIrFbBt2q1UkbyRfmQBHwVe7ZY3Vqvw/krSLxSttDMJTawBoAHcE9apB8kEzZ1SxFVx5ODSD8JVnXAtxAugSRLsEfG8won5Zlrt2/epHXPul0XIHkEMaAvlHn6d69B2ZwPizzvaKvW+COHUyRrr+JUtMBgJkTohjDZBBkcwR3FA4jED8FaNzPyNhOIxbbwhflR3lDU63kh62LvaFSUgkaYRiMVNkHUhRvrqB2L1QnIMoWO3s4IR66OI56KCtXHE+CG2Wscl2i9L9kP5vFfXpfwyvMHPbvlem+x4TRxJGnXU5/YBWdjn7ljWFXvEeqygNuY006UgSSQO7mjgUFtf8AN2iZESlKmkWMw2oEo0i5zXOkW05qr6WbP+U0nUAHZXFpLgJ03BT7Q2lULWsYRnIgnWI4KoaMT82qN6zk3e6HbXVmUf8A2bQPfqAfUS/qC0D848/qK/pNxpsKkrt9XFsFyCU37XXX+TAdxT6FN/UmY/KkW+grLE0nU7DtZYB5wBBWUxXTmrXx9DB9YOqNZorFmjsva6rNvbIh3HTit9tPD3Lxv94dws7yAHgOaeUK1WnnqO/RAI1KVOplireZSUdpNO/7vBXODrAiJVBjcCHXGu46TyJQLcW+mddPNLJIfbsa3EMmZKAr4cATPhKpq/SedbIQ9IQeY71VphIzii9FQQeKE7T3ZW3PeABzJOneUCNp5xYQEVs7brsOHBtIVMxBkidNyBIrKXQOqdGqtw2tSbMaP1Q7uh9UXFekTOhdvRFPpu4e9hWjwTnp2064VvkmI4ytCKjF6LyQnLD05O8kCP6G13GRVpTvGZDP6C4g/PpftD+atR02pb8K3yUNXptSm2FHxC77fX/l8vwc9lpdP3+wJ/QfEgdl9GfrBAu9n+LOpob/AJ0K6HTaiTfDDvvr5Ir+tWHI/MBVlj6/8vl+CLDUun7/AGZX/syxh+fR/aUVf2XY7/Uox3rWHpRhhrRI8Uv604TfScPFV9trfy/f6LezU+hido9AK9ClnqPpkSAckuMkgC2u9Tu9lmIMHrKQtMT9612K6R4J4ANIkSCbJ6e3cEbAOEbuAUeNrW2/I57NT6GHd7M8SLSw85W09n2yH4KlVp1TL6lVrraZQ0C1zOiLfjsI4WzCeC467DhtnP3HW8tvqO5AqYupUjlkwkKEIO6Rs6taEBtJrqlOGxMg39F1Wq2XFGomqnQXiZvaFHEtcHMYLAg9q90BWZVFOBLTuiCb3MlbV7JWM6VdPsHhJbPXVh/lMOh/Tfo34nkgRptu0Qrq2WpK7bFSnRDW5gWjtVHQBbevM+kvTl9TMylUfBnNUk35M4DmqrpF0zxGMJD3Zae6kyzOWbe88z5BURKeo4VReaW0Uq4ly0iF7Nxxo1qdUf5b2u8AbjylfSWCxratJr2mQ5oIM2IIkGRyvI77hfMYXq3ss6SE0TRcfzVhyabtE7t/kTxnTpPkJs2+0NnG5ZadQRY8iBp3jyILYocUL5XiCONz/Jzbe8J0WqFWfxHHy0PdB+iEPicEHiCAeUb9LcDoI7m6Nch1sLGeq0Y3QxUqej1Rj3bNzGNDw/konbMykZhaVd19luZdvabrlJuLT2X6ace+QC0EOrixoQZ4EQe4g6FZdWnOnpI04Tp1NYkRpgCArvDbRpMpU2DLNi4kSe0ZIjhCz9Imo7K3vJ+i2QCe+9gq9nTyhhsXUo4rDy1roFWmZIaYLS6mdbHUHdohRw8pxuUqVowdjbVK2YlzaZczdkZJ+JiEZs5tGoHF4DSy8yA2F3sWvh8VTD8NUa9v6JgtJGjmatN9CF1iOjDHWuBMkAwCeapKjLkVVVFXjtsYYOinSNSDrMN7xvKArbXaXf4doA4OIWmp7AY2waAuzsVvBTuH1Od8uhmqW0mf+XaY07d/iF2zalPfhiOeYeav/wCgWToEjsRvBV7iXX5fk73q6GbqbSoF0HDvjj2SEVSo4Spp2XcHCFbO2E3goX9HGzMX471zuWTvUVOA6OTVcXAhhJDRDctjAIIuUZU2LRa4tyEka5Wz6XUvyavRaW0+210iCRLZ3tO5DU9kvIGeQR9F1+V415ocqc+gRTiTtwGGyk3AaJu0iRynXuUON2VSNJxDTEaj3h9oKnr06gAgEkah0EEjS+8qu/pGoA78mb2IyxP381R02uR3MnzNHXrwCSYA3rIba9qmGw0tp/l6g3MIyA/pVNPKV5Tt7pZiMWfy1Qlu6m3s0x+qNe8yVTStvuE3eRkus1ums6Re0zGYsFufqaZ/y6UtkcHP94/AclkkkkdJRVkCbb2ilJMkunDoKw2Dtp2FrtrNExILZjM06ib8ARY3Asq5Oup2IfRezcU2rTbUYQ5rgCCI+8bv3RPuuRrPx6RGp1iNbgaudHjvsy6SdRWNF0ltTtBuozAdqGm0wAd05YMyAvYKVRr2hzDIPeeRB37yIN78X2cUsyuV2HVRs3+3xmfCZ5F2gaqza+yG1KR3OsGO0hxho8JIEdw3GbR14+7/AI3TwtPutE5HpntzLisJQa6AyoypVjNEm1Nrt8QXOg8Wk6pfEO1KT8mGo76CcDiKNMtogBhqTlJJOdzRJDyQCHxJjgBwv5h7R8GWbQqE6VGscPBoYR5t+K1/tOoFopmmMj2vbUBAJEtzZSCREg8EN0wwrcbgqeJaO2KYfGpt77Y78wSOCqyr0VNjGJgoTcUedYHH1KFQVKL3U3jRzHFp7pGotovT+ivtxeyGY9nWCw66mAH7hL6ejt5kR3FeUBJGlFPaKqTWw+r9jbcw+Lpiph6jajTwNxyc03aeRCPLF8nbI2xVwtZtag803t3jeN7XDRzTwK+jOgHThm0sOXQG1qcCrTnQnR7f0TB7rhLzhlGITzGiLFzkU5C5hCCkWRMaSmyp8q4dBzQXPyVFhqfKuEAXYMKJ+AVplSyqrRD4+SSSWoZ4kkklCDJJJKHR0gkkocO6VUtc1zTDmkOaeBaZB8wvcOhG3+vwrHyBlAbUbzHZJBGl2uO+xFpuvDFqvZ5tw0MUGEwyqCDwDgPe/ZDh4hFpys7EPcKmJZTYapMtaJnibWA74EcSwWAhefbb2c57PlDgOseSX79/5N08jAnmtmAHDK6494Am0mfePIH4qmxj2hr6VTQjXeWi4jyR5JWd9h2N01YGx9FtepkDpZlFQMOUyTrVY4OJynM7UDQJbI2cabalEj8nmLmGLZX+83vzSf1kRhA406T6nZJflA6sOqZXSGBxgQMoAPeTbRWFB0tHOCsfsuqnTdPpb/uzyHsXC0s3U8J2xgDQxFWkbZHuA+rq34EINbH2obPyYttQaVWX+swwfgWrHJ2Ss7CIlpPZ50gOD2jQfJDHuFKoNxZUOW/cYd+qs2mKq1dWInZ3PsIplX9H9pfKMJQrf6tKm/xLRPxVgs8eFCeEydQ6OE6QCeFwggE8JQulwh8cJJFMtMzx0kklCCSSSUIJJJJQgk7XQQRqLg8xomSUIe2dDds/KcKwky9ov3j33H9a3kjMXVisx0SYeJM6uYWiwEkXvyErzD2e7b6jE5XHs1ItOrgfd8Z/dC9U6xgqxUAdAdrce6SPiAF3FSvhpv8A1f0D4fix9UcVgHMzOp9Uxjr1ATDnkgTTbvBed4vKWAqEyLQDDY4CIBneARfepNqYFr6gDTULmkmGP7MuAaS4EWaAN54AIPDHJlaIc0OjMD2pLQ6HNN94O+JXm8BXVOrHle2nRPZtb9eXOyNWvTcqb8jP+1bAZsNTqAXpvgn9GoI/iDV5avcOl+C67AV2xJyFwG+WdsfFsf8AC8PC9PUWpiMSZOkhnD6Z9mdZrtk4QtIMU8p5FpII8CIWoXmPsLxxds+ow6U67svc5rXesr0gVFnz0kx+OqRMnCiFRdioqZi1iROFyHLoFS5LDp0gU65ch8blMnTLUM8dJMnUOCSSSUIJJJJQgkgkkoQ6ZULSHDVpBHeDIXrOytqNxFLC1TIbn6t8RLdQHHUe/K8kWs6EbQOWtRuYa2szjnouByjvzad6klmhKHVNfIvTeWSfmep4quxuYNeacOIawsu4iCXMIIL9dbqrxWEqU39aWl7t2X5rXuaXONN0cDbcAeMI9+CLGipSNJ7mglrqgIaM4loYRMbiTJ8JVe9j8hzCGSC4h2e8uLg14JjtONzGUALx1JpJOL9b7fs+nN8z0LW1P9+xaYaoKlMN3OBkcBGnM6LwbF0MlR7PoPc39lxH2L3LZuNa98gyAB4zp9/1V5D0xw3V4/EN41C7xf2nfvEr2UJ95SjN8zz9WOSbiUySSS4DPbvYQ0fIa9//ABBt3U6a9LheWew+u1uErS4Aur2BImAxgmO/0Xp7aiRnvMdhuolypwFyHLsFVLXHC6BTAroLlkS50HLoPUadcyolz4+TJJLRERJ0yShB0kkl04JJJJQgkkklCCRGzsYaVanUE9hwJjePnDxEjxQ6Sh09m6O5nYVhaS6kOy0MIkin+TBmxAAZukmURtDHODQKQLHNBIaQWMzNaQJBH5u8nhlBWO6C45zsOabZBoue4OvDC9ph5jddwy3ktELWYXa9MdgPztEdY4zm6z3nS0iA0gDTivMV6TjUlpez2eXny+5vUpqUVrtQsLi2hzYc1z2yC8ZYeSWzpfs5iL3WA9pVGMe4jRzGEc9Wk+bStw+kG06tTq2h0OLWt7Ds5BILxOWXWAkbhxtj/aYwGrQqDR1LKO5hsfNxW32dNSoyh0f1/NzNxsbSUuqMamKdJOCRquitN3VS36R4clttm7RrsiHO83fzIVH7P9ntdhC5wM9Y6CDuAatTSwwbofNVCousB0kq/Ov35T/+SrzD7fn3mR4OHoCFmsNimjX0lW2FxVI72j91VcUdzNF9R2ow7/iPSZRTcQ3j5yPVVdKi1wsZ8nesqUYEbrd0j0Ko6aLZ2WbTOkHuMp1VnCu4n4O9Qug6o3Q/xD0JCr3R3OfJ6SSSYFxJJJKEEnSSXTgkkklCDJ0klCCSSSXCGs9mdYjGFoJAcySOOV7I9T5rfbNd1mIIqBrsrcwJa2Q7ORIdEjQJkl5/tBeOT8l9zawW5FebINv4cUyQ2QCDYuc4cd5O+6y3tBpgYfDcjlHcAbJkk72S24O/T7gcerNeph0kklpmWeqezf8AwI/3Kn2LUloSSXAyIX0xwUDikkuHSSm8i4JHcY9EbhdsVgYFR3jf1SSVkVNbs7EOc0Fxny+xGhJJV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data:image/jpeg;base64,/9j/4AAQSkZJRgABAQAAAQABAAD/2wCEAAkGBhQSEBQUEhQVFRUUFhQXFxQXFRUVFRgVFBYVFBUUFRQXHCYeFxkjGRUVHy8gIycpLCwsFR4xNTAqNSYrLCkBCQoKDgwOGg8PGi8kHyQsKSwpKSksLCkpLCksKSwsLCkpLCkpLCksLCwsKSopKSwpKSksLCwsLCkpLCwsLCkpKf/AABEIAPMA0AMBIgACEQEDEQH/xAAcAAABBQEBAQAAAAAAAAAAAAAEAAEDBQYCBwj/xABMEAABAwIDBAcDBwgJAQkAAAABAAIRAyEEEjEFQVFhBhMicYGRsQcyoRRCUnLB4fAjM2KCkqKy0RUWJCU0Q1Nz8WMXNURUdIOEo9L/xAAaAQACAwEBAAAAAAAAAAAAAAADBAACBQEG/8QAMhEAAgECAwUFCAIDAAAAAAAAAAECAxEEEiExMjNBUQUTImFxFCOBobHB4fBSkUJi8f/aAAwDAQACEQMRAD8A32VB4xsPYe9WEKGvQkjksuruMep7yIsePyfisRtO+Jq/WHoFusayBfisftqnGKqfq+iH2e/efALiF4CLC0VY08OosGxWzKdltNicYgjaC7+To3qJUgw6E5Bshldp7Ic5xcHQAPH7kDszZ78waSSCT+CtbiqcAyqt+0BTe0MbmN7mwFvirupJqwB0oxdwjamCFMMI0I+IVVibwrOq6pWaS51mXgCAgqlEmwRKb0BzB2t7J7kIzB5jxVpVw8C3C6FbUcJywJ36n7laT0Kq4dsbCtpy55AvvTYhzXPcWGRKr9n4Aue7MS6Xb1pMfsoU2MLRA0PqFylJKaXUFXi3BspuqlRPoI800NibBOSjbUTpzbtFFfXpISo1GlD1GoVxtKwE8KFzUW9qhcFUIQ5EmMXaTSrHBsik2Sz+3YX6zz+45KFPsGnO0cPyFU+TCl8U/cy9C9HiI9YhC4upDmAaknyCOhVOIaXYkQbU2mRxLv8AhY9bcY/TXiDMWJae8LI7aE4p/wBVnotbVuHd49Fmtq0/7S4/osQcDpV/sNXXgHwdOysaQQeECsGhbE2LQRNSYpPlTdxBKDxzCWQCRPBd7LwjGUTJEnzQWwmazsQ4+lmaVTHBdpvGVeYl0Sgam06VK7jJ4C5urxTBVZJst8Ls7LTI4hZ8WJG8GFYHpO91qdMDm438gq6vRc0nNczJIFr3RKe2zAvqQ1lFSpaLqpVA1K4/pENAyjMfgjzWgNPUutibPhxJ33V1tkAYc3FoOvNYRm0qz3OGbKBFhz5q02Rs7ranbJcI3km6DZJ3udd2mjsi0hA4sTZHOtPKxHdZCVBvTtSV9BPD07eJgGRQPajXhQOahjaA6jEM4I6q1DuprpQFypZUR1a4cxWOEYRvRof3jR+pW/hQoajujDZ2jSH/AEq5+DR9qVxfBl6BaHER6rCpcXgSMSKgJ7Wom1uSvYVbiqk1g3cAPErJrLwjtLeCKjOye8LObapxiTzY1aSpcOWe27U/LMn/AE/tQMHxV8Q9bcZFhgjwq2nWhsqNmLMytpxuJKVi1xROWxhDbFw5zXvc6ruliA5pzEBR4bbbGlwa0uI36BDcWRyuQbWpHrHAkwN07lTYylDbDePVaGq11RxeWwCB+CUJicO2Ie8DlK652OZbnWzMLLgSrrH0g1zSR2XCHKvweJa0dkz6IvF4/OyN+qGqizHXB2KnbexCwZm3afgqx1Ow3WW62e8VKWV19xVBtTZRpusLHQozm2rMGkZ/A0ZqO8FsdiYPKJVHsfAkvk6GR4grZ4agA1Ukyxjtr9is8TvnzQLQTMeSv+kOyw+pLbOi3AxuWdzGmbggg3CahLNHzAONmRvKjIVvU2f1rc7Pe3jjzHNU9UEWOoXYyzHWQvUbgpCUyIDISFyWKRzUi1WKkJaj+iVOdos5UK3qwITKrPocz+8P/j1Pi5iTxnAl+8w+H4iPS1T42flDQNLT9yuoVRjiRXEamFl190epbwY35w5LMdKWxWp/UPqFp6bNTxCzXTEHPR+q77EDB8VfELW3GVlOpuXTSh6YKd+JDSATc2A3knkt9Izr8w4slq4wtAAuc73RB74CsMNgiGyfuC6o4eTeC3glak7MNCOYrqmKq1ezTGRv0j9i5p9G2m7iXOO8mbq7yAaJxTSjk2ORgkVn9FRcW8LrrL9KfrDiramR5qCtREyuZjrpgVDHOY6Jg8dx71bDabKjctSx/Giqa1CR+LIFzy2xvCkamV+QGVO5bYfHUqZALxaUY7pZQb874LJHCtcd+unwRuD2Y06AeS0I5JRuhRpp2Zb43arKpaaZJiZsRHinxGzm4hnB438e9WOC2eGUtN9+7RQikaVXLuN2nlvHgqXs9CFHsvNRcWPEFp+BVntXYIrszsgP9fvVvjdlNrt4OGjvxuQWy67qbjTqCHDTgRxCtmd7orYwdWgWuIIgjVcBq2/SDYgrDM2zx5HkViiwgkEQQmoTUkBlGxzC4IUpYuYRCqIyrPob/wB4H/07vi9qrwFZ9DWf255/6Ef/AGBKY3gS+H1DYfio9HVZtTAZnNeDBCtYQOMa41GAaXlZtXdHKe8d0hbwVB0tpSaJ+stDrfkqfpJTkUf1vRLYbSqg9TWLM6yjcKw2dsRj6gqETl0UVBzJjMJV3hKgAAC2ZyE09LHO0nRlaN5jwGpXLWcuCjxzpqt5An4hTsBI5pWa1GaWwZjOI8FIWp2hP1duKEGucRC4qN+C6q+iZ1OQqhEV9U6nzQGJYHX3qyxFKyrqrL80KRGisB7V7LWbBpSBKzr6cuHirvo1jAyQ4wDpPFFoNqQpXWhsjhx1ZHEIXGYAVKYGhEFp4FFUcSC2xBssdiumD6cyG5QdZvZaEKblsEpSSLrD40BvasRYzuI1QW0dsUHthzwCDZw1B4rF7V6TOxNQdWwgXBdeDzhVb6hm8nn9yNGj1BupY0WL6S1S4imQQLBwFjzugHkucXPMk6nRCCrBtcJ34sc0eMUgLk2duK43+S4pYgEJ/lLQfALrOo7Vz0NYDian+0P4wqVmNYd+qt+hbg7F1o0bSp/F5/klMa/cyGMNxEeiqDFNsCNWmbIiFzU0KQkroYTswcVJ3RKzPTuqW0KRH0yPgVp5uFl/aJ/h6f8Au/YUphuKvUPW4bMXhqri9p3St1gwXGfmtj+SwfyxoYBfszyWowe0nPw9NtIATAcTc3GgO5bldWtJmfQ8TyoPxNX8qDO4D4mfRWeHIyhUGKw+c+84XIkd8j1PwUjeuY2GnMI1Oo4SkptXuPwTSsy5xuNawTadwVNiekD2bh8VAcU4CS3PUIsLkDm47h6rOV8finYhzHNhgmHinlbYWgnWefFUUXLVBM1rGswvSAPkOsf56I+vjAAbwOPgVmNnYSoXNNsx7tf0huRnSCo802SWwdQN8Akbt4CBJuIZM6rbfbo2443ieZUVHaLXG4g+dllMXQq3c1pqHQDVsRMtAO4wL+SssFQrAMLxYgTaHNceHJXlC0bg87vYtMbiw3Kf0gPMhd4vF9VTzBs8phDYihBsSJieGt7Kt2vtLOwQDdzo8LK+FjeokAxF8jbGp9LqzXEssDNpKGZinVXTUGYbuCg2VgHV6zabdTv5akraf1T6tt3NC3fCnqZE5NLQoBjA0RksBFjAtohXY6TMXV/V2W0N9+328IQlbZ7GjW/Cys4q4FVHYp+tO4Li/wCAp6lcAmAFA5yliXIwy8aD0TVKQ0zW5BF0qIiSgMW8ZuzZUZdT5DstoTbRa32cXrYrjko/xPWK68ibrZey10vxROsUfV6Sx3AYzhOKj06FzUFj3FdqOuYae4pFjaKxuJlzfFUftAj5Mwn/AFR8VZUaGUsaNxPlCpvagYwIPCtT+JSeG4y9UNV+G/RmHq4lrSLghaDoxtEPqZBAALXAdwc31c1YJzpKO2Zi3UqjXN1aZ7xvHiF6SrRzxaMihW7uSbR6Jgaz3uqTGVrRFr5gTJnfuVvhWgt3bkJs6HN6xtg+SYu1wcJkfRM6jvRGzwRfj6hYqTWjNyVm7oY4XUbxp3bvxyQj9nh2pKtnX1QOOxGQRm10AAzEqt7HVG5D8lDRlaLnU8vx9ig6Qs7AjUZY7xdJuOps/OVGsc4iA4wTHDzKba+0KRZ7wsNTYAbySdFyWqCxjYr8LRa67bT67wihhXbz+OaHwNRhMhwMwQ5psRuuLKwquHE+KE27alXErtoPALe8DvsTPqqaoAB3T8bq1xwBc3i0yO+4k+BKE6gd99VqdmU80nN+hl9o1ckFBc9QGjiiwy2xG8WKkftl7jcuJ4kkp8RhBKho0bkAfjktzKYjkmFOxT+Pih6jidSVIKEWlQV2mwAsquJVM4cyFCXBTZLXQNWpA1Qmgq1JX4gnkhKrwFDUxHBBvqknVUYRIlqvvdb/ANk+mK/9kfxLzOq+4XpPsf8AcxX16XoUhjn7ljeEVqiPUQgtrO7LWzlzuaCeQMlHIbaGHDm823H8kjPddhuO0hewB3H/AIWX9qTJ2c7lUpfxBaGm/SdbLPe05/8Ad1T69P1BSdHSqvVfUaqrwP0Z5TTRNIXQGHeiQV6+LRguJu+i22XZHU9SBLZ05j7VpcI6GCdV5ns3FGm9rtLjxHBeiUMR2VlY2mozUlzNPBzco5XyO6tZ0+P4Hn6oXCsl2d24wPQn7Ec1w1MahA4vZrqjgG1XUwBHYyz39oELNtqaV9LE+LpBw05bln8Xsgu94y36McNLIrFbBt2q1UkbyRfmQBHwVe7ZY3Vqvw/krSLxSttDMJTawBoAHcE9apB8kEzZ1SxFVx5ODSD8JVnXAtxAugSRLsEfG8won5Zlrt2/epHXPul0XIHkEMaAvlHn6d69B2ZwPizzvaKvW+COHUyRrr+JUtMBgJkTohjDZBBkcwR3FA4jED8FaNzPyNhOIxbbwhflR3lDU63kh62LvaFSUgkaYRiMVNkHUhRvrqB2L1QnIMoWO3s4IR66OI56KCtXHE+CG2Wscl2i9L9kP5vFfXpfwyvMHPbvlem+x4TRxJGnXU5/YBWdjn7ljWFXvEeqygNuY006UgSSQO7mjgUFtf8AN2iZESlKmkWMw2oEo0i5zXOkW05qr6WbP+U0nUAHZXFpLgJ03BT7Q2lULWsYRnIgnWI4KoaMT82qN6zk3e6HbXVmUf8A2bQPfqAfUS/qC0D848/qK/pNxpsKkrt9XFsFyCU37XXX+TAdxT6FN/UmY/KkW+grLE0nU7DtZYB5wBBWUxXTmrXx9DB9YOqNZorFmjsva6rNvbIh3HTit9tPD3Lxv94dws7yAHgOaeUK1WnnqO/RAI1KVOplireZSUdpNO/7vBXODrAiJVBjcCHXGu46TyJQLcW+mddPNLJIfbsa3EMmZKAr4cATPhKpq/SedbIQ9IQeY71VphIzii9FQQeKE7T3ZW3PeABzJOneUCNp5xYQEVs7brsOHBtIVMxBkidNyBIrKXQOqdGqtw2tSbMaP1Q7uh9UXFekTOhdvRFPpu4e9hWjwTnp2064VvkmI4ytCKjF6LyQnLD05O8kCP6G13GRVpTvGZDP6C4g/PpftD+atR02pb8K3yUNXptSm2FHxC77fX/l8vwc9lpdP3+wJ/QfEgdl9GfrBAu9n+LOpob/AJ0K6HTaiTfDDvvr5Ir+tWHI/MBVlj6/8vl+CLDUun7/AGZX/syxh+fR/aUVf2XY7/Uox3rWHpRhhrRI8Uv604TfScPFV9trfy/f6LezU+hido9AK9ClnqPpkSAckuMkgC2u9Tu9lmIMHrKQtMT9612K6R4J4ANIkSCbJ6e3cEbAOEbuAUeNrW2/I57NT6GHd7M8SLSw85W09n2yH4KlVp1TL6lVrraZQ0C1zOiLfjsI4WzCeC467DhtnP3HW8tvqO5AqYupUjlkwkKEIO6Rs6taEBtJrqlOGxMg39F1Wq2XFGomqnQXiZvaFHEtcHMYLAg9q90BWZVFOBLTuiCb3MlbV7JWM6VdPsHhJbPXVh/lMOh/Tfo34nkgRptu0Qrq2WpK7bFSnRDW5gWjtVHQBbevM+kvTl9TMylUfBnNUk35M4DmqrpF0zxGMJD3Zae6kyzOWbe88z5BURKeo4VReaW0Uq4ly0iF7Nxxo1qdUf5b2u8AbjylfSWCxratJr2mQ5oIM2IIkGRyvI77hfMYXq3ss6SE0TRcfzVhyabtE7t/kTxnTpPkJs2+0NnG5ZadQRY8iBp3jyILYocUL5XiCONz/Jzbe8J0WqFWfxHHy0PdB+iEPicEHiCAeUb9LcDoI7m6Nch1sLGeq0Y3QxUqej1Rj3bNzGNDw/konbMykZhaVd19luZdvabrlJuLT2X6ace+QC0EOrixoQZ4EQe4g6FZdWnOnpI04Tp1NYkRpgCArvDbRpMpU2DLNi4kSe0ZIjhCz9Imo7K3vJ+i2QCe+9gq9nTyhhsXUo4rDy1roFWmZIaYLS6mdbHUHdohRw8pxuUqVowdjbVK2YlzaZczdkZJ+JiEZs5tGoHF4DSy8yA2F3sWvh8VTD8NUa9v6JgtJGjmatN9CF1iOjDHWuBMkAwCeapKjLkVVVFXjtsYYOinSNSDrMN7xvKArbXaXf4doA4OIWmp7AY2waAuzsVvBTuH1Od8uhmqW0mf+XaY07d/iF2zalPfhiOeYeav/wCgWToEjsRvBV7iXX5fk73q6GbqbSoF0HDvjj2SEVSo4Spp2XcHCFbO2E3goX9HGzMX471zuWTvUVOA6OTVcXAhhJDRDctjAIIuUZU2LRa4tyEka5Wz6XUvyavRaW0+210iCRLZ3tO5DU9kvIGeQR9F1+V415ocqc+gRTiTtwGGyk3AaJu0iRynXuUON2VSNJxDTEaj3h9oKnr06gAgEkah0EEjS+8qu/pGoA78mb2IyxP381R02uR3MnzNHXrwCSYA3rIba9qmGw0tp/l6g3MIyA/pVNPKV5Tt7pZiMWfy1Qlu6m3s0x+qNe8yVTStvuE3eRkus1ums6Re0zGYsFufqaZ/y6UtkcHP94/AclkkkkdJRVkCbb2ilJMkunDoKw2Dtp2FrtrNExILZjM06ib8ARY3Asq5Oup2IfRezcU2rTbUYQ5rgCCI+8bv3RPuuRrPx6RGp1iNbgaudHjvsy6SdRWNF0ltTtBuozAdqGm0wAd05YMyAvYKVRr2hzDIPeeRB37yIN78X2cUsyuV2HVRs3+3xmfCZ5F2gaqza+yG1KR3OsGO0hxho8JIEdw3GbR14+7/AI3TwtPutE5HpntzLisJQa6AyoypVjNEm1Nrt8QXOg8Wk6pfEO1KT8mGo76CcDiKNMtogBhqTlJJOdzRJDyQCHxJjgBwv5h7R8GWbQqE6VGscPBoYR5t+K1/tOoFopmmMj2vbUBAJEtzZSCREg8EN0wwrcbgqeJaO2KYfGpt77Y78wSOCqyr0VNjGJgoTcUedYHH1KFQVKL3U3jRzHFp7pGotovT+ivtxeyGY9nWCw66mAH7hL6ejt5kR3FeUBJGlFPaKqTWw+r9jbcw+Lpiph6jajTwNxyc03aeRCPLF8nbI2xVwtZtag803t3jeN7XDRzTwK+jOgHThm0sOXQG1qcCrTnQnR7f0TB7rhLzhlGITzGiLFzkU5C5hCCkWRMaSmyp8q4dBzQXPyVFhqfKuEAXYMKJ+AVplSyqrRD4+SSSWoZ4kkklCDJJJKHR0gkkocO6VUtc1zTDmkOaeBaZB8wvcOhG3+vwrHyBlAbUbzHZJBGl2uO+xFpuvDFqvZ5tw0MUGEwyqCDwDgPe/ZDh4hFpys7EPcKmJZTYapMtaJnibWA74EcSwWAhefbb2c57PlDgOseSX79/5N08jAnmtmAHDK6494Am0mfePIH4qmxj2hr6VTQjXeWi4jyR5JWd9h2N01YGx9FtepkDpZlFQMOUyTrVY4OJynM7UDQJbI2cabalEj8nmLmGLZX+83vzSf1kRhA406T6nZJflA6sOqZXSGBxgQMoAPeTbRWFB0tHOCsfsuqnTdPpb/uzyHsXC0s3U8J2xgDQxFWkbZHuA+rq34EINbH2obPyYttQaVWX+swwfgWrHJ2Ss7CIlpPZ50gOD2jQfJDHuFKoNxZUOW/cYd+qs2mKq1dWInZ3PsIplX9H9pfKMJQrf6tKm/xLRPxVgs8eFCeEydQ6OE6QCeFwggE8JQulwh8cJJFMtMzx0kklCCSSSUIJJJJQgk7XQQRqLg8xomSUIe2dDds/KcKwky9ov3j33H9a3kjMXVisx0SYeJM6uYWiwEkXvyErzD2e7b6jE5XHs1ItOrgfd8Z/dC9U6xgqxUAdAdrce6SPiAF3FSvhpv8A1f0D4fix9UcVgHMzOp9Uxjr1ATDnkgTTbvBed4vKWAqEyLQDDY4CIBneARfepNqYFr6gDTULmkmGP7MuAaS4EWaAN54AIPDHJlaIc0OjMD2pLQ6HNN94O+JXm8BXVOrHle2nRPZtb9eXOyNWvTcqb8jP+1bAZsNTqAXpvgn9GoI/iDV5avcOl+C67AV2xJyFwG+WdsfFsf8AC8PC9PUWpiMSZOkhnD6Z9mdZrtk4QtIMU8p5FpII8CIWoXmPsLxxds+ow6U67svc5rXesr0gVFnz0kx+OqRMnCiFRdioqZi1iROFyHLoFS5LDp0gU65ch8blMnTLUM8dJMnUOCSSSUIJJJJQgkgkkoQ6ZULSHDVpBHeDIXrOytqNxFLC1TIbn6t8RLdQHHUe/K8kWs6EbQOWtRuYa2szjnouByjvzad6klmhKHVNfIvTeWSfmep4quxuYNeacOIawsu4iCXMIIL9dbqrxWEqU39aWl7t2X5rXuaXONN0cDbcAeMI9+CLGipSNJ7mglrqgIaM4loYRMbiTJ8JVe9j8hzCGSC4h2e8uLg14JjtONzGUALx1JpJOL9b7fs+nN8z0LW1P9+xaYaoKlMN3OBkcBGnM6LwbF0MlR7PoPc39lxH2L3LZuNa98gyAB4zp9/1V5D0xw3V4/EN41C7xf2nfvEr2UJ95SjN8zz9WOSbiUySSS4DPbvYQ0fIa9//ABBt3U6a9LheWew+u1uErS4Aur2BImAxgmO/0Xp7aiRnvMdhuolypwFyHLsFVLXHC6BTAroLlkS50HLoPUadcyolz4+TJJLRERJ0yShB0kkl04JJJJQgkkklCCRGzsYaVanUE9hwJjePnDxEjxQ6Sh09m6O5nYVhaS6kOy0MIkin+TBmxAAZukmURtDHODQKQLHNBIaQWMzNaQJBH5u8nhlBWO6C45zsOabZBoue4OvDC9ph5jddwy3ktELWYXa9MdgPztEdY4zm6z3nS0iA0gDTivMV6TjUlpez2eXny+5vUpqUVrtQsLi2hzYc1z2yC8ZYeSWzpfs5iL3WA9pVGMe4jRzGEc9Wk+bStw+kG06tTq2h0OLWt7Ds5BILxOWXWAkbhxtj/aYwGrQqDR1LKO5hsfNxW32dNSoyh0f1/NzNxsbSUuqMamKdJOCRquitN3VS36R4clttm7RrsiHO83fzIVH7P9ntdhC5wM9Y6CDuAatTSwwbofNVCousB0kq/Ov35T/+SrzD7fn3mR4OHoCFmsNimjX0lW2FxVI72j91VcUdzNF9R2ow7/iPSZRTcQ3j5yPVVdKi1wsZ8nesqUYEbrd0j0Ko6aLZ2WbTOkHuMp1VnCu4n4O9Qug6o3Q/xD0JCr3R3OfJ6SSSYFxJJJKEEnSSXTgkkklCDJ0klCCSSSXCGs9mdYjGFoJAcySOOV7I9T5rfbNd1mIIqBrsrcwJa2Q7ORIdEjQJkl5/tBeOT8l9zawW5FebINv4cUyQ2QCDYuc4cd5O+6y3tBpgYfDcjlHcAbJkk72S24O/T7gcerNeph0kklpmWeqezf8AwI/3Kn2LUloSSXAyIX0xwUDikkuHSSm8i4JHcY9EbhdsVgYFR3jf1SSVkVNbs7EOc0Fxny+xGhJJV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Michael Porter Harvard Business 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828800"/>
            <a:ext cx="1981200" cy="2314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4114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Porter Harvard Business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The Threat of Substitutes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/>
            <a:r>
              <a:rPr lang="en-US" sz="2800" dirty="0" smtClean="0"/>
              <a:t>The price customers are willing to pay for a product depends, in part, on the availability of substitute products. 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r>
              <a:rPr lang="en-US" sz="2800" dirty="0" smtClean="0"/>
              <a:t>Absence of close substitutes -  insensitive to price</a:t>
            </a:r>
          </a:p>
          <a:p>
            <a:pPr marL="914400" lvl="1" indent="-514350"/>
            <a:r>
              <a:rPr lang="en-US" sz="2000" dirty="0" smtClean="0">
                <a:solidFill>
                  <a:srgbClr val="FF0000"/>
                </a:solidFill>
              </a:rPr>
              <a:t>UST Inc. most profitable S&amp;P500 company from 2003-8 with an average ROIC (Return on Invested Capital) of 63%</a:t>
            </a:r>
          </a:p>
          <a:p>
            <a:pPr marL="914400" lvl="1" indent="-514350"/>
            <a:r>
              <a:rPr lang="en-US" sz="2000" dirty="0" smtClean="0">
                <a:solidFill>
                  <a:srgbClr val="FF0000"/>
                </a:solidFill>
              </a:rPr>
              <a:t>Controlled 78% of US market for “smokeless </a:t>
            </a:r>
            <a:r>
              <a:rPr lang="en-US" sz="2000" dirty="0" smtClean="0">
                <a:solidFill>
                  <a:srgbClr val="FF0000"/>
                </a:solidFill>
              </a:rPr>
              <a:t>tobacco” </a:t>
            </a:r>
            <a:r>
              <a:rPr lang="en-US" sz="2000" dirty="0" smtClean="0">
                <a:solidFill>
                  <a:srgbClr val="FF0000"/>
                </a:solidFill>
              </a:rPr>
              <a:t>i.e. snuff </a:t>
            </a:r>
          </a:p>
          <a:p>
            <a:pPr marL="914400" lvl="1" indent="-514350"/>
            <a:r>
              <a:rPr lang="en-US" sz="2000" dirty="0" err="1" smtClean="0">
                <a:solidFill>
                  <a:srgbClr val="FF0000"/>
                </a:solidFill>
              </a:rPr>
              <a:t>Devro</a:t>
            </a:r>
            <a:r>
              <a:rPr lang="en-US" sz="2000" dirty="0" smtClean="0">
                <a:solidFill>
                  <a:srgbClr val="FF0000"/>
                </a:solidFill>
              </a:rPr>
              <a:t> plc, based in a Scottish village, is the worlds leader on collagen sausage skins overall world market share of 60%</a:t>
            </a:r>
          </a:p>
          <a:p>
            <a:pPr marL="914400" lvl="1" indent="-514350"/>
            <a:r>
              <a:rPr lang="en-US" sz="2000" dirty="0" smtClean="0">
                <a:solidFill>
                  <a:srgbClr val="FF0000"/>
                </a:solidFill>
              </a:rPr>
              <a:t>International Gaming Technology, based in Reno, is the worlds dominant </a:t>
            </a:r>
            <a:r>
              <a:rPr lang="en-US" sz="2000" dirty="0" smtClean="0">
                <a:solidFill>
                  <a:srgbClr val="FF0000"/>
                </a:solidFill>
              </a:rPr>
              <a:t>manufacturer </a:t>
            </a:r>
            <a:r>
              <a:rPr lang="en-US" sz="2000" dirty="0" smtClean="0">
                <a:solidFill>
                  <a:srgbClr val="FF0000"/>
                </a:solidFill>
              </a:rPr>
              <a:t>of slot machines for casinos. They control 7-% of US market share.</a:t>
            </a:r>
          </a:p>
          <a:p>
            <a:pPr marL="514350" indent="-514350"/>
            <a:r>
              <a:rPr lang="en-US" sz="2800" dirty="0" smtClean="0"/>
              <a:t>Existing close substitutes – sensitive to price</a:t>
            </a:r>
          </a:p>
          <a:p>
            <a:pPr marL="914400" lvl="1" indent="-514350"/>
            <a:r>
              <a:rPr lang="en-US" sz="2000" dirty="0" smtClean="0">
                <a:solidFill>
                  <a:srgbClr val="FF0000"/>
                </a:solidFill>
              </a:rPr>
              <a:t>Travel </a:t>
            </a:r>
            <a:r>
              <a:rPr lang="en-US" sz="2000" dirty="0" smtClean="0">
                <a:solidFill>
                  <a:srgbClr val="FF0000"/>
                </a:solidFill>
              </a:rPr>
              <a:t>agencies, newspapers, and telecommunication providers</a:t>
            </a:r>
          </a:p>
          <a:p>
            <a:pPr marL="914400" lvl="1" indent="-514350"/>
            <a:r>
              <a:rPr lang="en-US" sz="2000" dirty="0" smtClean="0">
                <a:solidFill>
                  <a:srgbClr val="FF0000"/>
                </a:solidFill>
              </a:rPr>
              <a:t>What has drastically effected these Industries?</a:t>
            </a:r>
          </a:p>
          <a:p>
            <a:pPr marL="1314450" lvl="2" indent="-514350"/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INTERNET</a:t>
            </a:r>
            <a:r>
              <a:rPr lang="en-US" sz="1600" dirty="0"/>
              <a:t>!</a:t>
            </a:r>
            <a:endParaRPr lang="en-US" sz="1600" dirty="0" smtClean="0"/>
          </a:p>
          <a:p>
            <a:pPr marL="514350" indent="-514350"/>
            <a:endParaRPr lang="en-US" sz="2400" dirty="0" smtClean="0"/>
          </a:p>
          <a:p>
            <a:pPr marL="914400" lvl="1" indent="-514350"/>
            <a:endParaRPr lang="en-US" sz="1200" dirty="0" smtClean="0"/>
          </a:p>
          <a:p>
            <a:pPr marL="914400" lvl="1" indent="-514350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The Threat of Entry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Return on Invested Capital &gt; Cost of Capital leads to a “Magnet Effect” drawing others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barriers to entry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Constable Industries such as </a:t>
            </a:r>
            <a:r>
              <a:rPr lang="en-US" sz="2000" dirty="0" err="1" smtClean="0">
                <a:solidFill>
                  <a:srgbClr val="FF0000"/>
                </a:solidFill>
              </a:rPr>
              <a:t>Eurostar</a:t>
            </a:r>
            <a:r>
              <a:rPr lang="en-US" sz="2000" dirty="0" smtClean="0">
                <a:solidFill>
                  <a:srgbClr val="FF0000"/>
                </a:solidFill>
              </a:rPr>
              <a:t>, which offers a high speed passenger rail service linking Britain in France tend to lead toward competitive level pricing. </a:t>
            </a:r>
          </a:p>
          <a:p>
            <a:r>
              <a:rPr lang="en-US" dirty="0" smtClean="0"/>
              <a:t>Barrier to Entry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Capital requirements, Economies of Scale, Absolute Cost Advantages, Product Differentiation, Access to channels of distribution, </a:t>
            </a:r>
            <a:r>
              <a:rPr lang="en-US" sz="2000" dirty="0" smtClean="0">
                <a:solidFill>
                  <a:srgbClr val="FF0000"/>
                </a:solidFill>
              </a:rPr>
              <a:t>Governmental </a:t>
            </a:r>
            <a:r>
              <a:rPr lang="en-US" sz="2000" dirty="0" smtClean="0">
                <a:solidFill>
                  <a:srgbClr val="FF0000"/>
                </a:solidFill>
              </a:rPr>
              <a:t>and Legal Barriers, </a:t>
            </a:r>
            <a:r>
              <a:rPr lang="en-US" sz="2000" dirty="0" smtClean="0">
                <a:solidFill>
                  <a:srgbClr val="FF0000"/>
                </a:solidFill>
              </a:rPr>
              <a:t>Retaliation, </a:t>
            </a:r>
            <a:r>
              <a:rPr lang="en-US" sz="2000" dirty="0" smtClean="0">
                <a:solidFill>
                  <a:srgbClr val="FF0000"/>
                </a:solidFill>
              </a:rPr>
              <a:t>and  Effectiveness of Barriers of entry.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68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Rivalry Between Established Competitors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For most Industries, the major determinant of the overall competition and the general level of profitability is competition among the firms within the industry.</a:t>
            </a:r>
          </a:p>
          <a:p>
            <a:r>
              <a:rPr lang="en-US" sz="2800" dirty="0" smtClean="0"/>
              <a:t>The intensity of competition between established firms is the result of interactions between 6 factors</a:t>
            </a:r>
            <a:endParaRPr lang="en-US" sz="3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Concentration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Diversity of Competitors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Product Differentiation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Excess Capacity and Exit Barriers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Cost Conditions – Scale Economies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Cost Conditions – Ratio of Fixed to Variable Costs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897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Bargaining Power of </a:t>
            </a:r>
            <a:r>
              <a:rPr lang="en-US" b="1" u="sng" dirty="0" smtClean="0">
                <a:solidFill>
                  <a:srgbClr val="FF0000"/>
                </a:solidFill>
              </a:rPr>
              <a:t>Buyers/sellers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Firms in an industry compete in two types of markets: in the markets for inputs and in the market for outputs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Buyers Price </a:t>
            </a:r>
            <a:r>
              <a:rPr lang="en-US" sz="2000" dirty="0" smtClean="0">
                <a:solidFill>
                  <a:srgbClr val="FF0000"/>
                </a:solidFill>
              </a:rPr>
              <a:t>Sensitivity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Less differentiated products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More intense competition leads to price reductions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Relative Bargaining </a:t>
            </a:r>
            <a:r>
              <a:rPr lang="en-US" sz="2000" dirty="0" smtClean="0">
                <a:solidFill>
                  <a:srgbClr val="FF0000"/>
                </a:solidFill>
              </a:rPr>
              <a:t>Power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Ability to refuse deal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Size and concentration of buyers relative to suppliers 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Buyer’s information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Ability to integrate vertically </a:t>
            </a:r>
          </a:p>
          <a:p>
            <a:pPr lvl="3"/>
            <a:r>
              <a:rPr lang="en-US" sz="1200" dirty="0" smtClean="0">
                <a:solidFill>
                  <a:srgbClr val="FF0000"/>
                </a:solidFill>
              </a:rPr>
              <a:t>Heinz and Campbell produce their own metal cans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Applying Industry Analysis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Forecasting Industry Profitability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Ultimately, our interest in industry analysis is not to explain the past, but predict the future</a:t>
            </a:r>
          </a:p>
          <a:p>
            <a:pPr lvl="1"/>
            <a:r>
              <a:rPr lang="en-US" dirty="0" smtClean="0"/>
              <a:t>Three stages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Examine how the industry’s current levels of competition and profitability are consequence of present structure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Identify new trends, new players seeking to enter, and are industry products becoming more differentiated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Will change in structure cause competition to intensify or weaken?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15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Applying Industry analysis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Positioning the Company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Recognize and understand the competitive forces a firm faces within its industry allows managers to position the firm where competitive forces are weakest</a:t>
            </a:r>
          </a:p>
          <a:p>
            <a:pPr lvl="1"/>
            <a:r>
              <a:rPr lang="en-US" dirty="0" smtClean="0"/>
              <a:t>Example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CD’s vs. Digital Downloads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Objectives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External environment within organization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Organizational structure effects: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Competition &amp; profitability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Forecasting competition and profitability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Developing future strategies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Porter’s five forces framework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Key success factors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Applying industry analysis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Strategies to Alter Industry Structure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Identify structural features of industry that are responsible for depressing profitability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Consider which of these features are amendable to change through strategic initiatives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Excess </a:t>
            </a:r>
            <a:r>
              <a:rPr lang="en-US" dirty="0" smtClean="0">
                <a:solidFill>
                  <a:srgbClr val="FF0000"/>
                </a:solidFill>
              </a:rPr>
              <a:t>capacity was major problem in European petrochemicals </a:t>
            </a:r>
            <a:r>
              <a:rPr lang="en-US" dirty="0" smtClean="0">
                <a:solidFill>
                  <a:srgbClr val="FF0000"/>
                </a:solidFill>
              </a:rPr>
              <a:t>industry</a:t>
            </a:r>
          </a:p>
          <a:p>
            <a:pPr lvl="2"/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Through a series of bilateral plant exchanges, each company built a leading position within particular product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Case 2.3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Mobile Phone Industry</a:t>
            </a:r>
          </a:p>
          <a:p>
            <a:pPr lvl="1"/>
            <a:r>
              <a:rPr lang="en-US" dirty="0" smtClean="0"/>
              <a:t>Forecast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Move away from handset manufacturer, move toward suppliers that provide key functions and end-user values</a:t>
            </a:r>
          </a:p>
          <a:p>
            <a:pPr lvl="1"/>
            <a:r>
              <a:rPr lang="en-US" dirty="0" smtClean="0"/>
              <a:t>Position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Apple market toward higher rates of return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Temporarily less intense competition in </a:t>
            </a:r>
            <a:r>
              <a:rPr lang="en-US" dirty="0" err="1" smtClean="0">
                <a:solidFill>
                  <a:srgbClr val="FF0000"/>
                </a:solidFill>
              </a:rPr>
              <a:t>smartphone</a:t>
            </a:r>
            <a:r>
              <a:rPr lang="en-US" dirty="0" smtClean="0">
                <a:solidFill>
                  <a:srgbClr val="FF0000"/>
                </a:solidFill>
              </a:rPr>
              <a:t> segmen</a:t>
            </a:r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Alter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Apple made agreement with AT&amp;T to receive 10% of iPhone revenue</a:t>
            </a:r>
          </a:p>
        </p:txBody>
      </p:sp>
    </p:spTree>
    <p:extLst>
      <p:ext uri="{BB962C8B-B14F-4D97-AF65-F5344CB8AC3E}">
        <p14:creationId xmlns:p14="http://schemas.microsoft.com/office/powerpoint/2010/main" val="24138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JC Penny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up market strategy and promotions</a:t>
            </a:r>
          </a:p>
          <a:p>
            <a:r>
              <a:rPr lang="en-US" dirty="0" smtClean="0"/>
              <a:t>Show “suggested price” alongside “retail price”</a:t>
            </a:r>
          </a:p>
          <a:p>
            <a:r>
              <a:rPr lang="en-US" dirty="0" smtClean="0"/>
              <a:t>Alter market by breaking their “no coupon rule” and have a series of promotions</a:t>
            </a:r>
          </a:p>
          <a:p>
            <a:r>
              <a:rPr lang="en-US" dirty="0" smtClean="0"/>
              <a:t>Position toward new value conscious customers while keeping its old customers happy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Defining the industry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Identify main players, producers, suppliers, customers, etc.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are straightforward, others are more problematic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Music Industry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iTunes, YouTube, Websites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Choosing an appropriate level of analysis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Identify possible segmentation variables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Construct segmentation matrix (only most important)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Attractiveness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Identify key success factors in each segment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Broad or narrow scope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Complements and substitutes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521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1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Dealing with dynamic competition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change and International competition</a:t>
            </a:r>
          </a:p>
          <a:p>
            <a:r>
              <a:rPr lang="en-US" dirty="0" err="1" smtClean="0"/>
              <a:t>Hypercompetition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Intense and rapid competitive moves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Build advantages and erode rival advantages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Sustain superiority through innovation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6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Does industry matter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firms located in more profitable industries likely to be more profitable?</a:t>
            </a:r>
          </a:p>
          <a:p>
            <a:r>
              <a:rPr lang="en-US" dirty="0" smtClean="0"/>
              <a:t>Industry environment is relatively a minor determinant of firm’s profitability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Simply, correct choice of firm strategy may be more important than the correct choice of industry.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How is industry profit shared between the different firms competing in that industry?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Sources of Competitive Advantages </a:t>
            </a:r>
            <a:r>
              <a:rPr lang="en-US" sz="1700" dirty="0" smtClean="0">
                <a:solidFill>
                  <a:srgbClr val="FF0000"/>
                </a:solidFill>
              </a:rPr>
              <a:t>(Analysis of Competition)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Key Success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Key Success Factors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combining the </a:t>
            </a:r>
            <a:r>
              <a:rPr lang="en-US" dirty="0" smtClean="0">
                <a:solidFill>
                  <a:srgbClr val="FF0000"/>
                </a:solidFill>
              </a:rPr>
              <a:t>analysis</a:t>
            </a:r>
            <a:r>
              <a:rPr lang="en-US" dirty="0" smtClean="0"/>
              <a:t> of industry </a:t>
            </a:r>
            <a:r>
              <a:rPr lang="en-US" dirty="0" smtClean="0">
                <a:solidFill>
                  <a:srgbClr val="FF0000"/>
                </a:solidFill>
              </a:rPr>
              <a:t>competition</a:t>
            </a:r>
            <a:r>
              <a:rPr lang="en-US" dirty="0" smtClean="0"/>
              <a:t> with a close </a:t>
            </a:r>
            <a:r>
              <a:rPr lang="en-US" dirty="0" smtClean="0">
                <a:solidFill>
                  <a:srgbClr val="FF0000"/>
                </a:solidFill>
              </a:rPr>
              <a:t>examination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customer wants </a:t>
            </a:r>
            <a:r>
              <a:rPr lang="en-US" dirty="0" smtClean="0"/>
              <a:t>we will be able to see how to identify </a:t>
            </a:r>
            <a:r>
              <a:rPr lang="en-US" dirty="0" smtClean="0">
                <a:solidFill>
                  <a:srgbClr val="FF0000"/>
                </a:solidFill>
              </a:rPr>
              <a:t>key success factors</a:t>
            </a:r>
            <a:r>
              <a:rPr lang="en-US" dirty="0" smtClean="0"/>
              <a:t>, namely what a firm needs to do well to succeed in a particular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Mobile phone case Analysis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growth industry over past 2 decades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Grew 50% each year in the 90s</a:t>
            </a:r>
          </a:p>
          <a:p>
            <a:r>
              <a:rPr lang="en-US" dirty="0" smtClean="0"/>
              <a:t>Overtime, industry developed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Customers needs change</a:t>
            </a:r>
          </a:p>
          <a:p>
            <a:r>
              <a:rPr lang="en-US" dirty="0" smtClean="0"/>
              <a:t>Many telecom players enter market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Lucent, Alcatel, Sony, Sharp, LG, Samsung, etc. </a:t>
            </a:r>
          </a:p>
        </p:txBody>
      </p:sp>
    </p:spTree>
    <p:extLst>
      <p:ext uri="{BB962C8B-B14F-4D97-AF65-F5344CB8AC3E}">
        <p14:creationId xmlns:p14="http://schemas.microsoft.com/office/powerpoint/2010/main" val="4468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Key Success Factors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Goal is to identify factors within a firm’s market environment that determines ability to survive and prosper </a:t>
            </a:r>
            <a:r>
              <a:rPr lang="en-US" sz="2600" dirty="0" smtClean="0">
                <a:solidFill>
                  <a:srgbClr val="FF0000"/>
                </a:solidFill>
              </a:rPr>
              <a:t>(Key Success Factors)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3400" dirty="0" smtClean="0"/>
              <a:t>To survive and prosper, firm must meet two criteria: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It must supply what customers want to buy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It must survive competition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3500" dirty="0" smtClean="0"/>
              <a:t>Hence, the firm must ask itself: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</a:rPr>
              <a:t>What does our customer want?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</a:rPr>
              <a:t>What do we need to do to survive competition?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514350" indent="-457200"/>
            <a:r>
              <a:rPr lang="en-US" sz="3400" dirty="0" smtClean="0"/>
              <a:t>We’re not </a:t>
            </a:r>
            <a:r>
              <a:rPr lang="en-US" sz="3400" baseline="0" dirty="0" smtClean="0"/>
              <a:t>to identify generic strategies that can guarantee success, but simply to recognize commonalities in customer motivation and the nature of competition </a:t>
            </a:r>
            <a:endParaRPr lang="en-US" sz="3400" dirty="0" smtClean="0"/>
          </a:p>
          <a:p>
            <a:pPr marL="514350" indent="-457200"/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Identifying Key Factors of Success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7173" y="-388827"/>
            <a:ext cx="5334000" cy="9159654"/>
          </a:xfrm>
        </p:spPr>
      </p:pic>
    </p:spTree>
    <p:extLst>
      <p:ext uri="{BB962C8B-B14F-4D97-AF65-F5344CB8AC3E}">
        <p14:creationId xmlns:p14="http://schemas.microsoft.com/office/powerpoint/2010/main" val="30234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What do our Customers want?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Customers must be viewed as the purpose of the industry and its underlying source of profit </a:t>
            </a:r>
            <a:r>
              <a:rPr lang="en-US" sz="1900" dirty="0" smtClean="0">
                <a:solidFill>
                  <a:srgbClr val="FF0000"/>
                </a:solidFill>
              </a:rPr>
              <a:t>(not as threats)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requires the firm enquire: 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Who are our Customers?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What are their needs?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How do they choose between competing offerings?</a:t>
            </a:r>
          </a:p>
          <a:p>
            <a:pPr lvl="1"/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Once the basis of customer preference is determined, factors of success may be conferred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68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What do our Customers want?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Supermarkets Example:</a:t>
            </a:r>
          </a:p>
          <a:p>
            <a:pPr lvl="1"/>
            <a:r>
              <a:rPr lang="en-US" dirty="0" smtClean="0"/>
              <a:t>Suppose consumers choose supermarkets on the basis of price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Cost efficiency would be the primary basis for competitive advantage 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Key success factors are the determinants of inter-firm cost differentials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3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How does the firm Survive Competition?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the firm examine the nature of competition in the industry</a:t>
            </a:r>
          </a:p>
          <a:p>
            <a:endParaRPr lang="en-US" dirty="0"/>
          </a:p>
          <a:p>
            <a:r>
              <a:rPr lang="en-US" dirty="0" smtClean="0"/>
              <a:t>Analyzing the Competition involves asking: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What drives the competition?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How intense is competition?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What are the key dimensions of competition?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How may we obtain a superior competitive position? </a:t>
            </a:r>
            <a:r>
              <a:rPr lang="en-US" sz="1800" dirty="0" smtClean="0">
                <a:solidFill>
                  <a:srgbClr val="0070C0"/>
                </a:solidFill>
              </a:rPr>
              <a:t>(competitive advantage)</a:t>
            </a:r>
          </a:p>
        </p:txBody>
      </p:sp>
    </p:spTree>
    <p:extLst>
      <p:ext uri="{BB962C8B-B14F-4D97-AF65-F5344CB8AC3E}">
        <p14:creationId xmlns:p14="http://schemas.microsoft.com/office/powerpoint/2010/main" val="8094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How does the firm Survive Competition?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Airlines Example: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Due to competition, it is insufficient to offer just low fares, convenience, and safety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Survival requires sufficient financial strength to combat intense price competition to accompany cyclical downturns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3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</a:rPr>
              <a:t>Closing case: </a:t>
            </a:r>
            <a:r>
              <a:rPr lang="en-US" sz="3200" b="1" u="sng" dirty="0" smtClean="0"/>
              <a:t>Fitness First and the UK Health and Fitness Club Industry</a:t>
            </a:r>
            <a:endParaRPr lang="en-US" sz="32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3000" dirty="0" smtClean="0"/>
          </a:p>
          <a:p>
            <a:r>
              <a:rPr lang="en-US" sz="3000" dirty="0" smtClean="0"/>
              <a:t>Fitness First Ltd. Operated in a highly competitive industry</a:t>
            </a:r>
          </a:p>
          <a:p>
            <a:endParaRPr lang="en-US" dirty="0" smtClean="0"/>
          </a:p>
          <a:p>
            <a:r>
              <a:rPr lang="en-US" sz="3000" dirty="0" smtClean="0"/>
              <a:t>Competitors vied primarily for: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New and renewed annual membership contracts, including registration and monthly fees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Substantial discounts offered to customers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Waive sign up fees, low-cost family deals, off-peak memberships, and other incentives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Lower costing membership fees</a:t>
            </a: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Fitness First faced another factor with a new breed of low-cost health club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635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Closing case: </a:t>
            </a:r>
            <a:r>
              <a:rPr lang="en-US" b="1" u="sng" dirty="0" smtClean="0"/>
              <a:t>Fitness First and the UK Health and Fitness Club Industry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Analysis of Competition: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Low barriers to enter &amp; exit result in intense competition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Price intensity depends on number and proximity of customers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Key Success Factors: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Low-costs require membership incentives and discounts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Differentiation between services provided, facilities, and equipment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J.C. Penny (Retail Industry)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Analysis of Competition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Key Success Factors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 rivalry among existing firms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low threat of new entrants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high threat of substitute products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high bargaining power of buyers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moderate power of suppliers over the firm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economies of scale and scope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low input costs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tight cost control system to remain price competitive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Differentiation requires investment in product quality / variety, brand image, and research &amp; development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Mobile phone case Analysis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2007: Handset market shaken by smartphones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Apple’s iPhone, Google’s Android</a:t>
            </a:r>
          </a:p>
          <a:p>
            <a:r>
              <a:rPr lang="en-US" dirty="0" smtClean="0"/>
              <a:t>Nokia, Motorola, Sony Ericsson, &amp; Samsung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Lose half of market share</a:t>
            </a:r>
          </a:p>
          <a:p>
            <a:r>
              <a:rPr lang="en-US" dirty="0" smtClean="0"/>
              <a:t>Phillips, Siemens, Mitsubishi, Sanyo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Depart from market</a:t>
            </a:r>
          </a:p>
        </p:txBody>
      </p:sp>
    </p:spTree>
    <p:extLst>
      <p:ext uri="{BB962C8B-B14F-4D97-AF65-F5344CB8AC3E}">
        <p14:creationId xmlns:p14="http://schemas.microsoft.com/office/powerpoint/2010/main" val="18513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websites or whatever (not going in final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mmoore.ba.ttu.edu/ValuationReports/Summer2007/JC-Penney.pdf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Product Differentiation	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demand for low cost</a:t>
            </a:r>
          </a:p>
          <a:p>
            <a:r>
              <a:rPr lang="en-US" dirty="0" smtClean="0"/>
              <a:t>Technologically unsophisticated handsets emerge</a:t>
            </a:r>
          </a:p>
          <a:p>
            <a:r>
              <a:rPr lang="en-US" dirty="0" smtClean="0"/>
              <a:t>Demand of “</a:t>
            </a:r>
            <a:r>
              <a:rPr lang="en-US" dirty="0" err="1" smtClean="0"/>
              <a:t>multifunctionality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Internet, GPS, TV, Music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Some firms gain advantage</a:t>
            </a:r>
          </a:p>
          <a:p>
            <a:r>
              <a:rPr lang="en-US" dirty="0" smtClean="0"/>
              <a:t>Service providers still hold balance of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Business Environment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Environment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Consists of all the external influences that affect its decisions and performance</a:t>
            </a:r>
          </a:p>
          <a:p>
            <a:r>
              <a:rPr lang="en-US" dirty="0" smtClean="0"/>
              <a:t>Classified by source: (PEST)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Political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Economic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Social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Technological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971800"/>
            <a:ext cx="326840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PEST ANALYSIS: Political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JCPenny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Political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Politics do not play large part in industry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Importing from foreign nations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Labor laws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Sweatshops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Mobile Phone Industry</a:t>
            </a:r>
          </a:p>
          <a:p>
            <a:pPr lvl="1" indent="-342900"/>
            <a:r>
              <a:rPr lang="en-US" sz="2800" dirty="0" smtClean="0">
                <a:solidFill>
                  <a:srgbClr val="000000"/>
                </a:solidFill>
              </a:rPr>
              <a:t>Political</a:t>
            </a:r>
          </a:p>
          <a:p>
            <a:pPr lvl="2" indent="-342900"/>
            <a:r>
              <a:rPr lang="en-US" sz="2400" dirty="0" smtClean="0">
                <a:solidFill>
                  <a:srgbClr val="000000"/>
                </a:solidFill>
              </a:rPr>
              <a:t>Licenses</a:t>
            </a:r>
          </a:p>
          <a:p>
            <a:pPr lvl="3" indent="-342900"/>
            <a:r>
              <a:rPr lang="en-US" sz="2000" dirty="0" smtClean="0">
                <a:solidFill>
                  <a:srgbClr val="FF0000"/>
                </a:solidFill>
              </a:rPr>
              <a:t>Government selects companies for wireless spectrum</a:t>
            </a:r>
          </a:p>
          <a:p>
            <a:pPr lvl="2" indent="-342900"/>
            <a:r>
              <a:rPr lang="en-US" sz="2400" dirty="0" smtClean="0">
                <a:solidFill>
                  <a:srgbClr val="000000"/>
                </a:solidFill>
              </a:rPr>
              <a:t>Standardization</a:t>
            </a:r>
          </a:p>
          <a:p>
            <a:pPr lvl="3" indent="-342900"/>
            <a:r>
              <a:rPr lang="en-US" sz="2000" dirty="0" smtClean="0">
                <a:solidFill>
                  <a:srgbClr val="FF0000"/>
                </a:solidFill>
              </a:rPr>
              <a:t>Standardized charger</a:t>
            </a:r>
          </a:p>
          <a:p>
            <a:pPr lvl="2" indent="-342900"/>
            <a:r>
              <a:rPr lang="en-US" sz="2400" dirty="0" smtClean="0">
                <a:solidFill>
                  <a:srgbClr val="000000"/>
                </a:solidFill>
              </a:rPr>
              <a:t>Restrictions on usage</a:t>
            </a:r>
          </a:p>
          <a:p>
            <a:pPr lvl="3" indent="-342900"/>
            <a:r>
              <a:rPr lang="en-US" sz="2000" dirty="0" smtClean="0">
                <a:solidFill>
                  <a:srgbClr val="FF0000"/>
                </a:solidFill>
              </a:rPr>
              <a:t>airplanes</a:t>
            </a:r>
            <a:endParaRPr lang="en-US" sz="20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PEST ANALYSIS: Economic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JCPenny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Economic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Economies of scale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Investment in brand image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Plans to open 250 stores over next 5 years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High rent in malls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Mobile Phone Industry</a:t>
            </a:r>
          </a:p>
          <a:p>
            <a:pPr lvl="1" indent="-342900"/>
            <a:r>
              <a:rPr lang="en-US" sz="2800" dirty="0" smtClean="0">
                <a:solidFill>
                  <a:srgbClr val="000000"/>
                </a:solidFill>
              </a:rPr>
              <a:t>Economic</a:t>
            </a:r>
          </a:p>
          <a:p>
            <a:pPr lvl="2" indent="-342900"/>
            <a:r>
              <a:rPr lang="en-US" sz="2400" dirty="0" smtClean="0">
                <a:solidFill>
                  <a:srgbClr val="FF0000"/>
                </a:solidFill>
              </a:rPr>
              <a:t>Level of economic activity</a:t>
            </a:r>
          </a:p>
          <a:p>
            <a:pPr lvl="3" indent="-342900"/>
            <a:r>
              <a:rPr lang="en-US" sz="2000" dirty="0" smtClean="0">
                <a:solidFill>
                  <a:srgbClr val="0070C0"/>
                </a:solidFill>
              </a:rPr>
              <a:t>Recession</a:t>
            </a:r>
          </a:p>
          <a:p>
            <a:pPr lvl="2" indent="-342900"/>
            <a:r>
              <a:rPr lang="en-US" sz="2400" dirty="0" smtClean="0">
                <a:solidFill>
                  <a:srgbClr val="FF0000"/>
                </a:solidFill>
              </a:rPr>
              <a:t>Mobile connection economic solution to landline in developing countries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PEST ANALYSIS: Social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JCPenny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Social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Clothing trends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No longer “trendy”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Appeals to lower-income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CustomerFIRST</a:t>
            </a:r>
            <a:r>
              <a:rPr lang="en-US" dirty="0" smtClean="0">
                <a:solidFill>
                  <a:srgbClr val="FF0000"/>
                </a:solidFill>
              </a:rPr>
              <a:t>” initiative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Mobile Phone Industry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Social</a:t>
            </a:r>
          </a:p>
          <a:p>
            <a:pPr lvl="2" indent="-342900"/>
            <a:r>
              <a:rPr lang="en-US" dirty="0" smtClean="0">
                <a:solidFill>
                  <a:srgbClr val="FF0000"/>
                </a:solidFill>
              </a:rPr>
              <a:t>Health Scares</a:t>
            </a:r>
          </a:p>
          <a:p>
            <a:pPr lvl="3" indent="-342900"/>
            <a:r>
              <a:rPr lang="en-US" dirty="0" smtClean="0">
                <a:solidFill>
                  <a:srgbClr val="000000"/>
                </a:solidFill>
              </a:rPr>
              <a:t>Concern about radio waves</a:t>
            </a:r>
          </a:p>
          <a:p>
            <a:pPr lvl="2" indent="-342900"/>
            <a:r>
              <a:rPr lang="en-US" dirty="0" smtClean="0">
                <a:solidFill>
                  <a:srgbClr val="FF0000"/>
                </a:solidFill>
              </a:rPr>
              <a:t>Changes in fashion</a:t>
            </a:r>
          </a:p>
          <a:p>
            <a:pPr lvl="3" indent="-342900"/>
            <a:r>
              <a:rPr lang="en-US" dirty="0" smtClean="0">
                <a:solidFill>
                  <a:srgbClr val="000000"/>
                </a:solidFill>
              </a:rPr>
              <a:t>Viewed as “fashion accessory”</a:t>
            </a:r>
          </a:p>
          <a:p>
            <a:pPr lvl="3" indent="-342900"/>
            <a:r>
              <a:rPr lang="en-US" dirty="0" smtClean="0">
                <a:solidFill>
                  <a:srgbClr val="000000"/>
                </a:solidFill>
              </a:rPr>
              <a:t>Challenges for designers</a:t>
            </a:r>
          </a:p>
          <a:p>
            <a:pPr marL="40005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1336</TotalTime>
  <Words>1782</Words>
  <Application>Microsoft Office PowerPoint</Application>
  <PresentationFormat>On-screen Show (4:3)</PresentationFormat>
  <Paragraphs>300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Trek</vt:lpstr>
      <vt:lpstr>Group #4 Foundations of strategy Industry Analysis</vt:lpstr>
      <vt:lpstr>Objectives</vt:lpstr>
      <vt:lpstr>Mobile phone case Analysis</vt:lpstr>
      <vt:lpstr>Mobile phone case Analysis</vt:lpstr>
      <vt:lpstr>Product Differentiation </vt:lpstr>
      <vt:lpstr>Business Environment</vt:lpstr>
      <vt:lpstr>PEST ANALYSIS: Political</vt:lpstr>
      <vt:lpstr>PEST ANALYSIS: Economic</vt:lpstr>
      <vt:lpstr>PEST ANALYSIS: Social</vt:lpstr>
      <vt:lpstr>PEST ANALYSIS: Technological</vt:lpstr>
      <vt:lpstr>PEST ANALYSIS: Overview</vt:lpstr>
      <vt:lpstr>Industry Attractiveness </vt:lpstr>
      <vt:lpstr>Porter’s 5 Forces of Competition Framework </vt:lpstr>
      <vt:lpstr>The Threat of Substitutes </vt:lpstr>
      <vt:lpstr>The Threat of Entry </vt:lpstr>
      <vt:lpstr>Rivalry Between Established Competitors </vt:lpstr>
      <vt:lpstr>Bargaining Power of Buyers/sellers</vt:lpstr>
      <vt:lpstr>Applying Industry Analysis</vt:lpstr>
      <vt:lpstr>Applying Industry analysis</vt:lpstr>
      <vt:lpstr>Applying industry analysis</vt:lpstr>
      <vt:lpstr>Case 2.3</vt:lpstr>
      <vt:lpstr>JC Penny</vt:lpstr>
      <vt:lpstr>Defining the industry </vt:lpstr>
      <vt:lpstr>Choosing an appropriate level of analysis</vt:lpstr>
      <vt:lpstr>Complements and substitutes</vt:lpstr>
      <vt:lpstr>Dealing with dynamic competition</vt:lpstr>
      <vt:lpstr>Does industry matter</vt:lpstr>
      <vt:lpstr>How is industry profit shared between the different firms competing in that industry? </vt:lpstr>
      <vt:lpstr>Key Success Factors</vt:lpstr>
      <vt:lpstr>Key Success Factors</vt:lpstr>
      <vt:lpstr>Identifying Key Factors of Success</vt:lpstr>
      <vt:lpstr>What do our Customers want?</vt:lpstr>
      <vt:lpstr>What do our Customers want?</vt:lpstr>
      <vt:lpstr>How does the firm Survive Competition?</vt:lpstr>
      <vt:lpstr>How does the firm Survive Competition?</vt:lpstr>
      <vt:lpstr>PowerPoint Presentation</vt:lpstr>
      <vt:lpstr>Closing case: Fitness First and the UK Health and Fitness Club Industry</vt:lpstr>
      <vt:lpstr>Closing case: Fitness First and the UK Health and Fitness Club Industry</vt:lpstr>
      <vt:lpstr>J.C. Penny (Retail Industry)</vt:lpstr>
      <vt:lpstr>Useful websites or whatever (not going in final powerpoint)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industry profit shared between the different firms competing in that industry?</dc:title>
  <dc:creator>Michael Medford</dc:creator>
  <cp:lastModifiedBy>Michael Medford</cp:lastModifiedBy>
  <cp:revision>24</cp:revision>
  <dcterms:created xsi:type="dcterms:W3CDTF">2013-02-04T20:01:39Z</dcterms:created>
  <dcterms:modified xsi:type="dcterms:W3CDTF">2013-02-05T18:18:05Z</dcterms:modified>
</cp:coreProperties>
</file>