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65" r:id="rId3"/>
    <p:sldId id="267" r:id="rId4"/>
    <p:sldId id="264" r:id="rId5"/>
    <p:sldId id="268" r:id="rId6"/>
    <p:sldId id="269" r:id="rId7"/>
    <p:sldId id="277" r:id="rId8"/>
    <p:sldId id="278" r:id="rId9"/>
    <p:sldId id="279" r:id="rId10"/>
    <p:sldId id="280" r:id="rId11"/>
    <p:sldId id="271" r:id="rId12"/>
    <p:sldId id="272" r:id="rId13"/>
    <p:sldId id="262" r:id="rId14"/>
    <p:sldId id="263" r:id="rId15"/>
    <p:sldId id="261" r:id="rId16"/>
    <p:sldId id="260" r:id="rId17"/>
    <p:sldId id="273" r:id="rId18"/>
    <p:sldId id="274" r:id="rId19"/>
    <p:sldId id="259" r:id="rId20"/>
    <p:sldId id="281" r:id="rId21"/>
    <p:sldId id="258" r:id="rId22"/>
    <p:sldId id="257" r:id="rId23"/>
    <p:sldId id="275" r:id="rId24"/>
    <p:sldId id="276" r:id="rId25"/>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55" autoAdjust="0"/>
  </p:normalViewPr>
  <p:slideViewPr>
    <p:cSldViewPr>
      <p:cViewPr>
        <p:scale>
          <a:sx n="67" d="100"/>
          <a:sy n="67" d="100"/>
        </p:scale>
        <p:origin x="6" y="4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5A0449-89E7-4A01-9437-F01410870B85}" type="doc">
      <dgm:prSet loTypeId="urn:microsoft.com/office/officeart/2005/8/layout/matrix1" loCatId="matrix" qsTypeId="urn:microsoft.com/office/officeart/2005/8/quickstyle/simple1" qsCatId="simple" csTypeId="urn:microsoft.com/office/officeart/2005/8/colors/accent2_2" csCatId="accent2" phldr="1"/>
      <dgm:spPr/>
      <dgm:t>
        <a:bodyPr/>
        <a:lstStyle/>
        <a:p>
          <a:endParaRPr lang="en-US"/>
        </a:p>
      </dgm:t>
    </dgm:pt>
    <dgm:pt modelId="{9A81ED6B-A2EB-476E-827D-FC00ADBF882A}">
      <dgm:prSet phldrT="[Text]"/>
      <dgm:spPr/>
      <dgm:t>
        <a:bodyPr/>
        <a:lstStyle/>
        <a:p>
          <a:r>
            <a:rPr lang="en-US" dirty="0" smtClean="0"/>
            <a:t>A sure path to mediocrity</a:t>
          </a:r>
          <a:endParaRPr lang="en-US" dirty="0"/>
        </a:p>
      </dgm:t>
    </dgm:pt>
    <dgm:pt modelId="{2D6C1E2F-B206-4D07-B4BB-83C7A97666B3}" type="sibTrans" cxnId="{3E1E72C3-D88D-4FC3-998B-2BBDC1B6125C}">
      <dgm:prSet/>
      <dgm:spPr/>
      <dgm:t>
        <a:bodyPr/>
        <a:lstStyle/>
        <a:p>
          <a:endParaRPr lang="en-US"/>
        </a:p>
      </dgm:t>
    </dgm:pt>
    <dgm:pt modelId="{7D56C57C-F562-4D97-844F-973F395EFEB7}" type="parTrans" cxnId="{3E1E72C3-D88D-4FC3-998B-2BBDC1B6125C}">
      <dgm:prSet/>
      <dgm:spPr/>
      <dgm:t>
        <a:bodyPr/>
        <a:lstStyle/>
        <a:p>
          <a:endParaRPr lang="en-US"/>
        </a:p>
      </dgm:t>
    </dgm:pt>
    <dgm:pt modelId="{32F74F37-9721-452C-B470-2D2230D907B7}">
      <dgm:prSet phldrT="[Text]"/>
      <dgm:spPr/>
      <dgm:t>
        <a:bodyPr/>
        <a:lstStyle/>
        <a:p>
          <a:r>
            <a:rPr lang="en-US" dirty="0" smtClean="0"/>
            <a:t>Can lead to hitting the Death Line</a:t>
          </a:r>
          <a:endParaRPr lang="en-US" dirty="0"/>
        </a:p>
      </dgm:t>
    </dgm:pt>
    <dgm:pt modelId="{F44B5DFB-C936-4E0D-BBC7-BFC36CF832EA}" type="sibTrans" cxnId="{FED4C747-549E-45E9-9E50-DA1928DDCAA9}">
      <dgm:prSet/>
      <dgm:spPr/>
      <dgm:t>
        <a:bodyPr/>
        <a:lstStyle/>
        <a:p>
          <a:endParaRPr lang="en-US"/>
        </a:p>
      </dgm:t>
    </dgm:pt>
    <dgm:pt modelId="{7DFD68D5-D129-4F7A-A748-8D3ECC9043A3}" type="parTrans" cxnId="{FED4C747-549E-45E9-9E50-DA1928DDCAA9}">
      <dgm:prSet/>
      <dgm:spPr/>
      <dgm:t>
        <a:bodyPr/>
        <a:lstStyle/>
        <a:p>
          <a:endParaRPr lang="en-US"/>
        </a:p>
      </dgm:t>
    </dgm:pt>
    <dgm:pt modelId="{9D200697-7A70-4A0C-A381-F34EF327D6EB}">
      <dgm:prSet phldrT="[Text]"/>
      <dgm:spPr/>
      <dgm:t>
        <a:bodyPr/>
        <a:lstStyle/>
        <a:p>
          <a:r>
            <a:rPr lang="en-US" dirty="0" smtClean="0"/>
            <a:t>Essential skill for the 10X results</a:t>
          </a:r>
          <a:endParaRPr lang="en-US" dirty="0"/>
        </a:p>
      </dgm:t>
    </dgm:pt>
    <dgm:pt modelId="{7B802C2A-4496-4A7D-B00A-D4F9F9675981}" type="sibTrans" cxnId="{B8F4F678-3263-4B25-9073-2C5A6FAEF510}">
      <dgm:prSet/>
      <dgm:spPr/>
      <dgm:t>
        <a:bodyPr/>
        <a:lstStyle/>
        <a:p>
          <a:endParaRPr lang="en-US"/>
        </a:p>
      </dgm:t>
    </dgm:pt>
    <dgm:pt modelId="{776EEA2D-68CE-4770-B3D2-AC143AF7B7B2}" type="parTrans" cxnId="{B8F4F678-3263-4B25-9073-2C5A6FAEF510}">
      <dgm:prSet/>
      <dgm:spPr/>
      <dgm:t>
        <a:bodyPr/>
        <a:lstStyle/>
        <a:p>
          <a:endParaRPr lang="en-US"/>
        </a:p>
      </dgm:t>
    </dgm:pt>
    <dgm:pt modelId="{C15D96FE-A493-4794-982C-82BD5F681D24}">
      <dgm:prSet phldrT="[Text]"/>
      <dgm:spPr/>
      <dgm:t>
        <a:bodyPr/>
        <a:lstStyle/>
        <a:p>
          <a:r>
            <a:rPr lang="en-US" dirty="0" smtClean="0"/>
            <a:t>Defining moments in the 10X journey</a:t>
          </a:r>
          <a:endParaRPr lang="en-US" dirty="0"/>
        </a:p>
      </dgm:t>
    </dgm:pt>
    <dgm:pt modelId="{147404FE-17A9-48CD-A90A-2FF166FD9C4A}" type="sibTrans" cxnId="{E4CAA5CC-D0D6-4A13-A231-3355E5E6EFC4}">
      <dgm:prSet/>
      <dgm:spPr/>
      <dgm:t>
        <a:bodyPr/>
        <a:lstStyle/>
        <a:p>
          <a:endParaRPr lang="en-US"/>
        </a:p>
      </dgm:t>
    </dgm:pt>
    <dgm:pt modelId="{CF6B8617-6B6B-4992-BBFF-CA5BD4A76807}" type="parTrans" cxnId="{E4CAA5CC-D0D6-4A13-A231-3355E5E6EFC4}">
      <dgm:prSet/>
      <dgm:spPr/>
      <dgm:t>
        <a:bodyPr/>
        <a:lstStyle/>
        <a:p>
          <a:endParaRPr lang="en-US"/>
        </a:p>
      </dgm:t>
    </dgm:pt>
    <dgm:pt modelId="{93A33D71-1EBD-4DB4-9FF3-C0644A69C340}">
      <dgm:prSet phldrT="[Text]"/>
      <dgm:spPr/>
      <dgm:t>
        <a:bodyPr/>
        <a:lstStyle/>
        <a:p>
          <a:r>
            <a:rPr lang="en-US" dirty="0" smtClean="0"/>
            <a:t>Don’t Confuse Luck with Return on Luck</a:t>
          </a:r>
          <a:endParaRPr lang="en-US" dirty="0"/>
        </a:p>
      </dgm:t>
    </dgm:pt>
    <dgm:pt modelId="{181725EF-3FE1-4192-9F35-79967A03B631}" type="sibTrans" cxnId="{EC2D640B-0C1C-4D23-B9E3-F93D7D183D08}">
      <dgm:prSet/>
      <dgm:spPr/>
      <dgm:t>
        <a:bodyPr/>
        <a:lstStyle/>
        <a:p>
          <a:endParaRPr lang="en-US"/>
        </a:p>
      </dgm:t>
    </dgm:pt>
    <dgm:pt modelId="{4C7DBE9D-D258-4A67-AEF6-7FBC1BB9A1A8}" type="parTrans" cxnId="{EC2D640B-0C1C-4D23-B9E3-F93D7D183D08}">
      <dgm:prSet/>
      <dgm:spPr/>
      <dgm:t>
        <a:bodyPr/>
        <a:lstStyle/>
        <a:p>
          <a:endParaRPr lang="en-US"/>
        </a:p>
      </dgm:t>
    </dgm:pt>
    <dgm:pt modelId="{A42AD22A-39F8-4DC4-910F-27251DB38BF4}" type="pres">
      <dgm:prSet presAssocID="{865A0449-89E7-4A01-9437-F01410870B85}" presName="diagram" presStyleCnt="0">
        <dgm:presLayoutVars>
          <dgm:chMax val="1"/>
          <dgm:dir/>
          <dgm:animLvl val="ctr"/>
          <dgm:resizeHandles val="exact"/>
        </dgm:presLayoutVars>
      </dgm:prSet>
      <dgm:spPr/>
      <dgm:t>
        <a:bodyPr/>
        <a:lstStyle/>
        <a:p>
          <a:endParaRPr lang="en-US"/>
        </a:p>
      </dgm:t>
    </dgm:pt>
    <dgm:pt modelId="{18E89FA7-8E4E-4837-81A3-A84D33963B06}" type="pres">
      <dgm:prSet presAssocID="{865A0449-89E7-4A01-9437-F01410870B85}" presName="matrix" presStyleCnt="0"/>
      <dgm:spPr/>
    </dgm:pt>
    <dgm:pt modelId="{B72A755C-8663-45D1-9384-3FE97C987C48}" type="pres">
      <dgm:prSet presAssocID="{865A0449-89E7-4A01-9437-F01410870B85}" presName="tile1" presStyleLbl="node1" presStyleIdx="0" presStyleCnt="4"/>
      <dgm:spPr/>
      <dgm:t>
        <a:bodyPr/>
        <a:lstStyle/>
        <a:p>
          <a:endParaRPr lang="en-US"/>
        </a:p>
      </dgm:t>
    </dgm:pt>
    <dgm:pt modelId="{921009FE-3F87-4760-B4D9-BCE03B230C0C}" type="pres">
      <dgm:prSet presAssocID="{865A0449-89E7-4A01-9437-F01410870B85}" presName="tile1text" presStyleLbl="node1" presStyleIdx="0" presStyleCnt="4">
        <dgm:presLayoutVars>
          <dgm:chMax val="0"/>
          <dgm:chPref val="0"/>
          <dgm:bulletEnabled val="1"/>
        </dgm:presLayoutVars>
      </dgm:prSet>
      <dgm:spPr/>
      <dgm:t>
        <a:bodyPr/>
        <a:lstStyle/>
        <a:p>
          <a:endParaRPr lang="en-US"/>
        </a:p>
      </dgm:t>
    </dgm:pt>
    <dgm:pt modelId="{48389370-3A08-4EE7-884C-2275AA7064A7}" type="pres">
      <dgm:prSet presAssocID="{865A0449-89E7-4A01-9437-F01410870B85}" presName="tile2" presStyleLbl="node1" presStyleIdx="1" presStyleCnt="4"/>
      <dgm:spPr/>
      <dgm:t>
        <a:bodyPr/>
        <a:lstStyle/>
        <a:p>
          <a:endParaRPr lang="en-US"/>
        </a:p>
      </dgm:t>
    </dgm:pt>
    <dgm:pt modelId="{04DB4361-416E-4617-A2C3-374FEC6CC48F}" type="pres">
      <dgm:prSet presAssocID="{865A0449-89E7-4A01-9437-F01410870B85}" presName="tile2text" presStyleLbl="node1" presStyleIdx="1" presStyleCnt="4">
        <dgm:presLayoutVars>
          <dgm:chMax val="0"/>
          <dgm:chPref val="0"/>
          <dgm:bulletEnabled val="1"/>
        </dgm:presLayoutVars>
      </dgm:prSet>
      <dgm:spPr/>
      <dgm:t>
        <a:bodyPr/>
        <a:lstStyle/>
        <a:p>
          <a:endParaRPr lang="en-US"/>
        </a:p>
      </dgm:t>
    </dgm:pt>
    <dgm:pt modelId="{9D742E78-A7BB-4D63-AC8F-9003D4DF948E}" type="pres">
      <dgm:prSet presAssocID="{865A0449-89E7-4A01-9437-F01410870B85}" presName="tile3" presStyleLbl="node1" presStyleIdx="2" presStyleCnt="4"/>
      <dgm:spPr/>
      <dgm:t>
        <a:bodyPr/>
        <a:lstStyle/>
        <a:p>
          <a:endParaRPr lang="en-US"/>
        </a:p>
      </dgm:t>
    </dgm:pt>
    <dgm:pt modelId="{CA659527-D55A-43E6-9262-5B5872FD012C}" type="pres">
      <dgm:prSet presAssocID="{865A0449-89E7-4A01-9437-F01410870B85}" presName="tile3text" presStyleLbl="node1" presStyleIdx="2" presStyleCnt="4">
        <dgm:presLayoutVars>
          <dgm:chMax val="0"/>
          <dgm:chPref val="0"/>
          <dgm:bulletEnabled val="1"/>
        </dgm:presLayoutVars>
      </dgm:prSet>
      <dgm:spPr/>
      <dgm:t>
        <a:bodyPr/>
        <a:lstStyle/>
        <a:p>
          <a:endParaRPr lang="en-US"/>
        </a:p>
      </dgm:t>
    </dgm:pt>
    <dgm:pt modelId="{D47A1F1A-A690-4AF1-8161-EFC372B1FF74}" type="pres">
      <dgm:prSet presAssocID="{865A0449-89E7-4A01-9437-F01410870B85}" presName="tile4" presStyleLbl="node1" presStyleIdx="3" presStyleCnt="4"/>
      <dgm:spPr/>
      <dgm:t>
        <a:bodyPr/>
        <a:lstStyle/>
        <a:p>
          <a:endParaRPr lang="en-US"/>
        </a:p>
      </dgm:t>
    </dgm:pt>
    <dgm:pt modelId="{7C964836-F094-4C70-90D8-924C25822891}" type="pres">
      <dgm:prSet presAssocID="{865A0449-89E7-4A01-9437-F01410870B85}" presName="tile4text" presStyleLbl="node1" presStyleIdx="3" presStyleCnt="4">
        <dgm:presLayoutVars>
          <dgm:chMax val="0"/>
          <dgm:chPref val="0"/>
          <dgm:bulletEnabled val="1"/>
        </dgm:presLayoutVars>
      </dgm:prSet>
      <dgm:spPr/>
      <dgm:t>
        <a:bodyPr/>
        <a:lstStyle/>
        <a:p>
          <a:endParaRPr lang="en-US"/>
        </a:p>
      </dgm:t>
    </dgm:pt>
    <dgm:pt modelId="{72805724-0C9F-4B7A-B49A-0A0E205FA1B1}" type="pres">
      <dgm:prSet presAssocID="{865A0449-89E7-4A01-9437-F01410870B85}" presName="centerTile" presStyleLbl="fgShp" presStyleIdx="0" presStyleCnt="1" custLinFactNeighborX="980" custLinFactNeighborY="1845">
        <dgm:presLayoutVars>
          <dgm:chMax val="0"/>
          <dgm:chPref val="0"/>
        </dgm:presLayoutVars>
      </dgm:prSet>
      <dgm:spPr/>
      <dgm:t>
        <a:bodyPr/>
        <a:lstStyle/>
        <a:p>
          <a:endParaRPr lang="en-US"/>
        </a:p>
      </dgm:t>
    </dgm:pt>
  </dgm:ptLst>
  <dgm:cxnLst>
    <dgm:cxn modelId="{33DB935F-A07F-4EDE-9845-50E56F28A0D3}" type="presOf" srcId="{865A0449-89E7-4A01-9437-F01410870B85}" destId="{A42AD22A-39F8-4DC4-910F-27251DB38BF4}" srcOrd="0" destOrd="0" presId="urn:microsoft.com/office/officeart/2005/8/layout/matrix1"/>
    <dgm:cxn modelId="{65E0243E-1FC9-4E00-9225-38989B2475BF}" type="presOf" srcId="{32F74F37-9721-452C-B470-2D2230D907B7}" destId="{9D742E78-A7BB-4D63-AC8F-9003D4DF948E}" srcOrd="0" destOrd="0" presId="urn:microsoft.com/office/officeart/2005/8/layout/matrix1"/>
    <dgm:cxn modelId="{60929B98-DA2E-4144-9941-89FF4ECE9497}" type="presOf" srcId="{9A81ED6B-A2EB-476E-827D-FC00ADBF882A}" destId="{7C964836-F094-4C70-90D8-924C25822891}" srcOrd="1" destOrd="0" presId="urn:microsoft.com/office/officeart/2005/8/layout/matrix1"/>
    <dgm:cxn modelId="{B28F68C3-C313-40A7-A08B-EBD3D2AF7C34}" type="presOf" srcId="{C15D96FE-A493-4794-982C-82BD5F681D24}" destId="{B72A755C-8663-45D1-9384-3FE97C987C48}" srcOrd="0" destOrd="0" presId="urn:microsoft.com/office/officeart/2005/8/layout/matrix1"/>
    <dgm:cxn modelId="{0E3F800F-D83F-406E-A0BE-3922E8DE5B01}" type="presOf" srcId="{9A81ED6B-A2EB-476E-827D-FC00ADBF882A}" destId="{D47A1F1A-A690-4AF1-8161-EFC372B1FF74}" srcOrd="0" destOrd="0" presId="urn:microsoft.com/office/officeart/2005/8/layout/matrix1"/>
    <dgm:cxn modelId="{3E1E72C3-D88D-4FC3-998B-2BBDC1B6125C}" srcId="{93A33D71-1EBD-4DB4-9FF3-C0644A69C340}" destId="{9A81ED6B-A2EB-476E-827D-FC00ADBF882A}" srcOrd="3" destOrd="0" parTransId="{7D56C57C-F562-4D97-844F-973F395EFEB7}" sibTransId="{2D6C1E2F-B206-4D07-B4BB-83C7A97666B3}"/>
    <dgm:cxn modelId="{CAAA0E1A-9C17-4A99-A2C0-B22134A8571E}" type="presOf" srcId="{C15D96FE-A493-4794-982C-82BD5F681D24}" destId="{921009FE-3F87-4760-B4D9-BCE03B230C0C}" srcOrd="1" destOrd="0" presId="urn:microsoft.com/office/officeart/2005/8/layout/matrix1"/>
    <dgm:cxn modelId="{E4CAA5CC-D0D6-4A13-A231-3355E5E6EFC4}" srcId="{93A33D71-1EBD-4DB4-9FF3-C0644A69C340}" destId="{C15D96FE-A493-4794-982C-82BD5F681D24}" srcOrd="0" destOrd="0" parTransId="{CF6B8617-6B6B-4992-BBFF-CA5BD4A76807}" sibTransId="{147404FE-17A9-48CD-A90A-2FF166FD9C4A}"/>
    <dgm:cxn modelId="{68F92ABD-CE81-4C6A-88CA-0B4910EEE14A}" type="presOf" srcId="{93A33D71-1EBD-4DB4-9FF3-C0644A69C340}" destId="{72805724-0C9F-4B7A-B49A-0A0E205FA1B1}" srcOrd="0" destOrd="0" presId="urn:microsoft.com/office/officeart/2005/8/layout/matrix1"/>
    <dgm:cxn modelId="{B8F4F678-3263-4B25-9073-2C5A6FAEF510}" srcId="{93A33D71-1EBD-4DB4-9FF3-C0644A69C340}" destId="{9D200697-7A70-4A0C-A381-F34EF327D6EB}" srcOrd="1" destOrd="0" parTransId="{776EEA2D-68CE-4770-B3D2-AC143AF7B7B2}" sibTransId="{7B802C2A-4496-4A7D-B00A-D4F9F9675981}"/>
    <dgm:cxn modelId="{9879145F-D6F3-4035-8E30-6991FFC1E1B9}" type="presOf" srcId="{9D200697-7A70-4A0C-A381-F34EF327D6EB}" destId="{04DB4361-416E-4617-A2C3-374FEC6CC48F}" srcOrd="1" destOrd="0" presId="urn:microsoft.com/office/officeart/2005/8/layout/matrix1"/>
    <dgm:cxn modelId="{72E10699-C728-41CC-94CE-BEA1295EF0F0}" type="presOf" srcId="{32F74F37-9721-452C-B470-2D2230D907B7}" destId="{CA659527-D55A-43E6-9262-5B5872FD012C}" srcOrd="1" destOrd="0" presId="urn:microsoft.com/office/officeart/2005/8/layout/matrix1"/>
    <dgm:cxn modelId="{F8ED9E4F-273A-4206-8623-48CBFDC2005A}" type="presOf" srcId="{9D200697-7A70-4A0C-A381-F34EF327D6EB}" destId="{48389370-3A08-4EE7-884C-2275AA7064A7}" srcOrd="0" destOrd="0" presId="urn:microsoft.com/office/officeart/2005/8/layout/matrix1"/>
    <dgm:cxn modelId="{FED4C747-549E-45E9-9E50-DA1928DDCAA9}" srcId="{93A33D71-1EBD-4DB4-9FF3-C0644A69C340}" destId="{32F74F37-9721-452C-B470-2D2230D907B7}" srcOrd="2" destOrd="0" parTransId="{7DFD68D5-D129-4F7A-A748-8D3ECC9043A3}" sibTransId="{F44B5DFB-C936-4E0D-BBC7-BFC36CF832EA}"/>
    <dgm:cxn modelId="{EC2D640B-0C1C-4D23-B9E3-F93D7D183D08}" srcId="{865A0449-89E7-4A01-9437-F01410870B85}" destId="{93A33D71-1EBD-4DB4-9FF3-C0644A69C340}" srcOrd="0" destOrd="0" parTransId="{4C7DBE9D-D258-4A67-AEF6-7FBC1BB9A1A8}" sibTransId="{181725EF-3FE1-4192-9F35-79967A03B631}"/>
    <dgm:cxn modelId="{759E855F-2844-4497-8D58-9226C16BEA61}" type="presParOf" srcId="{A42AD22A-39F8-4DC4-910F-27251DB38BF4}" destId="{18E89FA7-8E4E-4837-81A3-A84D33963B06}" srcOrd="0" destOrd="0" presId="urn:microsoft.com/office/officeart/2005/8/layout/matrix1"/>
    <dgm:cxn modelId="{4FFB8E39-4F00-422B-A7E5-8EF928815D61}" type="presParOf" srcId="{18E89FA7-8E4E-4837-81A3-A84D33963B06}" destId="{B72A755C-8663-45D1-9384-3FE97C987C48}" srcOrd="0" destOrd="0" presId="urn:microsoft.com/office/officeart/2005/8/layout/matrix1"/>
    <dgm:cxn modelId="{28D1AC6E-62B8-4751-A278-E97B8D346381}" type="presParOf" srcId="{18E89FA7-8E4E-4837-81A3-A84D33963B06}" destId="{921009FE-3F87-4760-B4D9-BCE03B230C0C}" srcOrd="1" destOrd="0" presId="urn:microsoft.com/office/officeart/2005/8/layout/matrix1"/>
    <dgm:cxn modelId="{638DD44C-CB9C-4619-B54A-7618EFFD4AD4}" type="presParOf" srcId="{18E89FA7-8E4E-4837-81A3-A84D33963B06}" destId="{48389370-3A08-4EE7-884C-2275AA7064A7}" srcOrd="2" destOrd="0" presId="urn:microsoft.com/office/officeart/2005/8/layout/matrix1"/>
    <dgm:cxn modelId="{23BD0DDE-F76A-4955-935F-C3D88234EC3D}" type="presParOf" srcId="{18E89FA7-8E4E-4837-81A3-A84D33963B06}" destId="{04DB4361-416E-4617-A2C3-374FEC6CC48F}" srcOrd="3" destOrd="0" presId="urn:microsoft.com/office/officeart/2005/8/layout/matrix1"/>
    <dgm:cxn modelId="{56D2C02F-8B5E-47F3-A6BB-C69CF0D93E68}" type="presParOf" srcId="{18E89FA7-8E4E-4837-81A3-A84D33963B06}" destId="{9D742E78-A7BB-4D63-AC8F-9003D4DF948E}" srcOrd="4" destOrd="0" presId="urn:microsoft.com/office/officeart/2005/8/layout/matrix1"/>
    <dgm:cxn modelId="{07A14FBE-714C-4119-92EF-25573362A629}" type="presParOf" srcId="{18E89FA7-8E4E-4837-81A3-A84D33963B06}" destId="{CA659527-D55A-43E6-9262-5B5872FD012C}" srcOrd="5" destOrd="0" presId="urn:microsoft.com/office/officeart/2005/8/layout/matrix1"/>
    <dgm:cxn modelId="{F36115F9-717C-4D9C-94C1-293E4E4BE618}" type="presParOf" srcId="{18E89FA7-8E4E-4837-81A3-A84D33963B06}" destId="{D47A1F1A-A690-4AF1-8161-EFC372B1FF74}" srcOrd="6" destOrd="0" presId="urn:microsoft.com/office/officeart/2005/8/layout/matrix1"/>
    <dgm:cxn modelId="{D02F6794-448C-408F-A1E6-59ED14E2BFE2}" type="presParOf" srcId="{18E89FA7-8E4E-4837-81A3-A84D33963B06}" destId="{7C964836-F094-4C70-90D8-924C25822891}" srcOrd="7" destOrd="0" presId="urn:microsoft.com/office/officeart/2005/8/layout/matrix1"/>
    <dgm:cxn modelId="{2BA2A875-5844-4235-90F5-9EA06C3736AF}" type="presParOf" srcId="{A42AD22A-39F8-4DC4-910F-27251DB38BF4}" destId="{72805724-0C9F-4B7A-B49A-0A0E205FA1B1}"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2A755C-8663-45D1-9384-3FE97C987C48}">
      <dsp:nvSpPr>
        <dsp:cNvPr id="0" name=""/>
        <dsp:cNvSpPr/>
      </dsp:nvSpPr>
      <dsp:spPr>
        <a:xfrm rot="16200000">
          <a:off x="523875" y="-523875"/>
          <a:ext cx="1714500" cy="276225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Defining moments in the 10X journey</a:t>
          </a:r>
          <a:endParaRPr lang="en-US" sz="1600" kern="1200" dirty="0"/>
        </a:p>
      </dsp:txBody>
      <dsp:txXfrm rot="5400000">
        <a:off x="0" y="0"/>
        <a:ext cx="2762250" cy="1285875"/>
      </dsp:txXfrm>
    </dsp:sp>
    <dsp:sp modelId="{48389370-3A08-4EE7-884C-2275AA7064A7}">
      <dsp:nvSpPr>
        <dsp:cNvPr id="0" name=""/>
        <dsp:cNvSpPr/>
      </dsp:nvSpPr>
      <dsp:spPr>
        <a:xfrm>
          <a:off x="2762250" y="0"/>
          <a:ext cx="2762250" cy="17145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Essential skill for the 10X results</a:t>
          </a:r>
          <a:endParaRPr lang="en-US" sz="1600" kern="1200" dirty="0"/>
        </a:p>
      </dsp:txBody>
      <dsp:txXfrm>
        <a:off x="2762250" y="0"/>
        <a:ext cx="2762250" cy="1285875"/>
      </dsp:txXfrm>
    </dsp:sp>
    <dsp:sp modelId="{9D742E78-A7BB-4D63-AC8F-9003D4DF948E}">
      <dsp:nvSpPr>
        <dsp:cNvPr id="0" name=""/>
        <dsp:cNvSpPr/>
      </dsp:nvSpPr>
      <dsp:spPr>
        <a:xfrm rot="10800000">
          <a:off x="0" y="1714500"/>
          <a:ext cx="2762250" cy="17145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Can lead to hitting the Death Line</a:t>
          </a:r>
          <a:endParaRPr lang="en-US" sz="1600" kern="1200" dirty="0"/>
        </a:p>
      </dsp:txBody>
      <dsp:txXfrm rot="10800000">
        <a:off x="0" y="2143124"/>
        <a:ext cx="2762250" cy="1285875"/>
      </dsp:txXfrm>
    </dsp:sp>
    <dsp:sp modelId="{D47A1F1A-A690-4AF1-8161-EFC372B1FF74}">
      <dsp:nvSpPr>
        <dsp:cNvPr id="0" name=""/>
        <dsp:cNvSpPr/>
      </dsp:nvSpPr>
      <dsp:spPr>
        <a:xfrm rot="5400000">
          <a:off x="3286125" y="1190625"/>
          <a:ext cx="1714500" cy="276225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A sure path to mediocrity</a:t>
          </a:r>
          <a:endParaRPr lang="en-US" sz="1600" kern="1200" dirty="0"/>
        </a:p>
      </dsp:txBody>
      <dsp:txXfrm rot="-5400000">
        <a:off x="2762250" y="2143124"/>
        <a:ext cx="2762250" cy="1285875"/>
      </dsp:txXfrm>
    </dsp:sp>
    <dsp:sp modelId="{72805724-0C9F-4B7A-B49A-0A0E205FA1B1}">
      <dsp:nvSpPr>
        <dsp:cNvPr id="0" name=""/>
        <dsp:cNvSpPr/>
      </dsp:nvSpPr>
      <dsp:spPr>
        <a:xfrm>
          <a:off x="1949817" y="1301691"/>
          <a:ext cx="1657350" cy="857250"/>
        </a:xfrm>
        <a:prstGeom prst="roundRect">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Don’t Confuse Luck with Return on Luck</a:t>
          </a:r>
          <a:endParaRPr lang="en-US" sz="1600" kern="1200" dirty="0"/>
        </a:p>
      </dsp:txBody>
      <dsp:txXfrm>
        <a:off x="1991664" y="1343538"/>
        <a:ext cx="1573656" cy="77355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EB2F7A5C-FAF7-4DE8-A042-61CD0816BC30}" type="datetimeFigureOut">
              <a:rPr lang="en-US" smtClean="0"/>
              <a:t>3/18/2013</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C34A1E84-304E-495E-98E3-164CB367BA58}" type="slidenum">
              <a:rPr lang="en-US" smtClean="0"/>
              <a:t>‹#›</a:t>
            </a:fld>
            <a:endParaRPr lang="en-US"/>
          </a:p>
        </p:txBody>
      </p:sp>
    </p:spTree>
    <p:extLst>
      <p:ext uri="{BB962C8B-B14F-4D97-AF65-F5344CB8AC3E}">
        <p14:creationId xmlns:p14="http://schemas.microsoft.com/office/powerpoint/2010/main" val="242266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F9F3887E-F529-463E-A3D4-1E46F77DA4E7}" type="datetimeFigureOut">
              <a:rPr lang="en-US" smtClean="0"/>
              <a:t>3/18/2013</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3D4BE3A0-B6BE-4C5D-B90C-FC588DD890D2}" type="slidenum">
              <a:rPr lang="en-US" smtClean="0"/>
              <a:t>‹#›</a:t>
            </a:fld>
            <a:endParaRPr lang="en-US"/>
          </a:p>
        </p:txBody>
      </p:sp>
    </p:spTree>
    <p:extLst>
      <p:ext uri="{BB962C8B-B14F-4D97-AF65-F5344CB8AC3E}">
        <p14:creationId xmlns:p14="http://schemas.microsoft.com/office/powerpoint/2010/main" val="2108474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Luck</a:t>
            </a:r>
            <a:r>
              <a:rPr lang="en-US" baseline="0" dirty="0" smtClean="0"/>
              <a:t> happens whether we like it or not. Gates recognized luck and seized it, leaders who grab luck events and make more of them than others do. 10X ability to get a high return on luck at pivotal moments that distinguishes them and have a huge multiplicative effect. REMEMBER TO ZOOM OUT! </a:t>
            </a:r>
          </a:p>
          <a:p>
            <a:r>
              <a:rPr lang="en-US" baseline="0" dirty="0" smtClean="0"/>
              <a:t>Diagram:</a:t>
            </a:r>
          </a:p>
          <a:p>
            <a:r>
              <a:rPr lang="en-US" dirty="0" smtClean="0"/>
              <a:t>Everyone gets luck, good and bad,</a:t>
            </a:r>
            <a:r>
              <a:rPr lang="en-US" baseline="0" dirty="0" smtClean="0"/>
              <a:t> but 10X winners make more of the luck they get. Bill Gates is an example of the upper right quadrant.</a:t>
            </a:r>
            <a:endParaRPr lang="en-US" dirty="0"/>
          </a:p>
        </p:txBody>
      </p:sp>
      <p:sp>
        <p:nvSpPr>
          <p:cNvPr id="4" name="Slide Number Placeholder 3"/>
          <p:cNvSpPr>
            <a:spLocks noGrp="1"/>
          </p:cNvSpPr>
          <p:nvPr>
            <p:ph type="sldNum" sz="quarter" idx="10"/>
          </p:nvPr>
        </p:nvSpPr>
        <p:spPr/>
        <p:txBody>
          <a:bodyPr/>
          <a:lstStyle/>
          <a:p>
            <a:fld id="{3D4BE3A0-B6BE-4C5D-B90C-FC588DD890D2}" type="slidenum">
              <a:rPr lang="en-US" smtClean="0"/>
              <a:t>14</a:t>
            </a:fld>
            <a:endParaRPr lang="en-US"/>
          </a:p>
        </p:txBody>
      </p:sp>
    </p:spTree>
    <p:extLst>
      <p:ext uri="{BB962C8B-B14F-4D97-AF65-F5344CB8AC3E}">
        <p14:creationId xmlns:p14="http://schemas.microsoft.com/office/powerpoint/2010/main" val="2360529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Gates:</a:t>
            </a:r>
          </a:p>
          <a:p>
            <a:r>
              <a:rPr lang="en-US" baseline="0" dirty="0" smtClean="0"/>
              <a:t>Hired great people, building a culture of discipline, staying focused, sustained efforts for more than two decades. THAT’S NOT LUCK; THAT’S RETURN ON LUCK. </a:t>
            </a:r>
            <a:endParaRPr lang="en-US" dirty="0" smtClean="0"/>
          </a:p>
          <a:p>
            <a:endParaRPr lang="en-US" dirty="0"/>
          </a:p>
        </p:txBody>
      </p:sp>
      <p:sp>
        <p:nvSpPr>
          <p:cNvPr id="4" name="Slide Number Placeholder 3"/>
          <p:cNvSpPr>
            <a:spLocks noGrp="1"/>
          </p:cNvSpPr>
          <p:nvPr>
            <p:ph type="sldNum" sz="quarter" idx="10"/>
          </p:nvPr>
        </p:nvSpPr>
        <p:spPr/>
        <p:txBody>
          <a:bodyPr/>
          <a:lstStyle/>
          <a:p>
            <a:fld id="{3D4BE3A0-B6BE-4C5D-B90C-FC588DD890D2}" type="slidenum">
              <a:rPr lang="en-US" smtClean="0"/>
              <a:t>15</a:t>
            </a:fld>
            <a:endParaRPr lang="en-US"/>
          </a:p>
        </p:txBody>
      </p:sp>
    </p:spTree>
    <p:extLst>
      <p:ext uri="{BB962C8B-B14F-4D97-AF65-F5344CB8AC3E}">
        <p14:creationId xmlns:p14="http://schemas.microsoft.com/office/powerpoint/2010/main" val="3531276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4BE3A0-B6BE-4C5D-B90C-FC588DD890D2}" type="slidenum">
              <a:rPr lang="en-US" smtClean="0"/>
              <a:t>16</a:t>
            </a:fld>
            <a:endParaRPr lang="en-US"/>
          </a:p>
        </p:txBody>
      </p:sp>
    </p:spTree>
    <p:extLst>
      <p:ext uri="{BB962C8B-B14F-4D97-AF65-F5344CB8AC3E}">
        <p14:creationId xmlns:p14="http://schemas.microsoft.com/office/powerpoint/2010/main" val="2904059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4BE3A0-B6BE-4C5D-B90C-FC588DD890D2}" type="slidenum">
              <a:rPr lang="en-US" smtClean="0"/>
              <a:t>17</a:t>
            </a:fld>
            <a:endParaRPr lang="en-US"/>
          </a:p>
        </p:txBody>
      </p:sp>
    </p:spTree>
    <p:extLst>
      <p:ext uri="{BB962C8B-B14F-4D97-AF65-F5344CB8AC3E}">
        <p14:creationId xmlns:p14="http://schemas.microsoft.com/office/powerpoint/2010/main" val="477462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NexGen</a:t>
            </a:r>
            <a:r>
              <a:rPr lang="en-US" dirty="0" smtClean="0"/>
              <a:t> was a small company</a:t>
            </a:r>
            <a:r>
              <a:rPr lang="en-US" baseline="0" dirty="0" smtClean="0"/>
              <a:t> and was short on cash and so AMD was able to purchase </a:t>
            </a:r>
            <a:r>
              <a:rPr lang="en-US" baseline="0" dirty="0" err="1" smtClean="0"/>
              <a:t>AmGen</a:t>
            </a:r>
            <a:r>
              <a:rPr lang="en-US" baseline="0" dirty="0" smtClean="0"/>
              <a:t> (first bit of good luck)</a:t>
            </a:r>
          </a:p>
          <a:p>
            <a:r>
              <a:rPr lang="en-US" baseline="0" dirty="0" err="1" smtClean="0"/>
              <a:t>NexGen’s</a:t>
            </a:r>
            <a:r>
              <a:rPr lang="en-US" baseline="0" dirty="0" smtClean="0"/>
              <a:t> clone was a hit (second good luck)</a:t>
            </a:r>
          </a:p>
          <a:p>
            <a:endParaRPr lang="en-US" dirty="0" smtClean="0"/>
          </a:p>
          <a:p>
            <a:r>
              <a:rPr lang="en-US" dirty="0" smtClean="0"/>
              <a:t>Basically the moral</a:t>
            </a:r>
            <a:r>
              <a:rPr lang="en-US" baseline="0" dirty="0" smtClean="0"/>
              <a:t> of the story is that AMD had several opportunities handed to them and neglected or “squandered” their opportunities away.</a:t>
            </a:r>
          </a:p>
          <a:p>
            <a:endParaRPr lang="en-US" dirty="0"/>
          </a:p>
        </p:txBody>
      </p:sp>
      <p:sp>
        <p:nvSpPr>
          <p:cNvPr id="4" name="Slide Number Placeholder 3"/>
          <p:cNvSpPr>
            <a:spLocks noGrp="1"/>
          </p:cNvSpPr>
          <p:nvPr>
            <p:ph type="sldNum" sz="quarter" idx="10"/>
          </p:nvPr>
        </p:nvSpPr>
        <p:spPr/>
        <p:txBody>
          <a:bodyPr/>
          <a:lstStyle/>
          <a:p>
            <a:fld id="{3D4BE3A0-B6BE-4C5D-B90C-FC588DD890D2}" type="slidenum">
              <a:rPr lang="en-US" smtClean="0"/>
              <a:t>18</a:t>
            </a:fld>
            <a:endParaRPr lang="en-US"/>
          </a:p>
        </p:txBody>
      </p:sp>
    </p:spTree>
    <p:extLst>
      <p:ext uri="{BB962C8B-B14F-4D97-AF65-F5344CB8AC3E}">
        <p14:creationId xmlns:p14="http://schemas.microsoft.com/office/powerpoint/2010/main" val="1793252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Proposition 103 mandated</a:t>
            </a:r>
            <a:r>
              <a:rPr lang="en-US" baseline="0" dirty="0" smtClean="0"/>
              <a:t> a 20% price reductions and refunds to customers.</a:t>
            </a:r>
          </a:p>
          <a:p>
            <a:r>
              <a:rPr lang="en-US" baseline="0" dirty="0" smtClean="0"/>
              <a:t>Lewis went to a former classmate-Ralph Nader who was a consumer rights activist who had actually championed Proposition 103</a:t>
            </a:r>
          </a:p>
          <a:p>
            <a:r>
              <a:rPr lang="en-US" baseline="0" dirty="0" smtClean="0"/>
              <a:t>The Immediate response service meant that 24/7 365 days a year Progressive would be there to help. In 1987 the year before Proposition 103 Progressive was ranked #13 in the American private-passenger auto-insurance market, and by 2002 they moved up to slot #4.</a:t>
            </a:r>
          </a:p>
        </p:txBody>
      </p:sp>
      <p:sp>
        <p:nvSpPr>
          <p:cNvPr id="4" name="Slide Number Placeholder 3"/>
          <p:cNvSpPr>
            <a:spLocks noGrp="1"/>
          </p:cNvSpPr>
          <p:nvPr>
            <p:ph type="sldNum" sz="quarter" idx="10"/>
          </p:nvPr>
        </p:nvSpPr>
        <p:spPr/>
        <p:txBody>
          <a:bodyPr/>
          <a:lstStyle/>
          <a:p>
            <a:fld id="{3D4BE3A0-B6BE-4C5D-B90C-FC588DD890D2}" type="slidenum">
              <a:rPr lang="en-US" smtClean="0"/>
              <a:t>19</a:t>
            </a:fld>
            <a:endParaRPr lang="en-US"/>
          </a:p>
        </p:txBody>
      </p:sp>
    </p:spTree>
    <p:extLst>
      <p:ext uri="{BB962C8B-B14F-4D97-AF65-F5344CB8AC3E}">
        <p14:creationId xmlns:p14="http://schemas.microsoft.com/office/powerpoint/2010/main" val="4172105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Those born in the second half of the year had less success than those born in the first half of the year. Being 10¾ years old versus 10 years old can make a difference in terms of size and speed. So, with an age-class cutoff of January 1, the kids born at the beginning of the year have a physical advantage over those born at the end of the year, which then compounds as they have more early success and garner more attention from coaches.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 consider the following. If indeed a substantially lower percentage of Canadian-born NHL players are born in the second half of the year than in the first half of the year, yet half of Canadian-born Hall of Fame inductees have birth dates in the second half of the year, this leads to a very interesting inversion: Canadian NHL players with the “bad luck” of being born in the second half of the year have a higher likelihood of making it into the Hall of Fame than those with the “good luck” of being born in the first half of the year!</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3D4BE3A0-B6BE-4C5D-B90C-FC588DD890D2}" type="slidenum">
              <a:rPr lang="en-US" smtClean="0"/>
              <a:t>20</a:t>
            </a:fld>
            <a:endParaRPr lang="en-US"/>
          </a:p>
        </p:txBody>
      </p:sp>
    </p:spTree>
    <p:extLst>
      <p:ext uri="{BB962C8B-B14F-4D97-AF65-F5344CB8AC3E}">
        <p14:creationId xmlns:p14="http://schemas.microsoft.com/office/powerpoint/2010/main" val="2083468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4BE3A0-B6BE-4C5D-B90C-FC588DD890D2}" type="slidenum">
              <a:rPr lang="en-US" smtClean="0"/>
              <a:t>21</a:t>
            </a:fld>
            <a:endParaRPr lang="en-US"/>
          </a:p>
        </p:txBody>
      </p:sp>
    </p:spTree>
    <p:extLst>
      <p:ext uri="{BB962C8B-B14F-4D97-AF65-F5344CB8AC3E}">
        <p14:creationId xmlns:p14="http://schemas.microsoft.com/office/powerpoint/2010/main" val="3951402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SMaC</a:t>
            </a:r>
            <a:r>
              <a:rPr lang="en-US" dirty="0" smtClean="0"/>
              <a:t>: Specific, Methodical and</a:t>
            </a:r>
            <a:r>
              <a:rPr lang="en-US" baseline="0" dirty="0" smtClean="0"/>
              <a:t> Consistent</a:t>
            </a:r>
            <a:endParaRPr lang="en-US" dirty="0"/>
          </a:p>
        </p:txBody>
      </p:sp>
      <p:sp>
        <p:nvSpPr>
          <p:cNvPr id="4" name="Slide Number Placeholder 3"/>
          <p:cNvSpPr>
            <a:spLocks noGrp="1"/>
          </p:cNvSpPr>
          <p:nvPr>
            <p:ph type="sldNum" sz="quarter" idx="10"/>
          </p:nvPr>
        </p:nvSpPr>
        <p:spPr/>
        <p:txBody>
          <a:bodyPr/>
          <a:lstStyle/>
          <a:p>
            <a:fld id="{3D4BE3A0-B6BE-4C5D-B90C-FC588DD890D2}" type="slidenum">
              <a:rPr lang="en-US" smtClean="0"/>
              <a:t>23</a:t>
            </a:fld>
            <a:endParaRPr lang="en-US"/>
          </a:p>
        </p:txBody>
      </p:sp>
    </p:spTree>
    <p:extLst>
      <p:ext uri="{BB962C8B-B14F-4D97-AF65-F5344CB8AC3E}">
        <p14:creationId xmlns:p14="http://schemas.microsoft.com/office/powerpoint/2010/main" val="2449379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25F0C8-E578-457E-83DF-FDA23DA9A89D}"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25F0C8-E578-457E-83DF-FDA23DA9A89D}"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25F0C8-E578-457E-83DF-FDA23DA9A89D}"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25F0C8-E578-457E-83DF-FDA23DA9A89D}"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E25F0C8-E578-457E-83DF-FDA23DA9A89D}" type="datetimeFigureOut">
              <a:rPr lang="en-US" smtClean="0"/>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25F0C8-E578-457E-83DF-FDA23DA9A89D}"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7C5BC-B103-4EC9-9F1E-7148419D214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25F0C8-E578-457E-83DF-FDA23DA9A89D}" type="datetimeFigureOut">
              <a:rPr lang="en-US" smtClean="0"/>
              <a:t>3/18/2013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25F0C8-E578-457E-83DF-FDA23DA9A89D}" type="datetimeFigureOut">
              <a:rPr lang="en-US" smtClean="0"/>
              <a:t>3/18/2013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5F0C8-E578-457E-83DF-FDA23DA9A89D}" type="datetimeFigureOut">
              <a:rPr lang="en-US" smtClean="0"/>
              <a:t>3/18/2013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E25F0C8-E578-457E-83DF-FDA23DA9A89D}" type="datetimeFigureOut">
              <a:rPr lang="en-US" smtClean="0"/>
              <a:t>3/18/2013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8B7C5BC-B103-4EC9-9F1E-7148419D214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25F0C8-E578-457E-83DF-FDA23DA9A89D}" type="datetimeFigureOut">
              <a:rPr lang="en-US" smtClean="0"/>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B7C5BC-B103-4EC9-9F1E-7148419D214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E25F0C8-E578-457E-83DF-FDA23DA9A89D}" type="datetimeFigureOut">
              <a:rPr lang="en-US" smtClean="0"/>
              <a:t>3/18/2013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8B7C5BC-B103-4EC9-9F1E-7148419D214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762000"/>
            <a:ext cx="5648623" cy="1828800"/>
          </a:xfrm>
        </p:spPr>
        <p:txBody>
          <a:bodyPr/>
          <a:lstStyle/>
          <a:p>
            <a:pPr algn="ctr"/>
            <a:r>
              <a:rPr lang="en-US" sz="4800" dirty="0" smtClean="0"/>
              <a:t>Great by Choice</a:t>
            </a: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2400" b="1" cap="none" dirty="0" smtClean="0">
                <a:latin typeface="+mn-lt"/>
              </a:rPr>
              <a:t>Chapter 7: Return on Luck </a:t>
            </a:r>
            <a:endParaRPr lang="en-US" sz="2400" b="1" dirty="0">
              <a:latin typeface="+mn-lt"/>
            </a:endParaRPr>
          </a:p>
        </p:txBody>
      </p:sp>
      <p:sp>
        <p:nvSpPr>
          <p:cNvPr id="3" name="Subtitle 2"/>
          <p:cNvSpPr>
            <a:spLocks noGrp="1"/>
          </p:cNvSpPr>
          <p:nvPr>
            <p:ph type="subTitle" idx="1"/>
          </p:nvPr>
        </p:nvSpPr>
        <p:spPr>
          <a:xfrm rot="19140000">
            <a:off x="2106964" y="3764078"/>
            <a:ext cx="3413527" cy="1427364"/>
          </a:xfrm>
        </p:spPr>
        <p:txBody>
          <a:bodyPr>
            <a:normAutofit lnSpcReduction="10000"/>
          </a:bodyPr>
          <a:lstStyle/>
          <a:p>
            <a:r>
              <a:rPr lang="en-US" dirty="0" smtClean="0"/>
              <a:t>Team 5</a:t>
            </a:r>
          </a:p>
          <a:p>
            <a:r>
              <a:rPr lang="en-US" dirty="0" smtClean="0"/>
              <a:t>Andrea Brandt</a:t>
            </a:r>
          </a:p>
          <a:p>
            <a:r>
              <a:rPr lang="en-US" dirty="0" smtClean="0"/>
              <a:t>Vanessa Gomez</a:t>
            </a:r>
          </a:p>
          <a:p>
            <a:r>
              <a:rPr lang="en-US" dirty="0" err="1" smtClean="0"/>
              <a:t>Rachele</a:t>
            </a:r>
            <a:r>
              <a:rPr lang="en-US" dirty="0" smtClean="0"/>
              <a:t> Reagan</a:t>
            </a:r>
          </a:p>
          <a:p>
            <a:r>
              <a:rPr lang="en-US" dirty="0" smtClean="0"/>
              <a:t>Allison Schmidt</a:t>
            </a:r>
            <a:endParaRPr lang="en-US" dirty="0"/>
          </a:p>
        </p:txBody>
      </p:sp>
    </p:spTree>
    <p:extLst>
      <p:ext uri="{BB962C8B-B14F-4D97-AF65-F5344CB8AC3E}">
        <p14:creationId xmlns:p14="http://schemas.microsoft.com/office/powerpoint/2010/main" val="3710705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Genentech luck assessment</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dirty="0"/>
              <a:t>1982: The biotechnology industry experienced a downturn, impacting investor sentiment; shares fell to less than $35 from the IPO high of $89, raising the cost of capital. Markets are always uncontrollable and unpredictable. The downturn was potentially significant as Genentech had less than $1 million in profits and depended upon access to equity capital to fund breakthrough R&amp;D</a:t>
            </a:r>
            <a:r>
              <a:rPr lang="en-US" dirty="0" smtClean="0"/>
              <a:t>.</a:t>
            </a:r>
          </a:p>
          <a:p>
            <a:pPr lvl="0"/>
            <a:endParaRPr lang="en-US" dirty="0"/>
          </a:p>
          <a:p>
            <a:pPr lvl="0">
              <a:buFont typeface="Arial" pitchFamily="34" charset="0"/>
              <a:buChar char="•"/>
            </a:pPr>
            <a:r>
              <a:rPr lang="en-US" dirty="0" smtClean="0"/>
              <a:t>BAD </a:t>
            </a:r>
            <a:r>
              <a:rPr lang="en-US" dirty="0"/>
              <a:t>LUCK, MEDIUM</a:t>
            </a:r>
          </a:p>
          <a:p>
            <a:endParaRPr lang="en-US" dirty="0"/>
          </a:p>
        </p:txBody>
      </p:sp>
    </p:spTree>
    <p:extLst>
      <p:ext uri="{BB962C8B-B14F-4D97-AF65-F5344CB8AC3E}">
        <p14:creationId xmlns:p14="http://schemas.microsoft.com/office/powerpoint/2010/main" val="3504787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Good-Luck Events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12760959"/>
              </p:ext>
            </p:extLst>
          </p:nvPr>
        </p:nvGraphicFramePr>
        <p:xfrm>
          <a:off x="990600" y="914400"/>
          <a:ext cx="7162800" cy="4023360"/>
        </p:xfrm>
        <a:graphic>
          <a:graphicData uri="http://schemas.openxmlformats.org/drawingml/2006/table">
            <a:tbl>
              <a:tblPr firstRow="1" bandRow="1">
                <a:tableStyleId>{21E4AEA4-8DFA-4A89-87EB-49C32662AFE0}</a:tableStyleId>
              </a:tblPr>
              <a:tblGrid>
                <a:gridCol w="2438400"/>
                <a:gridCol w="2306955"/>
                <a:gridCol w="2417445"/>
              </a:tblGrid>
              <a:tr h="353291">
                <a:tc>
                  <a:txBody>
                    <a:bodyPr/>
                    <a:lstStyle/>
                    <a:p>
                      <a:pPr algn="ctr"/>
                      <a:r>
                        <a:rPr lang="en-US" dirty="0" smtClean="0"/>
                        <a:t>Matched Pairs</a:t>
                      </a:r>
                      <a:endParaRPr lang="en-US" dirty="0"/>
                    </a:p>
                  </a:txBody>
                  <a:tcPr/>
                </a:tc>
                <a:tc gridSpan="2">
                  <a:txBody>
                    <a:bodyPr/>
                    <a:lstStyle/>
                    <a:p>
                      <a:pPr algn="ctr"/>
                      <a:r>
                        <a:rPr lang="en-US" dirty="0" smtClean="0"/>
                        <a:t>Number of Significant </a:t>
                      </a:r>
                      <a:r>
                        <a:rPr lang="en-US" baseline="0" dirty="0" smtClean="0"/>
                        <a:t> Good-Luck Events</a:t>
                      </a:r>
                      <a:endParaRPr lang="en-US" dirty="0"/>
                    </a:p>
                  </a:txBody>
                  <a:tcPr/>
                </a:tc>
                <a:tc hMerge="1">
                  <a:txBody>
                    <a:bodyPr/>
                    <a:lstStyle/>
                    <a:p>
                      <a:endParaRPr lang="en-US" dirty="0"/>
                    </a:p>
                  </a:txBody>
                  <a:tcPr/>
                </a:tc>
              </a:tr>
              <a:tr h="353291">
                <a:tc>
                  <a:txBody>
                    <a:bodyPr/>
                    <a:lstStyle/>
                    <a:p>
                      <a:endParaRPr lang="en-US"/>
                    </a:p>
                  </a:txBody>
                  <a:tcPr/>
                </a:tc>
                <a:tc>
                  <a:txBody>
                    <a:bodyPr/>
                    <a:lstStyle/>
                    <a:p>
                      <a:pPr algn="ctr"/>
                      <a:r>
                        <a:rPr lang="en-US" dirty="0" smtClean="0"/>
                        <a:t>10X Case</a:t>
                      </a:r>
                      <a:endParaRPr lang="en-US" dirty="0"/>
                    </a:p>
                  </a:txBody>
                  <a:tcPr/>
                </a:tc>
                <a:tc>
                  <a:txBody>
                    <a:bodyPr/>
                    <a:lstStyle/>
                    <a:p>
                      <a:pPr algn="ctr"/>
                      <a:r>
                        <a:rPr lang="en-US" dirty="0" smtClean="0"/>
                        <a:t>Comparison Case</a:t>
                      </a:r>
                      <a:endParaRPr lang="en-US" dirty="0"/>
                    </a:p>
                  </a:txBody>
                  <a:tcPr/>
                </a:tc>
              </a:tr>
              <a:tr h="353291">
                <a:tc>
                  <a:txBody>
                    <a:bodyPr/>
                    <a:lstStyle/>
                    <a:p>
                      <a:r>
                        <a:rPr lang="en-US" dirty="0" smtClean="0"/>
                        <a:t>Amgen &amp; Genentech</a:t>
                      </a:r>
                      <a:endParaRPr lang="en-US" dirty="0"/>
                    </a:p>
                  </a:txBody>
                  <a:tcPr/>
                </a:tc>
                <a:tc>
                  <a:txBody>
                    <a:bodyPr/>
                    <a:lstStyle/>
                    <a:p>
                      <a:pPr algn="ctr"/>
                      <a:r>
                        <a:rPr lang="en-US" dirty="0" smtClean="0"/>
                        <a:t>10</a:t>
                      </a:r>
                      <a:endParaRPr lang="en-US" dirty="0"/>
                    </a:p>
                  </a:txBody>
                  <a:tcPr/>
                </a:tc>
                <a:tc>
                  <a:txBody>
                    <a:bodyPr/>
                    <a:lstStyle/>
                    <a:p>
                      <a:pPr algn="ctr"/>
                      <a:r>
                        <a:rPr lang="en-US" dirty="0" smtClean="0"/>
                        <a:t>18</a:t>
                      </a:r>
                      <a:endParaRPr lang="en-US" dirty="0"/>
                    </a:p>
                  </a:txBody>
                  <a:tcPr/>
                </a:tc>
              </a:tr>
              <a:tr h="353291">
                <a:tc>
                  <a:txBody>
                    <a:bodyPr/>
                    <a:lstStyle/>
                    <a:p>
                      <a:r>
                        <a:rPr lang="en-US" dirty="0" smtClean="0"/>
                        <a:t>Biomet &amp; </a:t>
                      </a:r>
                      <a:r>
                        <a:rPr lang="en-US" dirty="0" err="1" smtClean="0"/>
                        <a:t>Kirschner</a:t>
                      </a:r>
                      <a:endParaRPr lang="en-US"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r>
              <a:tr h="353291">
                <a:tc>
                  <a:txBody>
                    <a:bodyPr/>
                    <a:lstStyle/>
                    <a:p>
                      <a:r>
                        <a:rPr lang="en-US" dirty="0" smtClean="0"/>
                        <a:t>Intel &amp; AMD</a:t>
                      </a:r>
                      <a:endParaRPr lang="en-US" dirty="0"/>
                    </a:p>
                  </a:txBody>
                  <a:tcPr/>
                </a:tc>
                <a:tc>
                  <a:txBody>
                    <a:bodyPr/>
                    <a:lstStyle/>
                    <a:p>
                      <a:pPr algn="ctr"/>
                      <a:r>
                        <a:rPr lang="en-US" dirty="0" smtClean="0"/>
                        <a:t>7</a:t>
                      </a:r>
                      <a:endParaRPr lang="en-US" dirty="0"/>
                    </a:p>
                  </a:txBody>
                  <a:tcPr/>
                </a:tc>
                <a:tc>
                  <a:txBody>
                    <a:bodyPr/>
                    <a:lstStyle/>
                    <a:p>
                      <a:pPr algn="ctr"/>
                      <a:r>
                        <a:rPr lang="en-US" dirty="0" smtClean="0"/>
                        <a:t>8</a:t>
                      </a:r>
                      <a:endParaRPr lang="en-US" dirty="0"/>
                    </a:p>
                  </a:txBody>
                  <a:tcPr/>
                </a:tc>
              </a:tr>
              <a:tr h="353291">
                <a:tc>
                  <a:txBody>
                    <a:bodyPr/>
                    <a:lstStyle/>
                    <a:p>
                      <a:r>
                        <a:rPr lang="en-US" dirty="0" smtClean="0"/>
                        <a:t>Microsoft &amp; Apple</a:t>
                      </a:r>
                      <a:endParaRPr lang="en-US" dirty="0"/>
                    </a:p>
                  </a:txBody>
                  <a:tcPr/>
                </a:tc>
                <a:tc>
                  <a:txBody>
                    <a:bodyPr/>
                    <a:lstStyle/>
                    <a:p>
                      <a:pPr algn="ctr"/>
                      <a:r>
                        <a:rPr lang="en-US" dirty="0" smtClean="0"/>
                        <a:t>15</a:t>
                      </a:r>
                      <a:endParaRPr lang="en-US" dirty="0"/>
                    </a:p>
                  </a:txBody>
                  <a:tcPr/>
                </a:tc>
                <a:tc>
                  <a:txBody>
                    <a:bodyPr/>
                    <a:lstStyle/>
                    <a:p>
                      <a:pPr algn="ctr"/>
                      <a:r>
                        <a:rPr lang="en-US" dirty="0" smtClean="0"/>
                        <a:t>14</a:t>
                      </a:r>
                      <a:endParaRPr lang="en-US" dirty="0"/>
                    </a:p>
                  </a:txBody>
                  <a:tcPr/>
                </a:tc>
              </a:tr>
              <a:tr h="353291">
                <a:tc>
                  <a:txBody>
                    <a:bodyPr/>
                    <a:lstStyle/>
                    <a:p>
                      <a:r>
                        <a:rPr lang="en-US" dirty="0" smtClean="0"/>
                        <a:t>Progressive &amp; Safeco</a:t>
                      </a:r>
                      <a:endParaRPr lang="en-US" dirty="0"/>
                    </a:p>
                  </a:txBody>
                  <a:tcPr/>
                </a:tc>
                <a:tc>
                  <a:txBody>
                    <a:bodyPr/>
                    <a:lstStyle/>
                    <a:p>
                      <a:pPr algn="ctr"/>
                      <a:r>
                        <a:rPr lang="en-US" dirty="0" smtClean="0"/>
                        <a:t>3</a:t>
                      </a:r>
                      <a:endParaRPr lang="en-US" dirty="0"/>
                    </a:p>
                  </a:txBody>
                  <a:tcPr/>
                </a:tc>
                <a:tc>
                  <a:txBody>
                    <a:bodyPr/>
                    <a:lstStyle/>
                    <a:p>
                      <a:pPr algn="ctr"/>
                      <a:r>
                        <a:rPr lang="en-US" dirty="0" smtClean="0"/>
                        <a:t>1</a:t>
                      </a:r>
                      <a:endParaRPr lang="en-US" dirty="0"/>
                    </a:p>
                  </a:txBody>
                  <a:tcPr/>
                </a:tc>
              </a:tr>
              <a:tr h="353291">
                <a:tc>
                  <a:txBody>
                    <a:bodyPr/>
                    <a:lstStyle/>
                    <a:p>
                      <a:r>
                        <a:rPr lang="en-US" dirty="0" smtClean="0"/>
                        <a:t>Southwest &amp; PSA</a:t>
                      </a:r>
                      <a:endParaRPr lang="en-US" dirty="0"/>
                    </a:p>
                  </a:txBody>
                  <a:tcPr/>
                </a:tc>
                <a:tc>
                  <a:txBody>
                    <a:bodyPr/>
                    <a:lstStyle/>
                    <a:p>
                      <a:pPr algn="ctr"/>
                      <a:r>
                        <a:rPr lang="en-US" dirty="0" smtClean="0"/>
                        <a:t>8</a:t>
                      </a:r>
                      <a:endParaRPr lang="en-US" dirty="0"/>
                    </a:p>
                  </a:txBody>
                  <a:tcPr/>
                </a:tc>
                <a:tc>
                  <a:txBody>
                    <a:bodyPr/>
                    <a:lstStyle/>
                    <a:p>
                      <a:pPr algn="ctr"/>
                      <a:r>
                        <a:rPr lang="en-US" dirty="0" smtClean="0"/>
                        <a:t>6</a:t>
                      </a:r>
                      <a:endParaRPr lang="en-US" dirty="0"/>
                    </a:p>
                  </a:txBody>
                  <a:tcPr/>
                </a:tc>
              </a:tr>
              <a:tr h="353291">
                <a:tc>
                  <a:txBody>
                    <a:bodyPr/>
                    <a:lstStyle/>
                    <a:p>
                      <a:r>
                        <a:rPr lang="en-US" dirty="0" smtClean="0"/>
                        <a:t>Stryker &amp; USSC</a:t>
                      </a:r>
                      <a:endParaRPr lang="en-US" dirty="0"/>
                    </a:p>
                  </a:txBody>
                  <a:tcPr/>
                </a:tc>
                <a:tc>
                  <a:txBody>
                    <a:bodyPr/>
                    <a:lstStyle/>
                    <a:p>
                      <a:pPr algn="ctr"/>
                      <a:r>
                        <a:rPr lang="en-US" dirty="0" smtClean="0"/>
                        <a:t>2</a:t>
                      </a:r>
                      <a:endParaRPr lang="en-US" dirty="0"/>
                    </a:p>
                  </a:txBody>
                  <a:tcPr/>
                </a:tc>
                <a:tc>
                  <a:txBody>
                    <a:bodyPr/>
                    <a:lstStyle/>
                    <a:p>
                      <a:pPr algn="ctr"/>
                      <a:r>
                        <a:rPr lang="en-US" dirty="0" smtClean="0"/>
                        <a:t>5</a:t>
                      </a:r>
                      <a:endParaRPr lang="en-US" dirty="0"/>
                    </a:p>
                  </a:txBody>
                  <a:tcPr/>
                </a:tc>
              </a:tr>
              <a:tr h="353291">
                <a:tc>
                  <a:txBody>
                    <a:bodyPr/>
                    <a:lstStyle/>
                    <a:p>
                      <a:r>
                        <a:rPr lang="en-US" dirty="0" smtClean="0"/>
                        <a:t>Average</a:t>
                      </a:r>
                      <a:endParaRPr lang="en-US" dirty="0"/>
                    </a:p>
                  </a:txBody>
                  <a:tcPr/>
                </a:tc>
                <a:tc>
                  <a:txBody>
                    <a:bodyPr/>
                    <a:lstStyle/>
                    <a:p>
                      <a:pPr algn="ctr"/>
                      <a:r>
                        <a:rPr lang="en-US" dirty="0" smtClean="0"/>
                        <a:t>7</a:t>
                      </a:r>
                      <a:endParaRPr lang="en-US" dirty="0"/>
                    </a:p>
                  </a:txBody>
                  <a:tcPr/>
                </a:tc>
                <a:tc>
                  <a:txBody>
                    <a:bodyPr/>
                    <a:lstStyle/>
                    <a:p>
                      <a:pPr algn="ctr"/>
                      <a:r>
                        <a:rPr lang="en-US" dirty="0" smtClean="0"/>
                        <a:t>8</a:t>
                      </a:r>
                      <a:endParaRPr lang="en-US" dirty="0"/>
                    </a:p>
                  </a:txBody>
                  <a:tcPr/>
                </a:tc>
              </a:tr>
              <a:tr h="353291">
                <a:tc>
                  <a:txBody>
                    <a:bodyPr/>
                    <a:lstStyle/>
                    <a:p>
                      <a:r>
                        <a:rPr lang="en-US" i="1" dirty="0" smtClean="0"/>
                        <a:t>Total</a:t>
                      </a:r>
                      <a:endParaRPr lang="en-US" i="1" dirty="0"/>
                    </a:p>
                  </a:txBody>
                  <a:tcPr/>
                </a:tc>
                <a:tc>
                  <a:txBody>
                    <a:bodyPr/>
                    <a:lstStyle/>
                    <a:p>
                      <a:pPr algn="ctr"/>
                      <a:r>
                        <a:rPr lang="en-US" dirty="0" smtClean="0"/>
                        <a:t>49</a:t>
                      </a:r>
                      <a:endParaRPr lang="en-US" dirty="0"/>
                    </a:p>
                  </a:txBody>
                  <a:tcPr/>
                </a:tc>
                <a:tc>
                  <a:txBody>
                    <a:bodyPr/>
                    <a:lstStyle/>
                    <a:p>
                      <a:pPr algn="ctr"/>
                      <a:r>
                        <a:rPr lang="en-US" dirty="0" smtClean="0"/>
                        <a:t>56</a:t>
                      </a:r>
                      <a:endParaRPr lang="en-US" dirty="0"/>
                    </a:p>
                  </a:txBody>
                  <a:tcPr/>
                </a:tc>
              </a:tr>
            </a:tbl>
          </a:graphicData>
        </a:graphic>
      </p:graphicFrame>
    </p:spTree>
    <p:extLst>
      <p:ext uri="{BB962C8B-B14F-4D97-AF65-F5344CB8AC3E}">
        <p14:creationId xmlns:p14="http://schemas.microsoft.com/office/powerpoint/2010/main" val="796829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Bad-luck events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74246977"/>
              </p:ext>
            </p:extLst>
          </p:nvPr>
        </p:nvGraphicFramePr>
        <p:xfrm>
          <a:off x="990600" y="914400"/>
          <a:ext cx="7162800" cy="4023360"/>
        </p:xfrm>
        <a:graphic>
          <a:graphicData uri="http://schemas.openxmlformats.org/drawingml/2006/table">
            <a:tbl>
              <a:tblPr firstRow="1" bandRow="1">
                <a:tableStyleId>{21E4AEA4-8DFA-4A89-87EB-49C32662AFE0}</a:tableStyleId>
              </a:tblPr>
              <a:tblGrid>
                <a:gridCol w="2438400"/>
                <a:gridCol w="2306955"/>
                <a:gridCol w="2417445"/>
              </a:tblGrid>
              <a:tr h="353291">
                <a:tc>
                  <a:txBody>
                    <a:bodyPr/>
                    <a:lstStyle/>
                    <a:p>
                      <a:pPr algn="ctr"/>
                      <a:r>
                        <a:rPr lang="en-US" dirty="0" smtClean="0"/>
                        <a:t>Matched Pairs</a:t>
                      </a:r>
                      <a:endParaRPr lang="en-US" dirty="0"/>
                    </a:p>
                  </a:txBody>
                  <a:tcPr/>
                </a:tc>
                <a:tc gridSpan="2">
                  <a:txBody>
                    <a:bodyPr/>
                    <a:lstStyle/>
                    <a:p>
                      <a:pPr algn="ctr"/>
                      <a:r>
                        <a:rPr lang="en-US" dirty="0" smtClean="0"/>
                        <a:t>Number of Significant </a:t>
                      </a:r>
                      <a:r>
                        <a:rPr lang="en-US" baseline="0" dirty="0" smtClean="0"/>
                        <a:t> Bad-Luck Events</a:t>
                      </a:r>
                      <a:endParaRPr lang="en-US" dirty="0"/>
                    </a:p>
                  </a:txBody>
                  <a:tcPr/>
                </a:tc>
                <a:tc hMerge="1">
                  <a:txBody>
                    <a:bodyPr/>
                    <a:lstStyle/>
                    <a:p>
                      <a:endParaRPr lang="en-US" dirty="0"/>
                    </a:p>
                  </a:txBody>
                  <a:tcPr/>
                </a:tc>
              </a:tr>
              <a:tr h="353291">
                <a:tc>
                  <a:txBody>
                    <a:bodyPr/>
                    <a:lstStyle/>
                    <a:p>
                      <a:endParaRPr lang="en-US"/>
                    </a:p>
                  </a:txBody>
                  <a:tcPr/>
                </a:tc>
                <a:tc>
                  <a:txBody>
                    <a:bodyPr/>
                    <a:lstStyle/>
                    <a:p>
                      <a:pPr algn="ctr"/>
                      <a:r>
                        <a:rPr lang="en-US" dirty="0" smtClean="0"/>
                        <a:t>10X Case</a:t>
                      </a:r>
                      <a:endParaRPr lang="en-US" dirty="0"/>
                    </a:p>
                  </a:txBody>
                  <a:tcPr/>
                </a:tc>
                <a:tc>
                  <a:txBody>
                    <a:bodyPr/>
                    <a:lstStyle/>
                    <a:p>
                      <a:pPr algn="ctr"/>
                      <a:r>
                        <a:rPr lang="en-US" dirty="0" smtClean="0"/>
                        <a:t>Comparison Case</a:t>
                      </a:r>
                      <a:endParaRPr lang="en-US" dirty="0"/>
                    </a:p>
                  </a:txBody>
                  <a:tcPr/>
                </a:tc>
              </a:tr>
              <a:tr h="353291">
                <a:tc>
                  <a:txBody>
                    <a:bodyPr/>
                    <a:lstStyle/>
                    <a:p>
                      <a:r>
                        <a:rPr lang="en-US" dirty="0" smtClean="0"/>
                        <a:t>Amgen &amp; Genentech</a:t>
                      </a:r>
                      <a:endParaRPr lang="en-US" dirty="0"/>
                    </a:p>
                  </a:txBody>
                  <a:tcPr/>
                </a:tc>
                <a:tc>
                  <a:txBody>
                    <a:bodyPr/>
                    <a:lstStyle/>
                    <a:p>
                      <a:pPr algn="ctr"/>
                      <a:r>
                        <a:rPr lang="en-US" dirty="0" smtClean="0"/>
                        <a:t>9</a:t>
                      </a:r>
                      <a:endParaRPr lang="en-US" dirty="0"/>
                    </a:p>
                  </a:txBody>
                  <a:tcPr/>
                </a:tc>
                <a:tc>
                  <a:txBody>
                    <a:bodyPr/>
                    <a:lstStyle/>
                    <a:p>
                      <a:pPr algn="ctr"/>
                      <a:r>
                        <a:rPr lang="en-US" dirty="0" smtClean="0"/>
                        <a:t>9</a:t>
                      </a:r>
                      <a:endParaRPr lang="en-US" dirty="0"/>
                    </a:p>
                  </a:txBody>
                  <a:tcPr/>
                </a:tc>
              </a:tr>
              <a:tr h="353291">
                <a:tc>
                  <a:txBody>
                    <a:bodyPr/>
                    <a:lstStyle/>
                    <a:p>
                      <a:r>
                        <a:rPr lang="en-US" dirty="0" smtClean="0"/>
                        <a:t>Biomet &amp; </a:t>
                      </a:r>
                      <a:r>
                        <a:rPr lang="en-US" dirty="0" err="1" smtClean="0"/>
                        <a:t>Kirschner</a:t>
                      </a:r>
                      <a:endParaRPr lang="en-US" dirty="0"/>
                    </a:p>
                  </a:txBody>
                  <a:tcPr/>
                </a:tc>
                <a:tc>
                  <a:txBody>
                    <a:bodyPr/>
                    <a:lstStyle/>
                    <a:p>
                      <a:pPr algn="ctr"/>
                      <a:r>
                        <a:rPr lang="en-US" dirty="0" smtClean="0"/>
                        <a:t>7</a:t>
                      </a:r>
                      <a:endParaRPr lang="en-US" dirty="0"/>
                    </a:p>
                  </a:txBody>
                  <a:tcPr/>
                </a:tc>
                <a:tc>
                  <a:txBody>
                    <a:bodyPr/>
                    <a:lstStyle/>
                    <a:p>
                      <a:pPr algn="ctr"/>
                      <a:r>
                        <a:rPr lang="en-US" dirty="0" smtClean="0"/>
                        <a:t>4</a:t>
                      </a:r>
                      <a:endParaRPr lang="en-US" dirty="0"/>
                    </a:p>
                  </a:txBody>
                  <a:tcPr/>
                </a:tc>
              </a:tr>
              <a:tr h="353291">
                <a:tc>
                  <a:txBody>
                    <a:bodyPr/>
                    <a:lstStyle/>
                    <a:p>
                      <a:r>
                        <a:rPr lang="en-US" dirty="0" smtClean="0"/>
                        <a:t>Intel &amp; AMD</a:t>
                      </a:r>
                      <a:endParaRPr lang="en-US" dirty="0"/>
                    </a:p>
                  </a:txBody>
                  <a:tcPr/>
                </a:tc>
                <a:tc>
                  <a:txBody>
                    <a:bodyPr/>
                    <a:lstStyle/>
                    <a:p>
                      <a:pPr algn="ctr"/>
                      <a:r>
                        <a:rPr lang="en-US" dirty="0" smtClean="0"/>
                        <a:t>14</a:t>
                      </a:r>
                      <a:endParaRPr lang="en-US" dirty="0"/>
                    </a:p>
                  </a:txBody>
                  <a:tcPr/>
                </a:tc>
                <a:tc>
                  <a:txBody>
                    <a:bodyPr/>
                    <a:lstStyle/>
                    <a:p>
                      <a:pPr algn="ctr"/>
                      <a:r>
                        <a:rPr lang="en-US" dirty="0" smtClean="0"/>
                        <a:t>11</a:t>
                      </a:r>
                      <a:endParaRPr lang="en-US" dirty="0"/>
                    </a:p>
                  </a:txBody>
                  <a:tcPr/>
                </a:tc>
              </a:tr>
              <a:tr h="353291">
                <a:tc>
                  <a:txBody>
                    <a:bodyPr/>
                    <a:lstStyle/>
                    <a:p>
                      <a:r>
                        <a:rPr lang="en-US" dirty="0" smtClean="0"/>
                        <a:t>Microsoft &amp; Apple</a:t>
                      </a:r>
                      <a:endParaRPr lang="en-US" dirty="0"/>
                    </a:p>
                  </a:txBody>
                  <a:tcPr/>
                </a:tc>
                <a:tc>
                  <a:txBody>
                    <a:bodyPr/>
                    <a:lstStyle/>
                    <a:p>
                      <a:pPr algn="ctr"/>
                      <a:r>
                        <a:rPr lang="en-US" dirty="0" smtClean="0"/>
                        <a:t>9</a:t>
                      </a:r>
                      <a:endParaRPr lang="en-US" dirty="0"/>
                    </a:p>
                  </a:txBody>
                  <a:tcPr/>
                </a:tc>
                <a:tc>
                  <a:txBody>
                    <a:bodyPr/>
                    <a:lstStyle/>
                    <a:p>
                      <a:pPr algn="ctr"/>
                      <a:r>
                        <a:rPr lang="en-US" dirty="0" smtClean="0"/>
                        <a:t>7</a:t>
                      </a:r>
                      <a:endParaRPr lang="en-US" dirty="0"/>
                    </a:p>
                  </a:txBody>
                  <a:tcPr/>
                </a:tc>
              </a:tr>
              <a:tr h="353291">
                <a:tc>
                  <a:txBody>
                    <a:bodyPr/>
                    <a:lstStyle/>
                    <a:p>
                      <a:r>
                        <a:rPr lang="en-US" dirty="0" smtClean="0"/>
                        <a:t>Progressive &amp; Safeco</a:t>
                      </a:r>
                      <a:endParaRPr lang="en-US" dirty="0"/>
                    </a:p>
                  </a:txBody>
                  <a:tcPr/>
                </a:tc>
                <a:tc>
                  <a:txBody>
                    <a:bodyPr/>
                    <a:lstStyle/>
                    <a:p>
                      <a:pPr algn="ctr"/>
                      <a:r>
                        <a:rPr lang="en-US" dirty="0" smtClean="0"/>
                        <a:t>8</a:t>
                      </a:r>
                      <a:endParaRPr lang="en-US" dirty="0"/>
                    </a:p>
                  </a:txBody>
                  <a:tcPr/>
                </a:tc>
                <a:tc>
                  <a:txBody>
                    <a:bodyPr/>
                    <a:lstStyle/>
                    <a:p>
                      <a:pPr algn="ctr"/>
                      <a:r>
                        <a:rPr lang="en-US" dirty="0" smtClean="0"/>
                        <a:t>10</a:t>
                      </a:r>
                      <a:endParaRPr lang="en-US" dirty="0"/>
                    </a:p>
                  </a:txBody>
                  <a:tcPr/>
                </a:tc>
              </a:tr>
              <a:tr h="353291">
                <a:tc>
                  <a:txBody>
                    <a:bodyPr/>
                    <a:lstStyle/>
                    <a:p>
                      <a:r>
                        <a:rPr lang="en-US" dirty="0" smtClean="0"/>
                        <a:t>Southwest &amp; PSA</a:t>
                      </a:r>
                      <a:endParaRPr lang="en-US" dirty="0"/>
                    </a:p>
                  </a:txBody>
                  <a:tcPr/>
                </a:tc>
                <a:tc>
                  <a:txBody>
                    <a:bodyPr/>
                    <a:lstStyle/>
                    <a:p>
                      <a:pPr algn="ctr"/>
                      <a:r>
                        <a:rPr lang="en-US" dirty="0" smtClean="0"/>
                        <a:t>13</a:t>
                      </a:r>
                      <a:endParaRPr lang="en-US" dirty="0"/>
                    </a:p>
                  </a:txBody>
                  <a:tcPr/>
                </a:tc>
                <a:tc>
                  <a:txBody>
                    <a:bodyPr/>
                    <a:lstStyle/>
                    <a:p>
                      <a:pPr algn="ctr"/>
                      <a:r>
                        <a:rPr lang="en-US" dirty="0" smtClean="0"/>
                        <a:t>13</a:t>
                      </a:r>
                      <a:endParaRPr lang="en-US" dirty="0"/>
                    </a:p>
                  </a:txBody>
                  <a:tcPr/>
                </a:tc>
              </a:tr>
              <a:tr h="353291">
                <a:tc>
                  <a:txBody>
                    <a:bodyPr/>
                    <a:lstStyle/>
                    <a:p>
                      <a:r>
                        <a:rPr lang="en-US" dirty="0" smtClean="0"/>
                        <a:t>Stryker &amp; USSC</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r>
              <a:tr h="353291">
                <a:tc>
                  <a:txBody>
                    <a:bodyPr/>
                    <a:lstStyle/>
                    <a:p>
                      <a:r>
                        <a:rPr lang="en-US" dirty="0" smtClean="0"/>
                        <a:t>Average</a:t>
                      </a:r>
                      <a:endParaRPr lang="en-US" dirty="0"/>
                    </a:p>
                  </a:txBody>
                  <a:tcPr/>
                </a:tc>
                <a:tc>
                  <a:txBody>
                    <a:bodyPr/>
                    <a:lstStyle/>
                    <a:p>
                      <a:pPr algn="ctr"/>
                      <a:r>
                        <a:rPr lang="en-US" dirty="0" smtClean="0"/>
                        <a:t>9.3</a:t>
                      </a:r>
                      <a:endParaRPr lang="en-US" dirty="0"/>
                    </a:p>
                  </a:txBody>
                  <a:tcPr/>
                </a:tc>
                <a:tc>
                  <a:txBody>
                    <a:bodyPr/>
                    <a:lstStyle/>
                    <a:p>
                      <a:pPr algn="ctr"/>
                      <a:r>
                        <a:rPr lang="en-US" dirty="0" smtClean="0"/>
                        <a:t>8.6</a:t>
                      </a:r>
                      <a:endParaRPr lang="en-US" dirty="0"/>
                    </a:p>
                  </a:txBody>
                  <a:tcPr/>
                </a:tc>
              </a:tr>
              <a:tr h="353291">
                <a:tc>
                  <a:txBody>
                    <a:bodyPr/>
                    <a:lstStyle/>
                    <a:p>
                      <a:r>
                        <a:rPr lang="en-US" i="1" dirty="0" smtClean="0"/>
                        <a:t>Total</a:t>
                      </a:r>
                      <a:endParaRPr lang="en-US" i="1" dirty="0"/>
                    </a:p>
                  </a:txBody>
                  <a:tcPr/>
                </a:tc>
                <a:tc>
                  <a:txBody>
                    <a:bodyPr/>
                    <a:lstStyle/>
                    <a:p>
                      <a:pPr algn="ctr"/>
                      <a:r>
                        <a:rPr lang="en-US" dirty="0" smtClean="0"/>
                        <a:t>65</a:t>
                      </a:r>
                      <a:endParaRPr lang="en-US" dirty="0"/>
                    </a:p>
                  </a:txBody>
                  <a:tcPr/>
                </a:tc>
                <a:tc>
                  <a:txBody>
                    <a:bodyPr/>
                    <a:lstStyle/>
                    <a:p>
                      <a:pPr algn="ctr"/>
                      <a:r>
                        <a:rPr lang="en-US" dirty="0" smtClean="0"/>
                        <a:t>60</a:t>
                      </a:r>
                      <a:endParaRPr lang="en-US" dirty="0"/>
                    </a:p>
                  </a:txBody>
                  <a:tcPr/>
                </a:tc>
              </a:tr>
            </a:tbl>
          </a:graphicData>
        </a:graphic>
      </p:graphicFrame>
    </p:spTree>
    <p:extLst>
      <p:ext uri="{BB962C8B-B14F-4D97-AF65-F5344CB8AC3E}">
        <p14:creationId xmlns:p14="http://schemas.microsoft.com/office/powerpoint/2010/main" val="359906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High </a:t>
            </a:r>
            <a:r>
              <a:rPr lang="en-US" dirty="0" smtClean="0"/>
              <a:t>ROL (return </a:t>
            </a:r>
            <a:r>
              <a:rPr lang="en-US" dirty="0"/>
              <a:t>on </a:t>
            </a:r>
            <a:r>
              <a:rPr lang="en-US" dirty="0" smtClean="0"/>
              <a:t>luck)</a:t>
            </a:r>
            <a:endParaRPr lang="en-US" dirty="0"/>
          </a:p>
        </p:txBody>
      </p:sp>
      <p:sp>
        <p:nvSpPr>
          <p:cNvPr id="3" name="Content Placeholder 2"/>
          <p:cNvSpPr>
            <a:spLocks noGrp="1"/>
          </p:cNvSpPr>
          <p:nvPr>
            <p:ph idx="1"/>
          </p:nvPr>
        </p:nvSpPr>
        <p:spPr/>
        <p:txBody>
          <a:bodyPr>
            <a:normAutofit lnSpcReduction="10000"/>
          </a:bodyPr>
          <a:lstStyle/>
          <a:p>
            <a:r>
              <a:rPr lang="en-US" dirty="0"/>
              <a:t>Bill Gates</a:t>
            </a:r>
          </a:p>
          <a:p>
            <a:r>
              <a:rPr lang="en-US" dirty="0"/>
              <a:t>Luck:</a:t>
            </a:r>
          </a:p>
          <a:p>
            <a:pPr>
              <a:buFont typeface="Arial" pitchFamily="34" charset="0"/>
              <a:buChar char="•"/>
            </a:pPr>
            <a:r>
              <a:rPr lang="en-US" dirty="0"/>
              <a:t>Born into upper middle class American family</a:t>
            </a:r>
          </a:p>
          <a:p>
            <a:pPr>
              <a:buFont typeface="Arial" pitchFamily="34" charset="0"/>
              <a:buChar char="•"/>
            </a:pPr>
            <a:r>
              <a:rPr lang="en-US" dirty="0"/>
              <a:t>Born at the right time, coming age at advancement of microelectronics</a:t>
            </a:r>
          </a:p>
          <a:p>
            <a:pPr>
              <a:buFont typeface="Arial" pitchFamily="34" charset="0"/>
              <a:buChar char="•"/>
            </a:pPr>
            <a:r>
              <a:rPr lang="en-US" dirty="0"/>
              <a:t>Enrolled in school with access to a teletype connection unusual for schools 1960’s/70’s</a:t>
            </a:r>
          </a:p>
          <a:p>
            <a:pPr>
              <a:buFont typeface="Arial" pitchFamily="34" charset="0"/>
              <a:buChar char="•"/>
            </a:pPr>
            <a:r>
              <a:rPr lang="en-US" dirty="0"/>
              <a:t>Gates went to college at Harvard, which had a PDP-10 computer</a:t>
            </a:r>
          </a:p>
          <a:p>
            <a:pPr>
              <a:buFont typeface="Arial" pitchFamily="34" charset="0"/>
              <a:buChar char="•"/>
            </a:pPr>
            <a:r>
              <a:rPr lang="en-US" dirty="0"/>
              <a:t>Yes, he was LUCKY, but NOT WHY he became a 10Xer.</a:t>
            </a:r>
          </a:p>
          <a:p>
            <a:pPr>
              <a:buFont typeface="Arial" pitchFamily="34" charset="0"/>
              <a:buChar char="•"/>
            </a:pPr>
            <a:r>
              <a:rPr lang="en-US" i="1" dirty="0"/>
              <a:t>Thousands of people could have done the exact same thing as Gates, at the exact same time, but they didn’t.</a:t>
            </a:r>
          </a:p>
          <a:p>
            <a:pPr>
              <a:buFont typeface="Arial" pitchFamily="34" charset="0"/>
              <a:buChar char="•"/>
            </a:pPr>
            <a:r>
              <a:rPr lang="en-US" dirty="0"/>
              <a:t>He did more with his luck and created a huge return on his luck</a:t>
            </a:r>
          </a:p>
          <a:p>
            <a:endParaRPr lang="en-US" dirty="0"/>
          </a:p>
        </p:txBody>
      </p:sp>
    </p:spTree>
    <p:extLst>
      <p:ext uri="{BB962C8B-B14F-4D97-AF65-F5344CB8AC3E}">
        <p14:creationId xmlns:p14="http://schemas.microsoft.com/office/powerpoint/2010/main" val="1269183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 ROL (return </a:t>
            </a:r>
            <a:r>
              <a:rPr lang="en-US" dirty="0"/>
              <a:t>on </a:t>
            </a:r>
            <a:r>
              <a:rPr lang="en-US" dirty="0" smtClean="0"/>
              <a:t>luck)</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7067845"/>
              </p:ext>
            </p:extLst>
          </p:nvPr>
        </p:nvGraphicFramePr>
        <p:xfrm>
          <a:off x="3048000" y="1066800"/>
          <a:ext cx="552450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124200" y="4572000"/>
            <a:ext cx="5334000" cy="369332"/>
          </a:xfrm>
          <a:prstGeom prst="rect">
            <a:avLst/>
          </a:prstGeom>
          <a:noFill/>
        </p:spPr>
        <p:txBody>
          <a:bodyPr wrap="square" rtlCol="0">
            <a:spAutoFit/>
          </a:bodyPr>
          <a:lstStyle/>
          <a:p>
            <a:r>
              <a:rPr lang="en-US" dirty="0" smtClean="0"/>
              <a:t>Bad                              </a:t>
            </a:r>
            <a:r>
              <a:rPr lang="en-US" b="1" dirty="0" smtClean="0"/>
              <a:t>Luck</a:t>
            </a:r>
            <a:r>
              <a:rPr lang="en-US" dirty="0" smtClean="0"/>
              <a:t>                           Good</a:t>
            </a:r>
            <a:endParaRPr lang="en-US" dirty="0"/>
          </a:p>
        </p:txBody>
      </p:sp>
      <p:cxnSp>
        <p:nvCxnSpPr>
          <p:cNvPr id="7" name="Straight Connector 6"/>
          <p:cNvCxnSpPr/>
          <p:nvPr/>
        </p:nvCxnSpPr>
        <p:spPr>
          <a:xfrm>
            <a:off x="3657600" y="4756666"/>
            <a:ext cx="1828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096000" y="4745389"/>
            <a:ext cx="1600200" cy="1"/>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502813" y="1676400"/>
            <a:ext cx="430887" cy="2286000"/>
          </a:xfrm>
          <a:prstGeom prst="rect">
            <a:avLst/>
          </a:prstGeom>
          <a:noFill/>
        </p:spPr>
        <p:txBody>
          <a:bodyPr vert="vert270" wrap="square" rtlCol="0">
            <a:spAutoFit/>
          </a:bodyPr>
          <a:lstStyle/>
          <a:p>
            <a:pPr algn="r"/>
            <a:r>
              <a:rPr lang="en-US" sz="1600" b="1" dirty="0" smtClean="0"/>
              <a:t>Return on Luck (ROL)</a:t>
            </a:r>
            <a:endParaRPr lang="en-US" sz="1600" b="1" dirty="0"/>
          </a:p>
        </p:txBody>
      </p:sp>
      <p:sp>
        <p:nvSpPr>
          <p:cNvPr id="22" name="TextBox 21"/>
          <p:cNvSpPr txBox="1"/>
          <p:nvPr/>
        </p:nvSpPr>
        <p:spPr>
          <a:xfrm>
            <a:off x="2312315" y="1058869"/>
            <a:ext cx="811885" cy="369332"/>
          </a:xfrm>
          <a:prstGeom prst="rect">
            <a:avLst/>
          </a:prstGeom>
          <a:noFill/>
        </p:spPr>
        <p:txBody>
          <a:bodyPr wrap="square" rtlCol="0">
            <a:spAutoFit/>
          </a:bodyPr>
          <a:lstStyle/>
          <a:p>
            <a:r>
              <a:rPr lang="en-US" dirty="0" smtClean="0"/>
              <a:t>Great</a:t>
            </a:r>
            <a:endParaRPr lang="en-US" dirty="0"/>
          </a:p>
        </p:txBody>
      </p:sp>
      <p:sp>
        <p:nvSpPr>
          <p:cNvPr id="23" name="TextBox 22"/>
          <p:cNvSpPr txBox="1"/>
          <p:nvPr/>
        </p:nvSpPr>
        <p:spPr>
          <a:xfrm>
            <a:off x="2362199" y="4114800"/>
            <a:ext cx="735687" cy="369332"/>
          </a:xfrm>
          <a:prstGeom prst="rect">
            <a:avLst/>
          </a:prstGeom>
          <a:noFill/>
        </p:spPr>
        <p:txBody>
          <a:bodyPr wrap="square" rtlCol="0">
            <a:spAutoFit/>
          </a:bodyPr>
          <a:lstStyle/>
          <a:p>
            <a:r>
              <a:rPr lang="en-US" dirty="0" smtClean="0"/>
              <a:t>Poor</a:t>
            </a:r>
            <a:endParaRPr lang="en-US" dirty="0"/>
          </a:p>
        </p:txBody>
      </p:sp>
      <p:cxnSp>
        <p:nvCxnSpPr>
          <p:cNvPr id="27" name="Straight Connector 26"/>
          <p:cNvCxnSpPr>
            <a:endCxn id="21" idx="0"/>
          </p:cNvCxnSpPr>
          <p:nvPr/>
        </p:nvCxnSpPr>
        <p:spPr>
          <a:xfrm>
            <a:off x="2718161" y="1421281"/>
            <a:ext cx="96" cy="2551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714893" y="3949337"/>
            <a:ext cx="96" cy="255119"/>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80999" y="2357735"/>
            <a:ext cx="1931315" cy="923330"/>
          </a:xfrm>
          <a:prstGeom prst="rect">
            <a:avLst/>
          </a:prstGeom>
          <a:noFill/>
        </p:spPr>
        <p:txBody>
          <a:bodyPr wrap="square" rtlCol="0">
            <a:spAutoFit/>
          </a:bodyPr>
          <a:lstStyle/>
          <a:p>
            <a:pPr algn="ctr"/>
            <a:r>
              <a:rPr lang="en-US" b="1" dirty="0" smtClean="0"/>
              <a:t>Luck happens whether we like it or not!</a:t>
            </a:r>
            <a:endParaRPr lang="en-US" b="1" dirty="0"/>
          </a:p>
        </p:txBody>
      </p:sp>
    </p:spTree>
    <p:extLst>
      <p:ext uri="{BB962C8B-B14F-4D97-AF65-F5344CB8AC3E}">
        <p14:creationId xmlns:p14="http://schemas.microsoft.com/office/powerpoint/2010/main" val="569786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 ROL (return on luck)</a:t>
            </a:r>
            <a:endParaRPr lang="en-US" dirty="0"/>
          </a:p>
        </p:txBody>
      </p:sp>
      <p:sp>
        <p:nvSpPr>
          <p:cNvPr id="3" name="Content Placeholder 2"/>
          <p:cNvSpPr>
            <a:spLocks noGrp="1"/>
          </p:cNvSpPr>
          <p:nvPr>
            <p:ph idx="1"/>
          </p:nvPr>
        </p:nvSpPr>
        <p:spPr/>
        <p:txBody>
          <a:bodyPr>
            <a:normAutofit/>
          </a:bodyPr>
          <a:lstStyle/>
          <a:p>
            <a:pPr lvl="0"/>
            <a:r>
              <a:rPr lang="en-US" sz="1500" dirty="0">
                <a:solidFill>
                  <a:srgbClr val="000000"/>
                </a:solidFill>
              </a:rPr>
              <a:t>Two Extreme view of the topic of luck:</a:t>
            </a:r>
          </a:p>
          <a:p>
            <a:pPr lvl="0"/>
            <a:r>
              <a:rPr lang="en-US" sz="1500" dirty="0">
                <a:solidFill>
                  <a:srgbClr val="000000"/>
                </a:solidFill>
              </a:rPr>
              <a:t>One View:</a:t>
            </a:r>
          </a:p>
          <a:p>
            <a:pPr lvl="0">
              <a:buFont typeface="Arial" pitchFamily="34" charset="0"/>
              <a:buChar char="•"/>
            </a:pPr>
            <a:r>
              <a:rPr lang="en-US" sz="1500" dirty="0">
                <a:solidFill>
                  <a:srgbClr val="000000"/>
                </a:solidFill>
              </a:rPr>
              <a:t>Sees luck as the dominant explanation for abnormal success</a:t>
            </a:r>
          </a:p>
          <a:p>
            <a:pPr lvl="0">
              <a:buFont typeface="Arial" pitchFamily="34" charset="0"/>
              <a:buChar char="•"/>
            </a:pPr>
            <a:r>
              <a:rPr lang="en-US" sz="1500" dirty="0">
                <a:solidFill>
                  <a:srgbClr val="000000"/>
                </a:solidFill>
              </a:rPr>
              <a:t>Big winners are those who received a series of lucky coins</a:t>
            </a:r>
          </a:p>
          <a:p>
            <a:pPr lvl="0"/>
            <a:r>
              <a:rPr lang="en-US" sz="1500" dirty="0">
                <a:solidFill>
                  <a:srgbClr val="000000"/>
                </a:solidFill>
              </a:rPr>
              <a:t>Second View:</a:t>
            </a:r>
          </a:p>
          <a:p>
            <a:pPr lvl="0">
              <a:buFont typeface="Arial" pitchFamily="34" charset="0"/>
              <a:buChar char="•"/>
            </a:pPr>
            <a:r>
              <a:rPr lang="en-US" sz="1500" dirty="0">
                <a:solidFill>
                  <a:srgbClr val="000000"/>
                </a:solidFill>
              </a:rPr>
              <a:t>Luck plays NO role. </a:t>
            </a:r>
          </a:p>
          <a:p>
            <a:pPr lvl="0">
              <a:buFont typeface="Arial" pitchFamily="34" charset="0"/>
              <a:buChar char="•"/>
            </a:pPr>
            <a:r>
              <a:rPr lang="en-US" sz="1500" dirty="0">
                <a:solidFill>
                  <a:srgbClr val="000000"/>
                </a:solidFill>
              </a:rPr>
              <a:t>Success comes entirely from skill, preparation, hard work, and tenacity</a:t>
            </a:r>
          </a:p>
          <a:p>
            <a:pPr lvl="0"/>
            <a:r>
              <a:rPr lang="en-US" sz="1500" dirty="0">
                <a:solidFill>
                  <a:srgbClr val="000000"/>
                </a:solidFill>
              </a:rPr>
              <a:t>Research supports neither.</a:t>
            </a:r>
          </a:p>
          <a:p>
            <a:pPr lvl="0">
              <a:buFont typeface="Arial" pitchFamily="34" charset="0"/>
              <a:buChar char="•"/>
            </a:pPr>
            <a:r>
              <a:rPr lang="en-US" sz="1500" dirty="0">
                <a:solidFill>
                  <a:srgbClr val="000000"/>
                </a:solidFill>
              </a:rPr>
              <a:t>Data supports one concept of return on luck.</a:t>
            </a:r>
          </a:p>
          <a:p>
            <a:pPr lvl="0">
              <a:buFont typeface="Arial" pitchFamily="34" charset="0"/>
              <a:buChar char="•"/>
            </a:pPr>
            <a:r>
              <a:rPr lang="en-US" sz="1500" dirty="0">
                <a:solidFill>
                  <a:srgbClr val="000000"/>
                </a:solidFill>
              </a:rPr>
              <a:t>Return on luck entails staying on a 20 Mile March, firing bullets, then big cannonballs, productive paranoia to avoid the Death Line, develop a </a:t>
            </a:r>
            <a:r>
              <a:rPr lang="en-US" sz="1500" dirty="0" err="1">
                <a:solidFill>
                  <a:srgbClr val="000000"/>
                </a:solidFill>
              </a:rPr>
              <a:t>SMaC</a:t>
            </a:r>
            <a:r>
              <a:rPr lang="en-US" sz="1500" dirty="0">
                <a:solidFill>
                  <a:srgbClr val="000000"/>
                </a:solidFill>
              </a:rPr>
              <a:t> recipe.</a:t>
            </a:r>
          </a:p>
          <a:p>
            <a:endParaRPr lang="en-US" dirty="0"/>
          </a:p>
        </p:txBody>
      </p:sp>
    </p:spTree>
    <p:extLst>
      <p:ext uri="{BB962C8B-B14F-4D97-AF65-F5344CB8AC3E}">
        <p14:creationId xmlns:p14="http://schemas.microsoft.com/office/powerpoint/2010/main" val="2923374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5760"/>
            <a:ext cx="7696200" cy="548640"/>
          </a:xfrm>
        </p:spPr>
        <p:txBody>
          <a:bodyPr/>
          <a:lstStyle/>
          <a:p>
            <a:r>
              <a:rPr lang="en-US" sz="2600" dirty="0" smtClean="0"/>
              <a:t>Squandering luck: poor return on good luck</a:t>
            </a:r>
            <a:endParaRPr lang="en-US" sz="2600" dirty="0"/>
          </a:p>
        </p:txBody>
      </p:sp>
      <p:sp>
        <p:nvSpPr>
          <p:cNvPr id="4" name="Content Placeholder 2"/>
          <p:cNvSpPr>
            <a:spLocks noGrp="1"/>
          </p:cNvSpPr>
          <p:nvPr>
            <p:ph idx="1"/>
          </p:nvPr>
        </p:nvSpPr>
        <p:spPr>
          <a:xfrm>
            <a:off x="822960" y="1100628"/>
            <a:ext cx="4434840" cy="3579849"/>
          </a:xfrm>
        </p:spPr>
        <p:txBody>
          <a:bodyPr>
            <a:normAutofit/>
          </a:bodyPr>
          <a:lstStyle/>
          <a:p>
            <a:pPr>
              <a:buFont typeface="Arial" pitchFamily="34" charset="0"/>
              <a:buChar char="•"/>
            </a:pPr>
            <a:r>
              <a:rPr lang="en-US" dirty="0" smtClean="0"/>
              <a:t>Squander: to lose (as an advantage or opportunity) through negligence or inaction</a:t>
            </a:r>
          </a:p>
          <a:p>
            <a:pPr>
              <a:buFont typeface="Arial" pitchFamily="34" charset="0"/>
              <a:buChar char="•"/>
            </a:pPr>
            <a:r>
              <a:rPr lang="en-US" dirty="0" smtClean="0"/>
              <a:t>AMD was cleared by federal court to clone Intel microprocessors</a:t>
            </a:r>
          </a:p>
          <a:p>
            <a:pPr>
              <a:buFont typeface="Arial" pitchFamily="34" charset="0"/>
              <a:buChar char="•"/>
            </a:pPr>
            <a:r>
              <a:rPr lang="en-US" dirty="0" smtClean="0"/>
              <a:t>Developed K5 chip and gained market share and sales</a:t>
            </a:r>
          </a:p>
          <a:p>
            <a:pPr lvl="2">
              <a:buFont typeface="Arial" pitchFamily="34" charset="0"/>
              <a:buChar char="•"/>
            </a:pPr>
            <a:r>
              <a:rPr lang="en-US" dirty="0" smtClean="0"/>
              <a:t>Decreasing Intel’s power</a:t>
            </a:r>
          </a:p>
          <a:p>
            <a:pPr>
              <a:buFont typeface="Arial" pitchFamily="34" charset="0"/>
              <a:buChar char="•"/>
            </a:pPr>
            <a:r>
              <a:rPr lang="en-US" dirty="0" smtClean="0"/>
              <a:t>IBM then halted shipments of </a:t>
            </a:r>
            <a:r>
              <a:rPr lang="en-US" dirty="0"/>
              <a:t>I</a:t>
            </a:r>
            <a:r>
              <a:rPr lang="en-US" dirty="0" smtClean="0"/>
              <a:t>ntel’s Pentium chip because of a highly publicized glitch</a:t>
            </a:r>
          </a:p>
          <a:p>
            <a:pPr lvl="2">
              <a:buFont typeface="Arial" pitchFamily="34" charset="0"/>
              <a:buChar char="•"/>
            </a:pPr>
            <a:r>
              <a:rPr lang="en-US" dirty="0" smtClean="0"/>
              <a:t>Intel announced $475 million charge against earnings to replace glitch chip to customers</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5182" y="838200"/>
            <a:ext cx="3518778" cy="4075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2701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AMD’s response to Good Luck</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a:t>K5 projects slipped months behind schedule and customers returned to Intel</a:t>
            </a:r>
          </a:p>
          <a:p>
            <a:pPr lvl="2">
              <a:buFont typeface="Arial" pitchFamily="34" charset="0"/>
              <a:buChar char="•"/>
            </a:pPr>
            <a:r>
              <a:rPr lang="en-US" dirty="0"/>
              <a:t>Dropped AMD’s microprocessor sales by 60%</a:t>
            </a:r>
          </a:p>
          <a:p>
            <a:pPr>
              <a:buFont typeface="Arial" pitchFamily="34" charset="0"/>
              <a:buChar char="•"/>
            </a:pPr>
            <a:r>
              <a:rPr lang="en-US" dirty="0"/>
              <a:t>By the time AMD solved the glitches Intel was already proceeding to the next generation of microprocessors</a:t>
            </a:r>
          </a:p>
          <a:p>
            <a:endParaRPr lang="en-US" dirty="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590800"/>
            <a:ext cx="22764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2738437"/>
            <a:ext cx="2667000"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1224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Two More Chances For Good Luck </a:t>
            </a:r>
            <a:endParaRPr lang="en-US" dirty="0"/>
          </a:p>
        </p:txBody>
      </p:sp>
      <p:sp>
        <p:nvSpPr>
          <p:cNvPr id="4" name="Content Placeholder 2"/>
          <p:cNvSpPr>
            <a:spLocks noGrp="1"/>
          </p:cNvSpPr>
          <p:nvPr>
            <p:ph idx="1"/>
          </p:nvPr>
        </p:nvSpPr>
        <p:spPr/>
        <p:txBody>
          <a:bodyPr/>
          <a:lstStyle/>
          <a:p>
            <a:pPr>
              <a:buFont typeface="Arial" pitchFamily="34" charset="0"/>
              <a:buChar char="•"/>
            </a:pPr>
            <a:r>
              <a:rPr lang="en-US" dirty="0" smtClean="0"/>
              <a:t>NexGen  developed a working clone of Intel’s next generations microprocessor</a:t>
            </a:r>
          </a:p>
          <a:p>
            <a:pPr>
              <a:buFont typeface="Arial" pitchFamily="34" charset="0"/>
              <a:buChar char="•"/>
            </a:pPr>
            <a:r>
              <a:rPr lang="en-US" dirty="0" smtClean="0"/>
              <a:t>AMD acquired NexGen and returned to the game</a:t>
            </a:r>
          </a:p>
          <a:p>
            <a:pPr>
              <a:buFont typeface="Arial" pitchFamily="34" charset="0"/>
              <a:buChar char="•"/>
            </a:pPr>
            <a:r>
              <a:rPr lang="en-US" dirty="0" smtClean="0"/>
              <a:t>AMD-K6 was faster and cheaper than Intel’s chip </a:t>
            </a:r>
          </a:p>
          <a:p>
            <a:pPr>
              <a:buFont typeface="Arial" pitchFamily="34" charset="0"/>
              <a:buChar char="•"/>
            </a:pPr>
            <a:r>
              <a:rPr lang="en-US" dirty="0" smtClean="0"/>
              <a:t>Market share shifted drastically back to AMD yet again</a:t>
            </a:r>
          </a:p>
          <a:p>
            <a:pPr>
              <a:buFont typeface="Arial" pitchFamily="34" charset="0"/>
              <a:buChar char="•"/>
            </a:pPr>
            <a:r>
              <a:rPr lang="en-US" dirty="0" smtClean="0"/>
              <a:t>AMD failed to meet the surplus of demand for the chip and the market share returned to Intel</a:t>
            </a:r>
          </a:p>
        </p:txBody>
      </p:sp>
      <p:sp>
        <p:nvSpPr>
          <p:cNvPr id="5" name="TextBox 4"/>
          <p:cNvSpPr txBox="1"/>
          <p:nvPr/>
        </p:nvSpPr>
        <p:spPr>
          <a:xfrm>
            <a:off x="1206137" y="3323283"/>
            <a:ext cx="6324600" cy="1477328"/>
          </a:xfrm>
          <a:prstGeom prst="rect">
            <a:avLst/>
          </a:prstGeom>
          <a:noFill/>
        </p:spPr>
        <p:txBody>
          <a:bodyPr wrap="square" rtlCol="0">
            <a:spAutoFit/>
          </a:bodyPr>
          <a:lstStyle/>
          <a:p>
            <a:r>
              <a:rPr lang="en-US" b="1" dirty="0" smtClean="0">
                <a:solidFill>
                  <a:schemeClr val="tx2">
                    <a:lumMod val="50000"/>
                  </a:schemeClr>
                </a:solidFill>
                <a:latin typeface="Arial Narrow" pitchFamily="34" charset="0"/>
              </a:rPr>
              <a:t>“The AMD story illustrates a common pattern we observed in the comparison companies during their respective eras of analysis, the squandering of good luck.  When the time came to execute on their good fortune, they stumbles.  They didn’t fail for lack of good luck; they failed for lack of superb execution.”-Great by Choice</a:t>
            </a:r>
            <a:endParaRPr lang="en-US" b="1" dirty="0">
              <a:solidFill>
                <a:schemeClr val="tx2">
                  <a:lumMod val="50000"/>
                </a:schemeClr>
              </a:solidFill>
              <a:latin typeface="Arial Narrow" pitchFamily="34"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0924" y="3095148"/>
            <a:ext cx="1576387" cy="19335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84583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10xers shine: great return on bad luck</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On </a:t>
            </a:r>
            <a:r>
              <a:rPr lang="en-US" dirty="0"/>
              <a:t>November 8, 1988, Peter Lewis received news that shocked and stunned the insurance industry. </a:t>
            </a:r>
          </a:p>
          <a:p>
            <a:pPr>
              <a:buFont typeface="Arial" pitchFamily="34" charset="0"/>
              <a:buChar char="•"/>
            </a:pPr>
            <a:r>
              <a:rPr lang="en-US" dirty="0" smtClean="0"/>
              <a:t>Chastened </a:t>
            </a:r>
            <a:r>
              <a:rPr lang="en-US" dirty="0"/>
              <a:t>by what he’d heard, Lewis called his staff together, told everyone, “Our customers actually hate us,” and challenged his team to create a better company.</a:t>
            </a:r>
          </a:p>
          <a:p>
            <a:pPr>
              <a:buFont typeface="Arial" pitchFamily="34" charset="0"/>
              <a:buChar char="•"/>
            </a:pPr>
            <a:r>
              <a:rPr lang="en-US" dirty="0" smtClean="0"/>
              <a:t>Lewis </a:t>
            </a:r>
            <a:r>
              <a:rPr lang="en-US" dirty="0"/>
              <a:t>came to see Proposition 103 as a gift, and he used this gift to deepen the company’s core purpose, to reduce the economic cost and trauma caused by auto accidents</a:t>
            </a:r>
            <a:r>
              <a:rPr lang="en-US" dirty="0" smtClean="0"/>
              <a:t>.</a:t>
            </a:r>
          </a:p>
          <a:p>
            <a:pPr lvl="2">
              <a:buFont typeface="Arial" pitchFamily="34" charset="0"/>
              <a:buChar char="•"/>
            </a:pPr>
            <a:r>
              <a:rPr lang="en-US" dirty="0" smtClean="0"/>
              <a:t>“Immediate </a:t>
            </a:r>
            <a:r>
              <a:rPr lang="en-US" dirty="0"/>
              <a:t>Response”</a:t>
            </a:r>
          </a:p>
          <a:p>
            <a:pPr>
              <a:buFont typeface="Arial" pitchFamily="34" charset="0"/>
              <a:buChar char="•"/>
            </a:pPr>
            <a:r>
              <a:rPr lang="en-US" dirty="0" smtClean="0"/>
              <a:t>10Xers </a:t>
            </a:r>
            <a:r>
              <a:rPr lang="en-US" dirty="0"/>
              <a:t>use difficulty as a catalyst to deepen purpose, recommit to values, increase discipline, respond with creativity, and heighten productive paranoia. Resilience, not luck, is the signature of greatness. </a:t>
            </a:r>
          </a:p>
          <a:p>
            <a:endParaRPr lang="en-US" dirty="0"/>
          </a:p>
        </p:txBody>
      </p:sp>
    </p:spTree>
    <p:extLst>
      <p:ext uri="{BB962C8B-B14F-4D97-AF65-F5344CB8AC3E}">
        <p14:creationId xmlns:p14="http://schemas.microsoft.com/office/powerpoint/2010/main" val="1481326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Story of Luck? Daly &amp; Donini</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Malcolm Daly and Jim Donini were making their final ascent on Thunder Mountain in Alaska when disaster struck</a:t>
            </a:r>
          </a:p>
          <a:p>
            <a:pPr>
              <a:buFont typeface="Arial" pitchFamily="34" charset="0"/>
              <a:buChar char="•"/>
            </a:pPr>
            <a:r>
              <a:rPr lang="en-US" dirty="0" smtClean="0"/>
              <a:t>Daly was making the ascent towards the summit and placing protection screws along the way with Donini anchored below when something gave way</a:t>
            </a:r>
          </a:p>
          <a:p>
            <a:pPr>
              <a:buFont typeface="Arial" pitchFamily="34" charset="0"/>
              <a:buChar char="•"/>
            </a:pPr>
            <a:r>
              <a:rPr lang="en-US" dirty="0" smtClean="0"/>
              <a:t>Daly began to fall; protection screws ripped out; on his way down he punctured </a:t>
            </a:r>
            <a:r>
              <a:rPr lang="en-US" dirty="0" err="1" smtClean="0"/>
              <a:t>Donini’s</a:t>
            </a:r>
            <a:r>
              <a:rPr lang="en-US" dirty="0" smtClean="0"/>
              <a:t> thigh with his boot spikes; something sharp sliced 10 of 12 strands of rope; and Daly fell 200ft and crumpled to the ground</a:t>
            </a:r>
          </a:p>
          <a:p>
            <a:pPr>
              <a:buFont typeface="Arial" pitchFamily="34" charset="0"/>
              <a:buChar char="•"/>
            </a:pPr>
            <a:r>
              <a:rPr lang="en-US" dirty="0" smtClean="0"/>
              <a:t>Donini descended toward Daly who had shattered his legs and realizing he couldn’t safely move Daly, he ascended 3000ft and unexpectedly ran across an air taxi, flown by his friend Roderick</a:t>
            </a:r>
          </a:p>
          <a:p>
            <a:pPr>
              <a:buFont typeface="Arial" pitchFamily="34" charset="0"/>
              <a:buChar char="•"/>
            </a:pPr>
            <a:r>
              <a:rPr lang="en-US" dirty="0" smtClean="0"/>
              <a:t>Donini and Roderick flew to a ranger station, planned a rescue, and plucked Daly from the mountain 44hrs later with 4hrs to spare before a storm hit</a:t>
            </a:r>
            <a:endParaRPr lang="en-US" dirty="0"/>
          </a:p>
        </p:txBody>
      </p:sp>
    </p:spTree>
    <p:extLst>
      <p:ext uri="{BB962C8B-B14F-4D97-AF65-F5344CB8AC3E}">
        <p14:creationId xmlns:p14="http://schemas.microsoft.com/office/powerpoint/2010/main" val="3629110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Hockey, eh?</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Analysis </a:t>
            </a:r>
            <a:r>
              <a:rPr lang="en-US" dirty="0"/>
              <a:t>of Canadian-born hockey players, wherein academic researchers identified a correlation between birth date and hockey </a:t>
            </a:r>
            <a:r>
              <a:rPr lang="en-US" dirty="0" smtClean="0"/>
              <a:t>success.</a:t>
            </a:r>
          </a:p>
          <a:p>
            <a:pPr lvl="2">
              <a:buFont typeface="Arial" pitchFamily="34" charset="0"/>
              <a:buChar char="•"/>
            </a:pPr>
            <a:r>
              <a:rPr lang="en-US" dirty="0" smtClean="0"/>
              <a:t>First </a:t>
            </a:r>
            <a:r>
              <a:rPr lang="en-US" dirty="0"/>
              <a:t>half of year </a:t>
            </a:r>
            <a:r>
              <a:rPr lang="en-US" dirty="0" smtClean="0"/>
              <a:t>(70%) VS </a:t>
            </a:r>
            <a:r>
              <a:rPr lang="en-US" dirty="0"/>
              <a:t>Second half of </a:t>
            </a:r>
            <a:r>
              <a:rPr lang="en-US" dirty="0" smtClean="0"/>
              <a:t>year (30%)</a:t>
            </a:r>
            <a:endParaRPr lang="en-US" dirty="0"/>
          </a:p>
          <a:p>
            <a:pPr>
              <a:buFont typeface="Arial" pitchFamily="34" charset="0"/>
              <a:buChar char="•"/>
            </a:pPr>
            <a:r>
              <a:rPr lang="en-US" dirty="0" smtClean="0"/>
              <a:t>Author </a:t>
            </a:r>
            <a:r>
              <a:rPr lang="en-US" dirty="0"/>
              <a:t>Malcolm </a:t>
            </a:r>
            <a:r>
              <a:rPr lang="en-US" dirty="0" err="1"/>
              <a:t>Gladwell</a:t>
            </a:r>
            <a:r>
              <a:rPr lang="en-US" dirty="0"/>
              <a:t> popularized these findings, writing that this pattern eventually played out all the way to the National Hockey League (NHL)</a:t>
            </a:r>
          </a:p>
          <a:p>
            <a:pPr>
              <a:buFont typeface="Arial" pitchFamily="34" charset="0"/>
              <a:buChar char="•"/>
            </a:pPr>
            <a:r>
              <a:rPr lang="en-US" dirty="0" smtClean="0"/>
              <a:t>But </a:t>
            </a:r>
            <a:r>
              <a:rPr lang="en-US" dirty="0"/>
              <a:t>a closer look at the data leads to a very different conclusion for truly great hockey players, the 10Xers, those few who make it to the Hockey Hall of Fame. </a:t>
            </a:r>
            <a:endParaRPr lang="en-US" dirty="0" smtClean="0"/>
          </a:p>
          <a:p>
            <a:pPr lvl="2">
              <a:buFont typeface="Arial" pitchFamily="34" charset="0"/>
              <a:buChar char="•"/>
            </a:pPr>
            <a:r>
              <a:rPr lang="en-US" dirty="0" smtClean="0"/>
              <a:t>Half </a:t>
            </a:r>
            <a:r>
              <a:rPr lang="en-US" dirty="0"/>
              <a:t>of Canadian-born Hall of Famers had birth dates in the second half of the year, like Ray Bourque.</a:t>
            </a:r>
          </a:p>
          <a:p>
            <a:pPr lvl="0">
              <a:buFont typeface="Arial" pitchFamily="34" charset="0"/>
              <a:buChar char="•"/>
            </a:pPr>
            <a:r>
              <a:rPr lang="en-US" dirty="0"/>
              <a:t>We all get bad luck. The question is how to use that bad luck to make us stronger, to turn it into “one of the best things that ever happened,” to not let it become a psychological prison. And that’s precisely what 10Xers do.</a:t>
            </a:r>
          </a:p>
          <a:p>
            <a:pPr>
              <a:buFont typeface="Arial" pitchFamily="34" charset="0"/>
              <a:buChar char="•"/>
            </a:pPr>
            <a:endParaRPr lang="en-US" dirty="0"/>
          </a:p>
        </p:txBody>
      </p:sp>
    </p:spTree>
    <p:extLst>
      <p:ext uri="{BB962C8B-B14F-4D97-AF65-F5344CB8AC3E}">
        <p14:creationId xmlns:p14="http://schemas.microsoft.com/office/powerpoint/2010/main" val="593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Bad luck, poor return</a:t>
            </a:r>
            <a:endParaRPr lang="en-US" dirty="0"/>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en-US" dirty="0" smtClean="0"/>
              <a:t>“The one place you really don’t want to be”</a:t>
            </a:r>
          </a:p>
          <a:p>
            <a:pPr>
              <a:buFont typeface="Arial" pitchFamily="34" charset="0"/>
              <a:buChar char="•"/>
            </a:pPr>
            <a:r>
              <a:rPr lang="en-US" dirty="0" smtClean="0"/>
              <a:t>Both Southwest and PSA were hit with a series of bad-luck events in the late 70’s and early 80’s</a:t>
            </a:r>
          </a:p>
          <a:p>
            <a:pPr lvl="2">
              <a:buFont typeface="Arial" pitchFamily="34" charset="0"/>
              <a:buChar char="•"/>
            </a:pPr>
            <a:r>
              <a:rPr lang="en-US" dirty="0" smtClean="0"/>
              <a:t>High jet-fuel prices</a:t>
            </a:r>
          </a:p>
          <a:p>
            <a:pPr lvl="2">
              <a:buFont typeface="Arial" pitchFamily="34" charset="0"/>
              <a:buChar char="•"/>
            </a:pPr>
            <a:r>
              <a:rPr lang="en-US" dirty="0" smtClean="0"/>
              <a:t>Air-traffic control strike</a:t>
            </a:r>
          </a:p>
          <a:p>
            <a:pPr lvl="2">
              <a:buFont typeface="Arial" pitchFamily="34" charset="0"/>
              <a:buChar char="•"/>
            </a:pPr>
            <a:r>
              <a:rPr lang="en-US" dirty="0" smtClean="0"/>
              <a:t>Recession and spiraling inflation</a:t>
            </a:r>
          </a:p>
          <a:p>
            <a:pPr lvl="2">
              <a:buFont typeface="Arial" pitchFamily="34" charset="0"/>
              <a:buChar char="•"/>
            </a:pPr>
            <a:r>
              <a:rPr lang="en-US" dirty="0" smtClean="0"/>
              <a:t>Interest rates that increased the cost of jet leasing</a:t>
            </a:r>
          </a:p>
          <a:p>
            <a:pPr lvl="2">
              <a:buFont typeface="Arial" pitchFamily="34" charset="0"/>
              <a:buChar char="•"/>
            </a:pPr>
            <a:r>
              <a:rPr lang="en-US" dirty="0" smtClean="0"/>
              <a:t>Unexpected change of CEO</a:t>
            </a:r>
          </a:p>
          <a:p>
            <a:pPr lvl="0">
              <a:buFont typeface="Arial" pitchFamily="34" charset="0"/>
              <a:buChar char="•"/>
            </a:pPr>
            <a:r>
              <a:rPr lang="en-US" dirty="0">
                <a:solidFill>
                  <a:srgbClr val="000000"/>
                </a:solidFill>
              </a:rPr>
              <a:t>PSA raised prices and destroyed culture with increased layoffs and union battles and fell permanently behind </a:t>
            </a:r>
            <a:r>
              <a:rPr lang="en-US" dirty="0" smtClean="0">
                <a:solidFill>
                  <a:srgbClr val="000000"/>
                </a:solidFill>
              </a:rPr>
              <a:t>Southwest</a:t>
            </a:r>
            <a:endParaRPr lang="en-US" dirty="0" smtClean="0"/>
          </a:p>
          <a:p>
            <a:pPr>
              <a:buFont typeface="Arial" pitchFamily="34" charset="0"/>
              <a:buChar char="•"/>
            </a:pPr>
            <a:r>
              <a:rPr lang="en-US" dirty="0" smtClean="0"/>
              <a:t>You have to be skilled, strong, prepared and resilient to endure the bad luck long enough to get to  the good luck</a:t>
            </a:r>
          </a:p>
          <a:p>
            <a:pPr>
              <a:buFont typeface="Arial" pitchFamily="34" charset="0"/>
              <a:buChar char="•"/>
            </a:pPr>
            <a:r>
              <a:rPr lang="en-US" dirty="0" smtClean="0"/>
              <a:t>“Luck favors the persistent, but you can persist only if you survive.”</a:t>
            </a:r>
          </a:p>
          <a:p>
            <a:pPr>
              <a:buFont typeface="Arial" pitchFamily="34" charset="0"/>
              <a:buChar char="•"/>
            </a:pPr>
            <a:endParaRPr lang="en-US" dirty="0" smtClean="0"/>
          </a:p>
        </p:txBody>
      </p:sp>
    </p:spTree>
    <p:extLst>
      <p:ext uri="{BB962C8B-B14F-4D97-AF65-F5344CB8AC3E}">
        <p14:creationId xmlns:p14="http://schemas.microsoft.com/office/powerpoint/2010/main" val="3257600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Luck is not a strategy</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Managing Luck involves:</a:t>
            </a:r>
          </a:p>
          <a:p>
            <a:pPr lvl="2">
              <a:buFont typeface="+mj-lt"/>
              <a:buAutoNum type="arabicPeriod"/>
            </a:pPr>
            <a:r>
              <a:rPr lang="en-US" dirty="0" smtClean="0"/>
              <a:t>Cultivating the ability to zoom out and recognize luck when it happens</a:t>
            </a:r>
          </a:p>
          <a:p>
            <a:pPr lvl="2">
              <a:buFont typeface="+mj-lt"/>
              <a:buAutoNum type="arabicPeriod"/>
            </a:pPr>
            <a:r>
              <a:rPr lang="en-US" dirty="0" smtClean="0"/>
              <a:t>Developing the wisdom to see when, and when not, to let luck disrupt you plans</a:t>
            </a:r>
          </a:p>
          <a:p>
            <a:pPr lvl="2">
              <a:buFont typeface="+mj-lt"/>
              <a:buAutoNum type="arabicPeriod"/>
            </a:pPr>
            <a:r>
              <a:rPr lang="en-US" dirty="0" smtClean="0"/>
              <a:t>Being sufficiently well-prepared to endure an inevitable spate of bad luck</a:t>
            </a:r>
          </a:p>
          <a:p>
            <a:pPr lvl="2">
              <a:buFont typeface="+mj-lt"/>
              <a:buAutoNum type="arabicPeriod"/>
            </a:pPr>
            <a:r>
              <a:rPr lang="en-US" dirty="0" smtClean="0"/>
              <a:t>Creating a positive return on luck, both goo and bad, when it comes</a:t>
            </a:r>
          </a:p>
          <a:p>
            <a:pPr marL="237744" lvl="2" indent="0">
              <a:buNone/>
            </a:pPr>
            <a:endParaRPr lang="en-US" dirty="0" smtClean="0"/>
          </a:p>
          <a:p>
            <a:pPr lvl="0">
              <a:buFont typeface="Arial" pitchFamily="34" charset="0"/>
              <a:buChar char="•"/>
            </a:pPr>
            <a:r>
              <a:rPr lang="en-US" dirty="0" smtClean="0">
                <a:solidFill>
                  <a:srgbClr val="000000"/>
                </a:solidFill>
              </a:rPr>
              <a:t>Luck is not a strategy, but getting a positive return on luck is.”</a:t>
            </a:r>
          </a:p>
          <a:p>
            <a:pPr lvl="0">
              <a:buFont typeface="Arial" pitchFamily="34" charset="0"/>
              <a:buChar char="•"/>
            </a:pPr>
            <a:r>
              <a:rPr lang="en-US" dirty="0" smtClean="0">
                <a:solidFill>
                  <a:srgbClr val="000000"/>
                </a:solidFill>
              </a:rPr>
              <a:t>Luck and life are uncertain, uncontrollable, and consequential.</a:t>
            </a:r>
            <a:endParaRPr lang="en-US" dirty="0">
              <a:solidFill>
                <a:srgbClr val="000000"/>
              </a:solidFill>
            </a:endParaRPr>
          </a:p>
        </p:txBody>
      </p:sp>
    </p:spTree>
    <p:extLst>
      <p:ext uri="{BB962C8B-B14F-4D97-AF65-F5344CB8AC3E}">
        <p14:creationId xmlns:p14="http://schemas.microsoft.com/office/powerpoint/2010/main" val="330466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
            <a:ext cx="8229600" cy="548640"/>
          </a:xfrm>
        </p:spPr>
        <p:txBody>
          <a:bodyPr/>
          <a:lstStyle/>
          <a:p>
            <a:pPr algn="ctr"/>
            <a:r>
              <a:rPr lang="en-US" sz="2300" dirty="0" smtClean="0"/>
              <a:t>How do you go about getting the Highest possible rol?</a:t>
            </a:r>
            <a:endParaRPr lang="en-US" sz="2300" dirty="0"/>
          </a:p>
        </p:txBody>
      </p:sp>
      <p:sp>
        <p:nvSpPr>
          <p:cNvPr id="3" name="Content Placeholder 2"/>
          <p:cNvSpPr>
            <a:spLocks noGrp="1"/>
          </p:cNvSpPr>
          <p:nvPr>
            <p:ph idx="1"/>
          </p:nvPr>
        </p:nvSpPr>
        <p:spPr>
          <a:xfrm>
            <a:off x="685800" y="1100628"/>
            <a:ext cx="7772400" cy="3852372"/>
          </a:xfrm>
        </p:spPr>
        <p:txBody>
          <a:bodyPr>
            <a:normAutofit fontScale="92500" lnSpcReduction="10000"/>
          </a:bodyPr>
          <a:lstStyle/>
          <a:p>
            <a:pPr>
              <a:buFont typeface="Arial" pitchFamily="34" charset="0"/>
              <a:buChar char="•"/>
            </a:pPr>
            <a:r>
              <a:rPr lang="en-US" dirty="0" smtClean="0"/>
              <a:t>10Xer Behaviors:</a:t>
            </a:r>
          </a:p>
          <a:p>
            <a:pPr lvl="2">
              <a:buFont typeface="Arial" pitchFamily="34" charset="0"/>
              <a:buChar char="•"/>
            </a:pPr>
            <a:r>
              <a:rPr lang="en-US" dirty="0" smtClean="0"/>
              <a:t>Leaders who possess fanatic discipline, empirical creativity, productive paranoia, and Level 5 ambition keep pushing toward goals in the face of good or bad luck</a:t>
            </a:r>
          </a:p>
          <a:p>
            <a:pPr>
              <a:buFont typeface="Arial" pitchFamily="34" charset="0"/>
              <a:buChar char="•"/>
            </a:pPr>
            <a:r>
              <a:rPr lang="en-US" dirty="0" smtClean="0"/>
              <a:t>20 Mile March:</a:t>
            </a:r>
          </a:p>
          <a:p>
            <a:pPr lvl="2">
              <a:buFont typeface="Arial" pitchFamily="34" charset="0"/>
              <a:buChar char="•"/>
            </a:pPr>
            <a:r>
              <a:rPr lang="en-US" dirty="0" smtClean="0"/>
              <a:t>10Xers seize good luck and build on it. They build a culture to achieve success despite good or bad luck, creating confidence not dependent on luck.</a:t>
            </a:r>
          </a:p>
          <a:p>
            <a:pPr>
              <a:buFont typeface="Arial" pitchFamily="34" charset="0"/>
              <a:buChar char="•"/>
            </a:pPr>
            <a:r>
              <a:rPr lang="en-US" dirty="0" smtClean="0"/>
              <a:t>Fire bullets, then cannonballs:</a:t>
            </a:r>
          </a:p>
          <a:p>
            <a:pPr lvl="2">
              <a:buFont typeface="Arial" pitchFamily="34" charset="0"/>
              <a:buChar char="•"/>
            </a:pPr>
            <a:r>
              <a:rPr lang="en-US" dirty="0" smtClean="0"/>
              <a:t>Increase the chances of discovering something that works; combines creativity and empirical validation, so 10Xers can fire cannonballs that don’t rely on luck for success</a:t>
            </a:r>
          </a:p>
          <a:p>
            <a:pPr>
              <a:buFont typeface="Arial" pitchFamily="34" charset="0"/>
              <a:buChar char="•"/>
            </a:pPr>
            <a:r>
              <a:rPr lang="en-US" dirty="0" smtClean="0"/>
              <a:t>Leading above the Death Line:</a:t>
            </a:r>
          </a:p>
          <a:p>
            <a:pPr lvl="2">
              <a:buFont typeface="Arial" pitchFamily="34" charset="0"/>
              <a:buChar char="•"/>
            </a:pPr>
            <a:r>
              <a:rPr lang="en-US" dirty="0"/>
              <a:t>B</a:t>
            </a:r>
            <a:r>
              <a:rPr lang="en-US" dirty="0" smtClean="0"/>
              <a:t>uilding buffers and margins of safety; </a:t>
            </a:r>
            <a:r>
              <a:rPr lang="en-US" dirty="0"/>
              <a:t>m</a:t>
            </a:r>
            <a:r>
              <a:rPr lang="en-US" dirty="0" smtClean="0"/>
              <a:t>anage Death Line risk, asymmetrical risk, and uncontrollable risk; zoom in then zoom out</a:t>
            </a:r>
          </a:p>
          <a:p>
            <a:pPr>
              <a:buFont typeface="Arial" pitchFamily="34" charset="0"/>
              <a:buChar char="•"/>
            </a:pPr>
            <a:r>
              <a:rPr lang="en-US" dirty="0" err="1" smtClean="0"/>
              <a:t>SMaC</a:t>
            </a:r>
            <a:r>
              <a:rPr lang="en-US" dirty="0" smtClean="0"/>
              <a:t>:</a:t>
            </a:r>
          </a:p>
          <a:p>
            <a:pPr lvl="2">
              <a:buFont typeface="Arial" pitchFamily="34" charset="0"/>
              <a:buChar char="•"/>
            </a:pPr>
            <a:r>
              <a:rPr lang="en-US" dirty="0" smtClean="0"/>
              <a:t>Behaviors that lessen mistakes that increase bad luck and increase odds of success  in good luck; helps decide when and how to let luck disrupt plans</a:t>
            </a:r>
          </a:p>
        </p:txBody>
      </p:sp>
    </p:spTree>
    <p:extLst>
      <p:ext uri="{BB962C8B-B14F-4D97-AF65-F5344CB8AC3E}">
        <p14:creationId xmlns:p14="http://schemas.microsoft.com/office/powerpoint/2010/main" val="2422457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Better to be great than lucky</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The best leaders have a paradoxical relationship with luck</a:t>
            </a:r>
          </a:p>
          <a:p>
            <a:pPr lvl="2">
              <a:buFont typeface="Arial" pitchFamily="34" charset="0"/>
              <a:buChar char="•"/>
            </a:pPr>
            <a:r>
              <a:rPr lang="en-US" dirty="0" smtClean="0"/>
              <a:t>They credit good luck in retrospect for playing a role in their successes despite the fact that others were just as lucky</a:t>
            </a:r>
          </a:p>
          <a:p>
            <a:pPr lvl="2">
              <a:buFont typeface="Arial" pitchFamily="34" charset="0"/>
              <a:buChar char="•"/>
            </a:pPr>
            <a:r>
              <a:rPr lang="en-US" dirty="0" smtClean="0"/>
              <a:t>They don’t blame bad luck for their failures but hold themselves responsible</a:t>
            </a:r>
          </a:p>
          <a:p>
            <a:pPr lvl="0">
              <a:buFont typeface="Arial" pitchFamily="34" charset="0"/>
              <a:buChar char="•"/>
            </a:pPr>
            <a:r>
              <a:rPr lang="en-US" dirty="0" smtClean="0">
                <a:solidFill>
                  <a:srgbClr val="000000"/>
                </a:solidFill>
              </a:rPr>
              <a:t>Leaders understand that by blaming bad luck, they succumb to fate and by failing to recognize the role of good luck, they risk overestimating their skills when luck runs out</a:t>
            </a:r>
          </a:p>
          <a:p>
            <a:pPr lvl="0">
              <a:buFont typeface="Arial" pitchFamily="34" charset="0"/>
              <a:buChar char="•"/>
            </a:pPr>
            <a:r>
              <a:rPr lang="en-US" dirty="0" smtClean="0">
                <a:solidFill>
                  <a:srgbClr val="000000"/>
                </a:solidFill>
              </a:rPr>
              <a:t>There may be good luck down the road, but                                       10Xers never count on it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2867025"/>
            <a:ext cx="2466975" cy="1857375"/>
          </a:xfrm>
          <a:prstGeom prst="rect">
            <a:avLst/>
          </a:prstGeom>
        </p:spPr>
      </p:pic>
    </p:spTree>
    <p:extLst>
      <p:ext uri="{BB962C8B-B14F-4D97-AF65-F5344CB8AC3E}">
        <p14:creationId xmlns:p14="http://schemas.microsoft.com/office/powerpoint/2010/main" val="1295820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85000" lnSpcReduction="10000"/>
          </a:bodyPr>
          <a:lstStyle/>
          <a:p>
            <a:pPr marL="457200" indent="-457200">
              <a:buFont typeface="Arial" pitchFamily="34" charset="0"/>
              <a:buChar char="•"/>
            </a:pPr>
            <a:r>
              <a:rPr lang="en-US" sz="2200" dirty="0" smtClean="0"/>
              <a:t>Bad luck?</a:t>
            </a:r>
          </a:p>
          <a:p>
            <a:pPr marL="745236" lvl="3" indent="-457200">
              <a:buFont typeface="Arial" pitchFamily="34" charset="0"/>
              <a:buChar char="•"/>
            </a:pPr>
            <a:r>
              <a:rPr lang="en-US" dirty="0" smtClean="0"/>
              <a:t>Solid ice giving way</a:t>
            </a:r>
          </a:p>
          <a:p>
            <a:pPr marL="457200" indent="-457200">
              <a:buFont typeface="Arial" pitchFamily="34" charset="0"/>
              <a:buChar char="•"/>
            </a:pPr>
            <a:r>
              <a:rPr lang="en-US" sz="2200" dirty="0" smtClean="0"/>
              <a:t>Good luck?</a:t>
            </a:r>
          </a:p>
          <a:p>
            <a:pPr marL="745236" lvl="3" indent="-457200">
              <a:buFont typeface="Arial" pitchFamily="34" charset="0"/>
              <a:buChar char="•"/>
            </a:pPr>
            <a:r>
              <a:rPr lang="en-US" dirty="0" smtClean="0"/>
              <a:t>Rope wasn’t cut all the way through</a:t>
            </a:r>
          </a:p>
          <a:p>
            <a:pPr marL="745236" lvl="3" indent="-457200">
              <a:buFont typeface="Arial" pitchFamily="34" charset="0"/>
              <a:buChar char="•"/>
            </a:pPr>
            <a:r>
              <a:rPr lang="en-US" dirty="0" smtClean="0"/>
              <a:t>Daly didn’t die in the fall</a:t>
            </a:r>
          </a:p>
          <a:p>
            <a:pPr marL="745236" lvl="3" indent="-457200">
              <a:buFont typeface="Arial" pitchFamily="34" charset="0"/>
              <a:buChar char="•"/>
            </a:pPr>
            <a:r>
              <a:rPr lang="en-US" dirty="0" smtClean="0"/>
              <a:t>Didn’t kill Donini on the way down</a:t>
            </a:r>
          </a:p>
          <a:p>
            <a:pPr marL="745236" lvl="3" indent="-457200">
              <a:buFont typeface="Arial" pitchFamily="34" charset="0"/>
              <a:buChar char="•"/>
            </a:pPr>
            <a:r>
              <a:rPr lang="en-US" dirty="0" smtClean="0"/>
              <a:t>Donini reached base as air taxi flew by</a:t>
            </a:r>
          </a:p>
          <a:p>
            <a:pPr marL="745236" lvl="3" indent="-457200">
              <a:buFont typeface="Arial" pitchFamily="34" charset="0"/>
              <a:buChar char="•"/>
            </a:pPr>
            <a:r>
              <a:rPr lang="en-US" dirty="0" smtClean="0"/>
              <a:t>Planned rescue just in time</a:t>
            </a:r>
          </a:p>
        </p:txBody>
      </p:sp>
      <p:sp>
        <p:nvSpPr>
          <p:cNvPr id="3" name="Content Placeholder 2"/>
          <p:cNvSpPr>
            <a:spLocks noGrp="1"/>
          </p:cNvSpPr>
          <p:nvPr>
            <p:ph sz="half" idx="2"/>
          </p:nvPr>
        </p:nvSpPr>
        <p:spPr/>
        <p:txBody>
          <a:bodyPr>
            <a:normAutofit fontScale="85000" lnSpcReduction="10000"/>
          </a:bodyPr>
          <a:lstStyle/>
          <a:p>
            <a:pPr marL="457200" indent="-457200">
              <a:buFont typeface="Arial" pitchFamily="34" charset="0"/>
              <a:buChar char="•"/>
            </a:pPr>
            <a:r>
              <a:rPr lang="en-US" sz="2400" dirty="0" smtClean="0"/>
              <a:t>Skill</a:t>
            </a:r>
          </a:p>
          <a:p>
            <a:pPr marL="745236" lvl="3" indent="-457200">
              <a:buFont typeface="Arial" pitchFamily="34" charset="0"/>
              <a:buChar char="•"/>
            </a:pPr>
            <a:r>
              <a:rPr lang="en-US" dirty="0" smtClean="0"/>
              <a:t>Daly had physically trained: climbing, running, skiing, mountaineering</a:t>
            </a:r>
          </a:p>
          <a:p>
            <a:pPr marL="745236" lvl="3" indent="-457200">
              <a:buFont typeface="Arial" pitchFamily="34" charset="0"/>
              <a:buChar char="•"/>
            </a:pPr>
            <a:r>
              <a:rPr lang="en-US" dirty="0" smtClean="0"/>
              <a:t>Read survival books</a:t>
            </a:r>
          </a:p>
          <a:p>
            <a:pPr marL="745236" lvl="3" indent="-457200">
              <a:buFont typeface="Arial" pitchFamily="34" charset="0"/>
              <a:buChar char="•"/>
            </a:pPr>
            <a:r>
              <a:rPr lang="en-US" dirty="0" smtClean="0"/>
              <a:t>Studied helicopter rescues</a:t>
            </a:r>
          </a:p>
          <a:p>
            <a:pPr marL="745236" lvl="3" indent="-457200">
              <a:buFont typeface="Arial" pitchFamily="34" charset="0"/>
              <a:buChar char="•"/>
            </a:pPr>
            <a:r>
              <a:rPr lang="en-US" dirty="0" smtClean="0"/>
              <a:t>Maintained positive outlook</a:t>
            </a:r>
          </a:p>
          <a:p>
            <a:pPr marL="745236" lvl="3" indent="-457200">
              <a:buFont typeface="Arial" pitchFamily="34" charset="0"/>
              <a:buChar char="•"/>
            </a:pPr>
            <a:r>
              <a:rPr lang="en-US" dirty="0" smtClean="0"/>
              <a:t>Upper body exercise regimen</a:t>
            </a:r>
          </a:p>
          <a:p>
            <a:pPr marL="745236" lvl="3" indent="-457200">
              <a:buFont typeface="Arial" pitchFamily="34" charset="0"/>
              <a:buChar char="•"/>
            </a:pPr>
            <a:r>
              <a:rPr lang="en-US" dirty="0" smtClean="0"/>
              <a:t>Picked an experienced partner in Donini</a:t>
            </a:r>
          </a:p>
          <a:p>
            <a:pPr marL="745236" lvl="3" indent="-457200">
              <a:buFont typeface="Arial" pitchFamily="34" charset="0"/>
              <a:buChar char="•"/>
            </a:pPr>
            <a:r>
              <a:rPr lang="en-US" dirty="0" smtClean="0"/>
              <a:t>Developed relationships who loved him and would risk their lives for him (Billy Shot, rescue leader)</a:t>
            </a:r>
          </a:p>
          <a:p>
            <a:pPr marL="745236" lvl="3" indent="-457200">
              <a:buFont typeface="Arial" pitchFamily="34" charset="0"/>
              <a:buChar char="•"/>
            </a:pPr>
            <a:endParaRPr lang="en-US" dirty="0" smtClean="0"/>
          </a:p>
          <a:p>
            <a:pPr marL="457200" indent="-457200">
              <a:buFont typeface="Arial" pitchFamily="34" charset="0"/>
              <a:buChar char="•"/>
            </a:pPr>
            <a:endParaRPr lang="en-US" dirty="0"/>
          </a:p>
        </p:txBody>
      </p:sp>
      <p:sp>
        <p:nvSpPr>
          <p:cNvPr id="4" name="Title 3"/>
          <p:cNvSpPr>
            <a:spLocks noGrp="1"/>
          </p:cNvSpPr>
          <p:nvPr>
            <p:ph type="title"/>
          </p:nvPr>
        </p:nvSpPr>
        <p:spPr/>
        <p:txBody>
          <a:bodyPr/>
          <a:lstStyle/>
          <a:p>
            <a:pPr algn="ctr"/>
            <a:r>
              <a:rPr lang="en-US" dirty="0" smtClean="0"/>
              <a:t>Luck or skill?</a:t>
            </a:r>
            <a:endParaRPr lang="en-US" dirty="0"/>
          </a:p>
        </p:txBody>
      </p:sp>
      <p:sp>
        <p:nvSpPr>
          <p:cNvPr id="5" name="TextBox 4"/>
          <p:cNvSpPr txBox="1"/>
          <p:nvPr/>
        </p:nvSpPr>
        <p:spPr>
          <a:xfrm>
            <a:off x="914400" y="4038600"/>
            <a:ext cx="3733800" cy="923330"/>
          </a:xfrm>
          <a:prstGeom prst="rect">
            <a:avLst/>
          </a:prstGeom>
          <a:noFill/>
        </p:spPr>
        <p:txBody>
          <a:bodyPr wrap="square" rtlCol="0">
            <a:spAutoFit/>
          </a:bodyPr>
          <a:lstStyle/>
          <a:p>
            <a:pPr algn="ctr"/>
            <a:r>
              <a:rPr lang="en-US" dirty="0" smtClean="0">
                <a:latin typeface="+mj-lt"/>
              </a:rPr>
              <a:t>“Luck clearly played a role in Daly’s survival, but luck didn’t save Daly in the end. People did.”</a:t>
            </a:r>
            <a:endParaRPr lang="en-US" dirty="0">
              <a:latin typeface="+mj-lt"/>
            </a:endParaRPr>
          </a:p>
        </p:txBody>
      </p:sp>
    </p:spTree>
    <p:extLst>
      <p:ext uri="{BB962C8B-B14F-4D97-AF65-F5344CB8AC3E}">
        <p14:creationId xmlns:p14="http://schemas.microsoft.com/office/powerpoint/2010/main" val="2559008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the role of luck?</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Analyze luck by asking three questions:</a:t>
            </a:r>
          </a:p>
          <a:p>
            <a:pPr marL="580644" lvl="2" indent="-342900">
              <a:buFont typeface="+mj-lt"/>
              <a:buAutoNum type="arabicPeriod"/>
            </a:pPr>
            <a:r>
              <a:rPr lang="en-US" dirty="0" smtClean="0"/>
              <a:t>Is luck a common or rare element in the histories of the 10X and comparison cases?</a:t>
            </a:r>
          </a:p>
          <a:p>
            <a:pPr marL="580644" lvl="2" indent="-342900">
              <a:buFont typeface="+mj-lt"/>
              <a:buAutoNum type="arabicPeriod"/>
            </a:pPr>
            <a:r>
              <a:rPr lang="en-US" dirty="0" smtClean="0"/>
              <a:t>What role, if any, does luck play in explaining the divergent trajectories of 10X and comparison cases?</a:t>
            </a:r>
          </a:p>
          <a:p>
            <a:pPr marL="580644" lvl="2" indent="-342900">
              <a:buFont typeface="+mj-lt"/>
              <a:buAutoNum type="arabicPeriod"/>
            </a:pPr>
            <a:r>
              <a:rPr lang="en-US" dirty="0" smtClean="0"/>
              <a:t>What can leaders do about luck to help them build great companies on a 10X journey?</a:t>
            </a:r>
          </a:p>
          <a:p>
            <a:pPr lvl="0">
              <a:buFont typeface="Arial" pitchFamily="34" charset="0"/>
              <a:buChar char="•"/>
            </a:pPr>
            <a:r>
              <a:rPr lang="en-US" dirty="0" smtClean="0">
                <a:solidFill>
                  <a:srgbClr val="000000"/>
                </a:solidFill>
              </a:rPr>
              <a:t>A “luck event” meets three tests:</a:t>
            </a:r>
          </a:p>
          <a:p>
            <a:pPr marL="580644" lvl="2" indent="-342900">
              <a:buFont typeface="+mj-lt"/>
              <a:buAutoNum type="arabicPeriod"/>
            </a:pPr>
            <a:r>
              <a:rPr lang="en-US" dirty="0" smtClean="0">
                <a:solidFill>
                  <a:srgbClr val="000000"/>
                </a:solidFill>
              </a:rPr>
              <a:t>Some significant aspect of the event occurs largely or entirely independent of the actions of the key actors</a:t>
            </a:r>
          </a:p>
          <a:p>
            <a:pPr marL="580644" lvl="2" indent="-342900">
              <a:buFont typeface="+mj-lt"/>
              <a:buAutoNum type="arabicPeriod"/>
            </a:pPr>
            <a:r>
              <a:rPr lang="en-US" dirty="0" smtClean="0">
                <a:solidFill>
                  <a:srgbClr val="000000"/>
                </a:solidFill>
              </a:rPr>
              <a:t>The event has a potentially significant consequence (good or bad)</a:t>
            </a:r>
          </a:p>
          <a:p>
            <a:pPr marL="580644" lvl="2" indent="-342900">
              <a:buFont typeface="+mj-lt"/>
              <a:buAutoNum type="arabicPeriod"/>
            </a:pPr>
            <a:r>
              <a:rPr lang="en-US" dirty="0" smtClean="0">
                <a:solidFill>
                  <a:srgbClr val="000000"/>
                </a:solidFill>
              </a:rPr>
              <a:t>The event has some element of unpredictability</a:t>
            </a:r>
            <a:endParaRPr lang="en-US" dirty="0">
              <a:solidFill>
                <a:srgbClr val="000000"/>
              </a:solidFill>
            </a:endParaRPr>
          </a:p>
          <a:p>
            <a:pPr marL="237744" lvl="2" indent="0">
              <a:buNone/>
            </a:pPr>
            <a:endParaRPr lang="en-US" dirty="0" smtClean="0"/>
          </a:p>
        </p:txBody>
      </p:sp>
    </p:spTree>
    <p:extLst>
      <p:ext uri="{BB962C8B-B14F-4D97-AF65-F5344CB8AC3E}">
        <p14:creationId xmlns:p14="http://schemas.microsoft.com/office/powerpoint/2010/main" val="1005630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Luck Event</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“Luck Event” Example</a:t>
            </a:r>
          </a:p>
          <a:p>
            <a:pPr lvl="2">
              <a:buFont typeface="+mj-lt"/>
              <a:buAutoNum type="arabicPeriod"/>
            </a:pPr>
            <a:r>
              <a:rPr lang="en-US" dirty="0" smtClean="0"/>
              <a:t> Independent of the actions of the key actors: Daly and Donini didn’t cause the air taxi to fly by at just the right moment</a:t>
            </a:r>
          </a:p>
          <a:p>
            <a:pPr lvl="2">
              <a:buFont typeface="+mj-lt"/>
              <a:buAutoNum type="arabicPeriod"/>
            </a:pPr>
            <a:r>
              <a:rPr lang="en-US" dirty="0"/>
              <a:t> M</a:t>
            </a:r>
            <a:r>
              <a:rPr lang="en-US" dirty="0" smtClean="0"/>
              <a:t>ust have a potentially significant consequence: Two of the twelve rope strands did not break and helped stop Daly’s fall</a:t>
            </a:r>
          </a:p>
          <a:p>
            <a:pPr lvl="2">
              <a:buFont typeface="+mj-lt"/>
              <a:buAutoNum type="arabicPeriod"/>
            </a:pPr>
            <a:r>
              <a:rPr lang="en-US" dirty="0"/>
              <a:t> </a:t>
            </a:r>
            <a:r>
              <a:rPr lang="en-US" dirty="0" smtClean="0"/>
              <a:t>Must have some element of unpredictability: Daly did not foresee that the seemingly solid ice would give way</a:t>
            </a:r>
          </a:p>
          <a:p>
            <a:pPr lvl="0">
              <a:buFont typeface="Arial" pitchFamily="34" charset="0"/>
              <a:buChar char="•"/>
            </a:pPr>
            <a:endParaRPr lang="en-US" dirty="0" smtClean="0"/>
          </a:p>
          <a:p>
            <a:pPr marL="580644" lvl="2" indent="-342900">
              <a:buFont typeface="+mj-lt"/>
              <a:buAutoNum type="arabicPeriod"/>
            </a:pPr>
            <a:endParaRPr lang="en-US" dirty="0"/>
          </a:p>
        </p:txBody>
      </p:sp>
    </p:spTree>
    <p:extLst>
      <p:ext uri="{BB962C8B-B14F-4D97-AF65-F5344CB8AC3E}">
        <p14:creationId xmlns:p14="http://schemas.microsoft.com/office/powerpoint/2010/main" val="2372143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Luck-Coding</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Method that considers each luck event to account for the fact that some events have greater impact than others</a:t>
            </a:r>
          </a:p>
          <a:p>
            <a:pPr>
              <a:buFont typeface="Arial" pitchFamily="34" charset="0"/>
              <a:buChar char="•"/>
            </a:pPr>
            <a:r>
              <a:rPr lang="en-US" dirty="0" smtClean="0"/>
              <a:t>Comparing luck events of a 10X company, Amgen and its comparison company, Genentech</a:t>
            </a:r>
          </a:p>
          <a:p>
            <a:pPr>
              <a:buFont typeface="Arial" pitchFamily="34" charset="0"/>
              <a:buChar char="•"/>
            </a:pPr>
            <a:r>
              <a:rPr lang="en-US" dirty="0" smtClean="0"/>
              <a:t>Compared 7 back-luck and good-luck events for Amgen and its comparison company</a:t>
            </a:r>
            <a:endParaRPr lang="en-US" dirty="0"/>
          </a:p>
        </p:txBody>
      </p:sp>
    </p:spTree>
    <p:extLst>
      <p:ext uri="{BB962C8B-B14F-4D97-AF65-F5344CB8AC3E}">
        <p14:creationId xmlns:p14="http://schemas.microsoft.com/office/powerpoint/2010/main" val="521243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Amgen Luck Event Assessment</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dirty="0"/>
              <a:t>1981: A Taiwanese scientist named Fu-</a:t>
            </a:r>
            <a:r>
              <a:rPr lang="en-US" dirty="0" err="1"/>
              <a:t>Kuen</a:t>
            </a:r>
            <a:r>
              <a:rPr lang="en-US" dirty="0"/>
              <a:t> Lin just happened to see (and respond to) a small help-wanted classified advertisement placed by Amgen.4 Amgen could neither control who saw the ad nor predict that one of the respondents would be a genius with the ferocity to persist against all odds and skeptics to lead the EPO-gene breakthrough. Amgen’s decision to take out a classified ad isn’t luck; that Fu-</a:t>
            </a:r>
            <a:r>
              <a:rPr lang="en-US" dirty="0" err="1"/>
              <a:t>Kuen</a:t>
            </a:r>
            <a:r>
              <a:rPr lang="en-US" dirty="0"/>
              <a:t> Lin happened to see the ad at the precise moment he was looking for a job opportunity is </a:t>
            </a:r>
            <a:r>
              <a:rPr lang="en-US" dirty="0" smtClean="0"/>
              <a:t>luck.5</a:t>
            </a:r>
            <a:endParaRPr lang="en-US" dirty="0"/>
          </a:p>
          <a:p>
            <a:pPr lvl="0"/>
            <a:endParaRPr lang="en-US" dirty="0"/>
          </a:p>
          <a:p>
            <a:pPr lvl="0">
              <a:buFont typeface="Arial" pitchFamily="34" charset="0"/>
              <a:buChar char="•"/>
            </a:pPr>
            <a:r>
              <a:rPr lang="en-US" dirty="0" smtClean="0"/>
              <a:t>GOOD </a:t>
            </a:r>
            <a:r>
              <a:rPr lang="en-US" dirty="0"/>
              <a:t>LUCK, HIGH IMPORTANCE</a:t>
            </a:r>
          </a:p>
          <a:p>
            <a:endParaRPr lang="en-US" dirty="0"/>
          </a:p>
        </p:txBody>
      </p:sp>
    </p:spTree>
    <p:extLst>
      <p:ext uri="{BB962C8B-B14F-4D97-AF65-F5344CB8AC3E}">
        <p14:creationId xmlns:p14="http://schemas.microsoft.com/office/powerpoint/2010/main" val="127950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Amgen luck event assessment</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dirty="0"/>
              <a:t>1982: The biotechnology industry experienced a downturn, which impacted investor sentiment and funding options for the fledgling company; this was potentially significant for Amgen given that it planned to go public soon thereafter.</a:t>
            </a:r>
          </a:p>
          <a:p>
            <a:pPr lvl="0"/>
            <a:endParaRPr lang="en-US" dirty="0"/>
          </a:p>
          <a:p>
            <a:pPr lvl="0">
              <a:buFont typeface="Arial" pitchFamily="34" charset="0"/>
              <a:buChar char="•"/>
            </a:pPr>
            <a:r>
              <a:rPr lang="en-US" dirty="0" smtClean="0"/>
              <a:t>BAD LUCK MEDIUM IMPORTANCE</a:t>
            </a:r>
            <a:r>
              <a:rPr lang="en-US" dirty="0"/>
              <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1798800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Genentech luck EVENT assessment </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dirty="0"/>
              <a:t>1975: Financier Robert Swanson and molecular biologist Herbert Boyer happened to be in the right place (the San Francisco Bay Area) at the right time (just as scientific advancements made gene splicing viable) when they met for the first time. They hit it off, becoming fast friends, and realized that a confluence of forces (the rise of venture capital and the advancement of gene-splicing technology) made possible the creation of the first biotechnology company in history.12 That they started a company isn’t luck; that they happened to be in precisely the right place at precisely the right time to be first is luck.</a:t>
            </a:r>
            <a:br>
              <a:rPr lang="en-US" dirty="0"/>
            </a:br>
            <a:endParaRPr lang="en-US" dirty="0"/>
          </a:p>
          <a:p>
            <a:pPr lvl="0">
              <a:buFont typeface="Arial" pitchFamily="34" charset="0"/>
              <a:buChar char="•"/>
            </a:pPr>
            <a:r>
              <a:rPr lang="en-US" dirty="0" smtClean="0"/>
              <a:t>GOOD </a:t>
            </a:r>
            <a:r>
              <a:rPr lang="en-US" dirty="0"/>
              <a:t>LUCK, HIGH</a:t>
            </a:r>
          </a:p>
          <a:p>
            <a:endParaRPr lang="en-US" dirty="0"/>
          </a:p>
        </p:txBody>
      </p:sp>
    </p:spTree>
    <p:extLst>
      <p:ext uri="{BB962C8B-B14F-4D97-AF65-F5344CB8AC3E}">
        <p14:creationId xmlns:p14="http://schemas.microsoft.com/office/powerpoint/2010/main" val="40186943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2688</TotalTime>
  <Words>2619</Words>
  <Application>Microsoft Office PowerPoint</Application>
  <PresentationFormat>On-screen Show (4:3)</PresentationFormat>
  <Paragraphs>252</Paragraphs>
  <Slides>24</Slides>
  <Notes>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Angles</vt:lpstr>
      <vt:lpstr>Great by Choice    Chapter 7: Return on Luck </vt:lpstr>
      <vt:lpstr>Story of Luck? Daly &amp; Donini</vt:lpstr>
      <vt:lpstr>Luck or skill?</vt:lpstr>
      <vt:lpstr>What is the role of luck?</vt:lpstr>
      <vt:lpstr>Luck Event</vt:lpstr>
      <vt:lpstr>Luck-Coding</vt:lpstr>
      <vt:lpstr>Amgen Luck Event Assessment</vt:lpstr>
      <vt:lpstr>Amgen luck event assessment</vt:lpstr>
      <vt:lpstr>Genentech luck EVENT assessment </vt:lpstr>
      <vt:lpstr>Genentech luck assessment</vt:lpstr>
      <vt:lpstr>Good-Luck Events</vt:lpstr>
      <vt:lpstr>Bad-luck events</vt:lpstr>
      <vt:lpstr>High ROL (return on luck)</vt:lpstr>
      <vt:lpstr>High ROL (return on luck)</vt:lpstr>
      <vt:lpstr>High ROL (return on luck)</vt:lpstr>
      <vt:lpstr>Squandering luck: poor return on good luck</vt:lpstr>
      <vt:lpstr>AMD’s response to Good Luck</vt:lpstr>
      <vt:lpstr>Two More Chances For Good Luck </vt:lpstr>
      <vt:lpstr>10xers shine: great return on bad luck</vt:lpstr>
      <vt:lpstr>Hockey, eh?</vt:lpstr>
      <vt:lpstr>Bad luck, poor return</vt:lpstr>
      <vt:lpstr>Luck is not a strategy</vt:lpstr>
      <vt:lpstr>How do you go about getting the Highest possible rol?</vt:lpstr>
      <vt:lpstr>Better to be great than lucky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Great by Choice  Chapter 7: Return on Luck</dc:title>
  <dc:creator>Allison Schmidt</dc:creator>
  <cp:lastModifiedBy>Rachele Reagan</cp:lastModifiedBy>
  <cp:revision>107</cp:revision>
  <cp:lastPrinted>2013-03-19T01:52:39Z</cp:lastPrinted>
  <dcterms:created xsi:type="dcterms:W3CDTF">2013-03-03T05:27:32Z</dcterms:created>
  <dcterms:modified xsi:type="dcterms:W3CDTF">2013-03-19T02:55:35Z</dcterms:modified>
</cp:coreProperties>
</file>