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5" r:id="rId19"/>
    <p:sldId id="277" r:id="rId20"/>
    <p:sldId id="279" r:id="rId21"/>
    <p:sldId id="281" r:id="rId22"/>
    <p:sldId id="283" r:id="rId23"/>
    <p:sldId id="285" r:id="rId24"/>
    <p:sldId id="287" r:id="rId25"/>
    <p:sldId id="289" r:id="rId26"/>
    <p:sldId id="291" r:id="rId27"/>
    <p:sldId id="293" r:id="rId28"/>
    <p:sldId id="295" r:id="rId29"/>
    <p:sldId id="297" r:id="rId30"/>
    <p:sldId id="299" r:id="rId31"/>
    <p:sldId id="301" r:id="rId32"/>
    <p:sldId id="303" r:id="rId33"/>
    <p:sldId id="305" r:id="rId34"/>
    <p:sldId id="307" r:id="rId35"/>
    <p:sldId id="309" r:id="rId36"/>
    <p:sldId id="311" r:id="rId37"/>
    <p:sldId id="313" r:id="rId38"/>
    <p:sldId id="315" r:id="rId39"/>
    <p:sldId id="317" r:id="rId40"/>
    <p:sldId id="31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172FF-8325-440C-A015-38F88E8487D9}" type="datetimeFigureOut">
              <a:rPr lang="en-US" smtClean="0"/>
              <a:t>4/29/2013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AC483-2512-475A-9F37-2D3DD4E6D25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84176E-E4D8-41C3-BD03-96A4EADFAE1D}" type="slidenum">
              <a:rPr lang="en-US" smtClean="0"/>
              <a:pPr/>
              <a:t>25</a:t>
            </a:fld>
            <a:endParaRPr lang="en-US"/>
          </a:p>
        </p:txBody>
      </p:sp>
    </p:spTree>
    <p:extLst>
      <p:ext uri="{BB962C8B-B14F-4D97-AF65-F5344CB8AC3E}">
        <p14:creationId xmlns="" xmlns:p14="http://schemas.microsoft.com/office/powerpoint/2010/main" val="1602474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25D6D07-8F20-48E6-8CF9-DAE3C5662FBB}" type="datetimeFigureOut">
              <a:rPr lang="en-US" smtClean="0"/>
              <a:pPr/>
              <a:t>4/29/2013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C47628-5633-44EA-BDC7-ABEC345519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47628-5633-44EA-BDC7-ABEC345519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47628-5633-44EA-BDC7-ABEC345519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47628-5633-44EA-BDC7-ABEC345519B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47628-5633-44EA-BDC7-ABEC345519B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47628-5633-44EA-BDC7-ABEC345519B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C47628-5633-44EA-BDC7-ABEC345519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C47628-5633-44EA-BDC7-ABEC345519B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25D6D07-8F20-48E6-8CF9-DAE3C5662FBB}" type="datetimeFigureOut">
              <a:rPr lang="en-US" smtClean="0"/>
              <a:pPr/>
              <a:t>4/29/2013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C47628-5633-44EA-BDC7-ABEC345519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25D6D07-8F20-48E6-8CF9-DAE3C5662FBB}" type="datetimeFigureOut">
              <a:rPr lang="en-US" smtClean="0"/>
              <a:pPr/>
              <a:t>4/29/2013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47628-5633-44EA-BDC7-ABEC345519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25D6D07-8F20-48E6-8CF9-DAE3C5662FBB}" type="datetimeFigureOut">
              <a:rPr lang="en-US" smtClean="0"/>
              <a:pPr/>
              <a:t>4/29/2013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C47628-5633-44EA-BDC7-ABEC345519B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25D6D07-8F20-48E6-8CF9-DAE3C5662FBB}" type="datetimeFigureOut">
              <a:rPr lang="en-US" smtClean="0"/>
              <a:pPr/>
              <a:t>4/29/2013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C47628-5633-44EA-BDC7-ABEC345519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Amazon</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John </a:t>
            </a:r>
            <a:r>
              <a:rPr lang="en-US" dirty="0" err="1" smtClean="0"/>
              <a:t>Beddingfield</a:t>
            </a:r>
            <a:endParaRPr lang="en-US" dirty="0" smtClean="0"/>
          </a:p>
          <a:p>
            <a:r>
              <a:rPr lang="en-US" dirty="0" smtClean="0"/>
              <a:t>Scott Bearden</a:t>
            </a:r>
          </a:p>
          <a:p>
            <a:r>
              <a:rPr lang="en-US" dirty="0" smtClean="0"/>
              <a:t>Lauren Frick</a:t>
            </a:r>
          </a:p>
          <a:p>
            <a:r>
              <a:rPr lang="en-US" dirty="0" smtClean="0"/>
              <a:t>Patrick Lewis</a:t>
            </a:r>
          </a:p>
          <a:p>
            <a:r>
              <a:rPr lang="en-US" dirty="0" smtClean="0"/>
              <a:t>Trevor McDonald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Didn’t have as much of a head start</a:t>
            </a:r>
          </a:p>
          <a:p>
            <a:r>
              <a:rPr lang="en-US" dirty="0" smtClean="0"/>
              <a:t>June 1997: tapped into online bookselling</a:t>
            </a:r>
          </a:p>
          <a:p>
            <a:r>
              <a:rPr lang="en-US" dirty="0" smtClean="0"/>
              <a:t>Wanted to build easy-to-use, friendly interface</a:t>
            </a:r>
          </a:p>
          <a:p>
            <a:r>
              <a:rPr lang="en-US" dirty="0" smtClean="0"/>
              <a:t>At the time, more readily able to serve customers</a:t>
            </a:r>
          </a:p>
          <a:p>
            <a:pPr lvl="1"/>
            <a:r>
              <a:rPr lang="en-US" dirty="0" smtClean="0"/>
              <a:t>Amazon stocked “limited bestsellers” mostly</a:t>
            </a:r>
          </a:p>
          <a:p>
            <a:r>
              <a:rPr lang="en-US" dirty="0" smtClean="0"/>
              <a:t>B&amp;N operated as wholesaler and retailer</a:t>
            </a:r>
          </a:p>
          <a:p>
            <a:pPr lvl="1"/>
            <a:r>
              <a:rPr lang="en-US" dirty="0" smtClean="0"/>
              <a:t>Able to cut out many resellers along the supply chain</a:t>
            </a:r>
          </a:p>
          <a:p>
            <a:pPr lvl="2"/>
            <a:r>
              <a:rPr lang="en-US" dirty="0" smtClean="0"/>
              <a:t>Could give dedicated readers books they wanted at an affordable price</a:t>
            </a:r>
          </a:p>
          <a:p>
            <a:r>
              <a:rPr lang="en-US" dirty="0" smtClean="0"/>
              <a:t>Amazon Kindle </a:t>
            </a:r>
            <a:r>
              <a:rPr lang="en-US" dirty="0" err="1" smtClean="0"/>
              <a:t>vs</a:t>
            </a:r>
            <a:r>
              <a:rPr lang="en-US" dirty="0" smtClean="0"/>
              <a:t> Barnes and Noble Nook</a:t>
            </a:r>
          </a:p>
          <a:p>
            <a:endParaRPr lang="en-US" dirty="0"/>
          </a:p>
        </p:txBody>
      </p:sp>
      <p:sp>
        <p:nvSpPr>
          <p:cNvPr id="2" name="Title 1"/>
          <p:cNvSpPr>
            <a:spLocks noGrp="1"/>
          </p:cNvSpPr>
          <p:nvPr>
            <p:ph type="title"/>
          </p:nvPr>
        </p:nvSpPr>
        <p:spPr/>
        <p:txBody>
          <a:bodyPr/>
          <a:lstStyle/>
          <a:p>
            <a:r>
              <a:rPr lang="en-US" dirty="0" smtClean="0"/>
              <a:t>Barnes and Noble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Becoming more of an online retailer, Amazon found new competition</a:t>
            </a:r>
          </a:p>
          <a:p>
            <a:r>
              <a:rPr lang="en-US" dirty="0" smtClean="0"/>
              <a:t>Connects buyers and sellers in online marketplaces</a:t>
            </a:r>
          </a:p>
          <a:p>
            <a:r>
              <a:rPr lang="en-US" dirty="0" smtClean="0"/>
              <a:t>Core E-commerce platform eBay.com</a:t>
            </a:r>
          </a:p>
          <a:p>
            <a:r>
              <a:rPr lang="en-US" dirty="0" smtClean="0"/>
              <a:t>Vertical shopping sites</a:t>
            </a:r>
          </a:p>
          <a:p>
            <a:pPr lvl="1"/>
            <a:r>
              <a:rPr lang="en-US" dirty="0" err="1" smtClean="0"/>
              <a:t>StubHub</a:t>
            </a:r>
            <a:endParaRPr lang="en-US" dirty="0" smtClean="0"/>
          </a:p>
          <a:p>
            <a:pPr lvl="1"/>
            <a:r>
              <a:rPr lang="en-US" dirty="0" smtClean="0"/>
              <a:t>Fashion Motors</a:t>
            </a:r>
          </a:p>
          <a:p>
            <a:pPr lvl="1"/>
            <a:r>
              <a:rPr lang="en-US" dirty="0" smtClean="0"/>
              <a:t>Half.com</a:t>
            </a:r>
            <a:endParaRPr lang="en-US" dirty="0"/>
          </a:p>
        </p:txBody>
      </p:sp>
      <p:sp>
        <p:nvSpPr>
          <p:cNvPr id="2" name="Title 1"/>
          <p:cNvSpPr>
            <a:spLocks noGrp="1"/>
          </p:cNvSpPr>
          <p:nvPr>
            <p:ph type="title"/>
          </p:nvPr>
        </p:nvSpPr>
        <p:spPr/>
        <p:txBody>
          <a:bodyPr/>
          <a:lstStyle/>
          <a:p>
            <a:r>
              <a:rPr lang="en-US" dirty="0" smtClean="0"/>
              <a:t>eBay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Strong position in market</a:t>
            </a:r>
          </a:p>
          <a:p>
            <a:r>
              <a:rPr lang="en-US" dirty="0" smtClean="0"/>
              <a:t>High brand value</a:t>
            </a:r>
          </a:p>
          <a:p>
            <a:r>
              <a:rPr lang="en-US" dirty="0" smtClean="0"/>
              <a:t>Maintains zero inventories</a:t>
            </a:r>
          </a:p>
          <a:p>
            <a:pPr lvl="1"/>
            <a:r>
              <a:rPr lang="en-US" dirty="0" smtClean="0"/>
              <a:t>Costs related to inventory management are negligible</a:t>
            </a:r>
          </a:p>
          <a:p>
            <a:r>
              <a:rPr lang="en-US" dirty="0" smtClean="0"/>
              <a:t>New and scarce good markets</a:t>
            </a:r>
          </a:p>
          <a:p>
            <a:r>
              <a:rPr lang="en-US" dirty="0" smtClean="0"/>
              <a:t>End-of-life products</a:t>
            </a:r>
          </a:p>
          <a:p>
            <a:r>
              <a:rPr lang="en-US" dirty="0" smtClean="0"/>
              <a:t>Used or vintage items</a:t>
            </a:r>
          </a:p>
          <a:p>
            <a:r>
              <a:rPr lang="en-US" dirty="0" smtClean="0"/>
              <a:t>Internationally accessible in over 25 countries</a:t>
            </a:r>
          </a:p>
          <a:p>
            <a:pPr lvl="1"/>
            <a:r>
              <a:rPr lang="en-US" dirty="0" smtClean="0"/>
              <a:t>Increase in customer base contributed to company’s growth</a:t>
            </a:r>
          </a:p>
          <a:p>
            <a:r>
              <a:rPr lang="en-US" dirty="0" smtClean="0"/>
              <a:t>Struggled with sale of counterfeit products</a:t>
            </a:r>
            <a:endParaRPr lang="en-US" dirty="0"/>
          </a:p>
        </p:txBody>
      </p:sp>
      <p:sp>
        <p:nvSpPr>
          <p:cNvPr id="2" name="Title 1"/>
          <p:cNvSpPr>
            <a:spLocks noGrp="1"/>
          </p:cNvSpPr>
          <p:nvPr>
            <p:ph type="title"/>
          </p:nvPr>
        </p:nvSpPr>
        <p:spPr/>
        <p:txBody>
          <a:bodyPr/>
          <a:lstStyle/>
          <a:p>
            <a:r>
              <a:rPr lang="en-US" dirty="0" smtClean="0"/>
              <a:t>eBay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Leader in e-commerce by end of 2009</a:t>
            </a:r>
          </a:p>
          <a:p>
            <a:r>
              <a:rPr lang="en-US" dirty="0" smtClean="0"/>
              <a:t>Sells brand name goods at discounts of 40-80%</a:t>
            </a:r>
          </a:p>
          <a:p>
            <a:pPr lvl="1"/>
            <a:r>
              <a:rPr lang="en-US" dirty="0" smtClean="0"/>
              <a:t>9 major categories</a:t>
            </a:r>
          </a:p>
          <a:p>
            <a:r>
              <a:rPr lang="en-US" dirty="0" smtClean="0"/>
              <a:t>Supplements partnerships with suppliers to attain products at low prices</a:t>
            </a:r>
          </a:p>
          <a:p>
            <a:pPr lvl="1"/>
            <a:r>
              <a:rPr lang="en-US" dirty="0" smtClean="0"/>
              <a:t>Inventory reduction</a:t>
            </a:r>
          </a:p>
          <a:p>
            <a:pPr lvl="1"/>
            <a:r>
              <a:rPr lang="en-US" dirty="0" smtClean="0"/>
              <a:t>Overproduction</a:t>
            </a:r>
          </a:p>
          <a:p>
            <a:pPr lvl="1"/>
            <a:r>
              <a:rPr lang="en-US" dirty="0" smtClean="0"/>
              <a:t>Cancelled retail orders</a:t>
            </a:r>
          </a:p>
          <a:p>
            <a:pPr lvl="1"/>
            <a:r>
              <a:rPr lang="en-US" dirty="0" smtClean="0"/>
              <a:t>Downsizing</a:t>
            </a:r>
          </a:p>
          <a:p>
            <a:r>
              <a:rPr lang="en-US" dirty="0" smtClean="0"/>
              <a:t>Pass savings onto customers</a:t>
            </a:r>
          </a:p>
          <a:p>
            <a:r>
              <a:rPr lang="en-US" dirty="0" smtClean="0"/>
              <a:t>Overproduced manufacturers sell to Overstock</a:t>
            </a:r>
          </a:p>
          <a:p>
            <a:pPr lvl="1"/>
            <a:r>
              <a:rPr lang="en-US" dirty="0" smtClean="0"/>
              <a:t>Lower price, older models, unpopular products</a:t>
            </a:r>
          </a:p>
        </p:txBody>
      </p:sp>
      <p:sp>
        <p:nvSpPr>
          <p:cNvPr id="2" name="Title 1"/>
          <p:cNvSpPr>
            <a:spLocks noGrp="1"/>
          </p:cNvSpPr>
          <p:nvPr>
            <p:ph type="title"/>
          </p:nvPr>
        </p:nvSpPr>
        <p:spPr/>
        <p:txBody>
          <a:bodyPr/>
          <a:lstStyle/>
          <a:p>
            <a:r>
              <a:rPr lang="en-US" dirty="0" smtClean="0"/>
              <a:t>Overstock.com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Bissell, HP, Movado, Steve Madden</a:t>
            </a:r>
          </a:p>
          <a:p>
            <a:r>
              <a:rPr lang="en-US" dirty="0" smtClean="0"/>
              <a:t>Also functions as online auction site</a:t>
            </a:r>
          </a:p>
          <a:p>
            <a:r>
              <a:rPr lang="en-US" dirty="0" smtClean="0"/>
              <a:t>Provides car and real estate listings</a:t>
            </a:r>
          </a:p>
          <a:p>
            <a:r>
              <a:rPr lang="en-US" dirty="0" smtClean="0"/>
              <a:t>“Club O” loyal customer program</a:t>
            </a:r>
          </a:p>
          <a:p>
            <a:endParaRPr lang="en-US" dirty="0"/>
          </a:p>
        </p:txBody>
      </p:sp>
      <p:sp>
        <p:nvSpPr>
          <p:cNvPr id="2" name="Title 1"/>
          <p:cNvSpPr>
            <a:spLocks noGrp="1"/>
          </p:cNvSpPr>
          <p:nvPr>
            <p:ph type="title"/>
          </p:nvPr>
        </p:nvSpPr>
        <p:spPr/>
        <p:txBody>
          <a:bodyPr/>
          <a:lstStyle/>
          <a:p>
            <a:r>
              <a:rPr lang="en-US" dirty="0" smtClean="0"/>
              <a:t>Overstock.com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Supplements traditional shopping methods with website</a:t>
            </a:r>
          </a:p>
          <a:p>
            <a:r>
              <a:rPr lang="en-US" dirty="0" smtClean="0"/>
              <a:t>Provides value-added benefits to customers by: </a:t>
            </a:r>
          </a:p>
          <a:p>
            <a:pPr lvl="1"/>
            <a:r>
              <a:rPr lang="en-US" dirty="0" smtClean="0"/>
              <a:t>Items ordered at store shipped directly to customer’s home</a:t>
            </a:r>
          </a:p>
          <a:p>
            <a:pPr lvl="1"/>
            <a:r>
              <a:rPr lang="en-US" dirty="0" smtClean="0"/>
              <a:t>Customer can pick up item from store</a:t>
            </a:r>
          </a:p>
          <a:p>
            <a:pPr lvl="1"/>
            <a:r>
              <a:rPr lang="en-US" dirty="0" smtClean="0"/>
              <a:t>Customer can view which store carries an item</a:t>
            </a:r>
          </a:p>
          <a:p>
            <a:r>
              <a:rPr lang="en-US" dirty="0" smtClean="0"/>
              <a:t>Virtually, lag behind Amazon</a:t>
            </a:r>
          </a:p>
          <a:p>
            <a:r>
              <a:rPr lang="en-US" dirty="0" smtClean="0"/>
              <a:t>Pioneers the fight for taxing online retail</a:t>
            </a:r>
          </a:p>
        </p:txBody>
      </p:sp>
      <p:sp>
        <p:nvSpPr>
          <p:cNvPr id="2" name="Title 1"/>
          <p:cNvSpPr>
            <a:spLocks noGrp="1"/>
          </p:cNvSpPr>
          <p:nvPr>
            <p:ph type="title"/>
          </p:nvPr>
        </p:nvSpPr>
        <p:spPr/>
        <p:txBody>
          <a:bodyPr/>
          <a:lstStyle/>
          <a:p>
            <a:r>
              <a:rPr lang="en-US" dirty="0" smtClean="0"/>
              <a:t>Wal-Mart.com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GSI Commerce</a:t>
            </a:r>
          </a:p>
          <a:p>
            <a:r>
              <a:rPr lang="en-US" dirty="0" smtClean="0"/>
              <a:t>Buy.com</a:t>
            </a:r>
          </a:p>
          <a:p>
            <a:r>
              <a:rPr lang="en-US" dirty="0" smtClean="0"/>
              <a:t>Apple.com</a:t>
            </a:r>
          </a:p>
          <a:p>
            <a:r>
              <a:rPr lang="en-US" dirty="0" smtClean="0"/>
              <a:t>Bestbuy.com</a:t>
            </a:r>
          </a:p>
          <a:p>
            <a:r>
              <a:rPr lang="en-US" dirty="0" smtClean="0"/>
              <a:t>Sears.com</a:t>
            </a:r>
          </a:p>
          <a:p>
            <a:r>
              <a:rPr lang="en-US" dirty="0" smtClean="0"/>
              <a:t>Costco</a:t>
            </a:r>
          </a:p>
          <a:p>
            <a:r>
              <a:rPr lang="en-US" dirty="0" err="1" smtClean="0"/>
              <a:t>JCPenney</a:t>
            </a:r>
            <a:endParaRPr lang="en-US" dirty="0"/>
          </a:p>
        </p:txBody>
      </p:sp>
      <p:sp>
        <p:nvSpPr>
          <p:cNvPr id="2" name="Title 1"/>
          <p:cNvSpPr>
            <a:spLocks noGrp="1"/>
          </p:cNvSpPr>
          <p:nvPr>
            <p:ph type="title"/>
          </p:nvPr>
        </p:nvSpPr>
        <p:spPr/>
        <p:txBody>
          <a:bodyPr/>
          <a:lstStyle/>
          <a:p>
            <a:r>
              <a:rPr lang="en-US" dirty="0" smtClean="0"/>
              <a:t>Other Competitors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fontScale="92500"/>
          </a:bodyPr>
          <a:lstStyle/>
          <a:p>
            <a:pPr>
              <a:lnSpc>
                <a:spcPct val="80000"/>
              </a:lnSpc>
            </a:pPr>
            <a:r>
              <a:rPr lang="en-US" sz="2800"/>
              <a:t>Grant and Jordan said “many innovations may involve little or no new technology: eBooks have brought together a number of existing technologies such as e-ink, fingerprint resistant coatings and lithium polymer batteries” (261). </a:t>
            </a:r>
          </a:p>
          <a:p>
            <a:pPr>
              <a:lnSpc>
                <a:spcPct val="80000"/>
              </a:lnSpc>
            </a:pPr>
            <a:r>
              <a:rPr lang="en-US" sz="2800"/>
              <a:t>Amazon introduced the Kindle in 2007 </a:t>
            </a:r>
          </a:p>
          <a:p>
            <a:pPr>
              <a:lnSpc>
                <a:spcPct val="80000"/>
              </a:lnSpc>
            </a:pPr>
            <a:r>
              <a:rPr lang="en-US" sz="2800"/>
              <a:t>Barnes and Noble introduced the Nook in 2009. </a:t>
            </a:r>
            <a:br>
              <a:rPr lang="en-US" sz="2800"/>
            </a:br>
            <a:r>
              <a:rPr lang="en-US" sz="2800"/>
              <a:t>-The Kindle and Nook were both eBooks that were designed for reading books, magazines, or newspapers. It was only a matter of time before other competitors starting creating their own version of an eBook.</a:t>
            </a:r>
          </a:p>
          <a:p>
            <a:pPr>
              <a:lnSpc>
                <a:spcPct val="80000"/>
              </a:lnSpc>
            </a:pPr>
            <a:endParaRPr lang="en-US" sz="2800"/>
          </a:p>
          <a:p>
            <a:pPr>
              <a:lnSpc>
                <a:spcPct val="80000"/>
              </a:lnSpc>
              <a:buFontTx/>
              <a:buNone/>
            </a:pPr>
            <a:endParaRPr lang="en-US" sz="2800"/>
          </a:p>
        </p:txBody>
      </p:sp>
      <p:sp>
        <p:nvSpPr>
          <p:cNvPr id="6146" name="Rectangle 2"/>
          <p:cNvSpPr>
            <a:spLocks noGrp="1" noChangeArrowheads="1"/>
          </p:cNvSpPr>
          <p:nvPr>
            <p:ph type="title"/>
          </p:nvPr>
        </p:nvSpPr>
        <p:spPr/>
        <p:txBody>
          <a:bodyPr/>
          <a:lstStyle/>
          <a:p>
            <a:r>
              <a:rPr lang="en-US"/>
              <a:t>What’s Next?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t>“ Once introduced, innovation diffuses: on the demand side, through customers purchasing the good or service; on the supply side, through imitation by competitors” (Grant and Jordan 261). </a:t>
            </a:r>
          </a:p>
          <a:p>
            <a:endParaRPr lang="en-US"/>
          </a:p>
          <a:p>
            <a:r>
              <a:rPr lang="en-US"/>
              <a:t>In 2010 Apple introduced the iPad </a:t>
            </a:r>
          </a:p>
        </p:txBody>
      </p:sp>
      <p:sp>
        <p:nvSpPr>
          <p:cNvPr id="7170" name="Rectangle 2"/>
          <p:cNvSpPr>
            <a:spLocks noGrp="1" noChangeArrowheads="1"/>
          </p:cNvSpPr>
          <p:nvPr>
            <p:ph type="title"/>
          </p:nvPr>
        </p:nvSpPr>
        <p:spPr/>
        <p:txBody>
          <a:bodyPr/>
          <a:lstStyle/>
          <a:p>
            <a:r>
              <a:rPr lang="en-US"/>
              <a:t>What’s Next Cont.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219200"/>
            <a:ext cx="8229600" cy="4906963"/>
          </a:xfrm>
        </p:spPr>
        <p:txBody>
          <a:bodyPr/>
          <a:lstStyle/>
          <a:p>
            <a:pPr>
              <a:lnSpc>
                <a:spcPct val="90000"/>
              </a:lnSpc>
            </a:pPr>
            <a:r>
              <a:rPr lang="en-US" sz="2800"/>
              <a:t>Today Amazon offers the Kindle Fire tablet, Barnes and Noble offers a nook tablet, and Apple offers newer versions of the iPad </a:t>
            </a:r>
          </a:p>
          <a:p>
            <a:pPr>
              <a:lnSpc>
                <a:spcPct val="90000"/>
              </a:lnSpc>
            </a:pPr>
            <a:r>
              <a:rPr lang="en-US" sz="2800"/>
              <a:t>We do know customers want high quality products and services all the time</a:t>
            </a:r>
          </a:p>
          <a:p>
            <a:pPr>
              <a:lnSpc>
                <a:spcPct val="90000"/>
              </a:lnSpc>
            </a:pPr>
            <a:r>
              <a:rPr lang="en-US" sz="2800"/>
              <a:t>Preferably a small device that can operate the fastest, stay charged the longest, and have the most features</a:t>
            </a:r>
          </a:p>
          <a:p>
            <a:pPr>
              <a:lnSpc>
                <a:spcPct val="90000"/>
              </a:lnSpc>
            </a:pPr>
            <a:r>
              <a:rPr lang="en-US" sz="2800"/>
              <a:t>No one knows what the future holds, but history has proved companies will deliver products that meet customer’s demands</a:t>
            </a:r>
          </a:p>
        </p:txBody>
      </p:sp>
      <p:sp>
        <p:nvSpPr>
          <p:cNvPr id="8194" name="Rectangle 2"/>
          <p:cNvSpPr>
            <a:spLocks noGrp="1" noChangeArrowheads="1"/>
          </p:cNvSpPr>
          <p:nvPr>
            <p:ph type="title"/>
          </p:nvPr>
        </p:nvSpPr>
        <p:spPr/>
        <p:txBody>
          <a:bodyPr/>
          <a:lstStyle/>
          <a:p>
            <a:r>
              <a:rPr lang="en-US"/>
              <a:t>What’s Next Cont.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Transaction of products and services performed over electronic systems</a:t>
            </a:r>
          </a:p>
          <a:p>
            <a:pPr lvl="1"/>
            <a:r>
              <a:rPr lang="en-US" dirty="0" smtClean="0"/>
              <a:t>The Internet</a:t>
            </a:r>
          </a:p>
          <a:p>
            <a:r>
              <a:rPr lang="en-US" dirty="0" smtClean="0"/>
              <a:t>The “dot-com” boom</a:t>
            </a:r>
          </a:p>
          <a:p>
            <a:pPr lvl="1"/>
            <a:r>
              <a:rPr lang="en-US" dirty="0" smtClean="0"/>
              <a:t>Inception of the World Wide Web</a:t>
            </a:r>
          </a:p>
          <a:p>
            <a:pPr lvl="1"/>
            <a:r>
              <a:rPr lang="en-US" dirty="0" smtClean="0"/>
              <a:t>Increase of personal computers in many American homes</a:t>
            </a:r>
          </a:p>
          <a:p>
            <a:r>
              <a:rPr lang="en-US" dirty="0" smtClean="0"/>
              <a:t>Virtual marketplace was established</a:t>
            </a:r>
            <a:endParaRPr lang="en-US" dirty="0"/>
          </a:p>
        </p:txBody>
      </p:sp>
      <p:sp>
        <p:nvSpPr>
          <p:cNvPr id="2" name="Title 1"/>
          <p:cNvSpPr>
            <a:spLocks noGrp="1"/>
          </p:cNvSpPr>
          <p:nvPr>
            <p:ph type="title"/>
          </p:nvPr>
        </p:nvSpPr>
        <p:spPr/>
        <p:txBody>
          <a:bodyPr/>
          <a:lstStyle/>
          <a:p>
            <a:r>
              <a:rPr lang="en-US" dirty="0" smtClean="0"/>
              <a:t>E-commerce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a:xfrm>
            <a:off x="457200" y="1295400"/>
            <a:ext cx="8229600" cy="4830763"/>
          </a:xfrm>
        </p:spPr>
        <p:txBody>
          <a:bodyPr>
            <a:normAutofit lnSpcReduction="10000"/>
          </a:bodyPr>
          <a:lstStyle/>
          <a:p>
            <a:pPr>
              <a:lnSpc>
                <a:spcPct val="90000"/>
              </a:lnSpc>
              <a:buFontTx/>
              <a:buNone/>
            </a:pPr>
            <a:r>
              <a:rPr lang="en-US" sz="2800" b="1"/>
              <a:t>Thinking Innovatively</a:t>
            </a:r>
            <a:r>
              <a:rPr lang="en-US" sz="2800"/>
              <a:t> </a:t>
            </a:r>
            <a:br>
              <a:rPr lang="en-US" sz="2800"/>
            </a:br>
            <a:endParaRPr lang="en-US" sz="2800"/>
          </a:p>
          <a:p>
            <a:pPr>
              <a:lnSpc>
                <a:spcPct val="90000"/>
              </a:lnSpc>
            </a:pPr>
            <a:r>
              <a:rPr lang="en-US" sz="2800"/>
              <a:t>One Click Ordering </a:t>
            </a:r>
          </a:p>
          <a:p>
            <a:pPr>
              <a:lnSpc>
                <a:spcPct val="90000"/>
              </a:lnSpc>
            </a:pPr>
            <a:r>
              <a:rPr lang="en-US" sz="2800"/>
              <a:t>Click to Look Inside </a:t>
            </a:r>
          </a:p>
          <a:p>
            <a:pPr>
              <a:lnSpc>
                <a:spcPct val="90000"/>
              </a:lnSpc>
            </a:pPr>
            <a:r>
              <a:rPr lang="en-US" sz="2800"/>
              <a:t>Prime Membership Program</a:t>
            </a:r>
            <a:br>
              <a:rPr lang="en-US" sz="2800"/>
            </a:br>
            <a:r>
              <a:rPr lang="en-US" sz="2800"/>
              <a:t>-free two day shipping, unlimited instant streaming of thousands of movies and TV episodes with Prime Instant Video, and thousands of books to borrow for free as frequently as once a month with no due dates through the Kindle Owners’ Lending Library</a:t>
            </a:r>
          </a:p>
          <a:p>
            <a:pPr>
              <a:lnSpc>
                <a:spcPct val="90000"/>
              </a:lnSpc>
              <a:buFontTx/>
              <a:buNone/>
            </a:pPr>
            <a:endParaRPr lang="en-US" sz="2800"/>
          </a:p>
          <a:p>
            <a:pPr>
              <a:lnSpc>
                <a:spcPct val="90000"/>
              </a:lnSpc>
            </a:pPr>
            <a:endParaRPr lang="en-US" sz="2800"/>
          </a:p>
        </p:txBody>
      </p:sp>
      <p:sp>
        <p:nvSpPr>
          <p:cNvPr id="2052" name="Rectangle 4"/>
          <p:cNvSpPr>
            <a:spLocks noGrp="1" noChangeArrowheads="1"/>
          </p:cNvSpPr>
          <p:nvPr>
            <p:ph type="title"/>
          </p:nvPr>
        </p:nvSpPr>
        <p:spPr/>
        <p:txBody>
          <a:bodyPr/>
          <a:lstStyle/>
          <a:p>
            <a:r>
              <a:rPr lang="en-US"/>
              <a:t>Success Factors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a:lnSpc>
                <a:spcPct val="90000"/>
              </a:lnSpc>
              <a:buFontTx/>
              <a:buNone/>
            </a:pPr>
            <a:r>
              <a:rPr lang="en-US" sz="2400" b="1"/>
              <a:t>Development of Commerce Strength</a:t>
            </a:r>
            <a:endParaRPr lang="en-US" sz="2400"/>
          </a:p>
          <a:p>
            <a:pPr>
              <a:lnSpc>
                <a:spcPct val="90000"/>
              </a:lnSpc>
            </a:pPr>
            <a:r>
              <a:rPr lang="en-US" sz="2400"/>
              <a:t>Marketplace: Third Party Sellers </a:t>
            </a:r>
            <a:br>
              <a:rPr lang="en-US" sz="2400"/>
            </a:br>
            <a:r>
              <a:rPr lang="en-US" sz="2400"/>
              <a:t>-Two million third party sellers and growing</a:t>
            </a:r>
          </a:p>
          <a:p>
            <a:pPr>
              <a:lnSpc>
                <a:spcPct val="90000"/>
              </a:lnSpc>
            </a:pPr>
            <a:r>
              <a:rPr lang="en-US" sz="2400"/>
              <a:t>High Inventory Turnover</a:t>
            </a:r>
            <a:br>
              <a:rPr lang="en-US" sz="2400"/>
            </a:br>
            <a:r>
              <a:rPr lang="en-US" sz="2400"/>
              <a:t>-Products on shelves avg. 25 days</a:t>
            </a:r>
          </a:p>
          <a:p>
            <a:pPr>
              <a:lnSpc>
                <a:spcPct val="90000"/>
              </a:lnSpc>
            </a:pPr>
            <a:r>
              <a:rPr lang="en-US" sz="2400"/>
              <a:t>Cash Conversion Cycle </a:t>
            </a:r>
            <a:br>
              <a:rPr lang="en-US" sz="2400"/>
            </a:br>
            <a:r>
              <a:rPr lang="en-US" sz="2400"/>
              <a:t>-How long cash is tied up in working capital</a:t>
            </a:r>
            <a:br>
              <a:rPr lang="en-US" sz="2400"/>
            </a:br>
            <a:r>
              <a:rPr lang="en-US" sz="2400"/>
              <a:t>-Measure of management capability and overall efficiency </a:t>
            </a:r>
          </a:p>
          <a:p>
            <a:pPr>
              <a:lnSpc>
                <a:spcPct val="90000"/>
              </a:lnSpc>
            </a:pPr>
            <a:r>
              <a:rPr lang="en-US" sz="2400"/>
              <a:t>International Growth</a:t>
            </a:r>
            <a:br>
              <a:rPr lang="en-US" sz="2400"/>
            </a:br>
            <a:r>
              <a:rPr lang="en-US" sz="2400"/>
              <a:t>-Ships to more than 200 countries</a:t>
            </a:r>
            <a:br>
              <a:rPr lang="en-US" sz="2400"/>
            </a:br>
            <a:r>
              <a:rPr lang="en-US" sz="2400"/>
              <a:t>-International sales are 45% of total sales  </a:t>
            </a:r>
          </a:p>
          <a:p>
            <a:pPr>
              <a:lnSpc>
                <a:spcPct val="90000"/>
              </a:lnSpc>
            </a:pPr>
            <a:endParaRPr lang="en-US" sz="2400"/>
          </a:p>
        </p:txBody>
      </p:sp>
      <p:sp>
        <p:nvSpPr>
          <p:cNvPr id="4098" name="Rectangle 2"/>
          <p:cNvSpPr>
            <a:spLocks noGrp="1" noChangeArrowheads="1"/>
          </p:cNvSpPr>
          <p:nvPr>
            <p:ph type="title"/>
          </p:nvPr>
        </p:nvSpPr>
        <p:spPr/>
        <p:txBody>
          <a:bodyPr/>
          <a:lstStyle/>
          <a:p>
            <a:r>
              <a:rPr lang="en-US"/>
              <a:t>Success Factors Cont.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lnSpcReduction="10000"/>
          </a:bodyPr>
          <a:lstStyle/>
          <a:p>
            <a:pPr>
              <a:lnSpc>
                <a:spcPct val="80000"/>
              </a:lnSpc>
              <a:buFontTx/>
              <a:buNone/>
            </a:pPr>
            <a:r>
              <a:rPr lang="en-US" sz="2800" b="1"/>
              <a:t>Productive Paranoia</a:t>
            </a:r>
            <a:r>
              <a:rPr lang="en-US" sz="2800"/>
              <a:t> </a:t>
            </a:r>
          </a:p>
          <a:p>
            <a:pPr>
              <a:lnSpc>
                <a:spcPct val="80000"/>
              </a:lnSpc>
              <a:buFontTx/>
              <a:buNone/>
            </a:pPr>
            <a:r>
              <a:rPr lang="en-US" sz="2800"/>
              <a:t>“…staying highly attuned to threats and changes in their environment, even when – especially when – all’s going well. They assume conditions will turn against them, at perhaps the worst possible moment. They channel their fear and worry into action, preparing, developing contingency plans, building buffers, and maintaining large margins of safety” (Collins and Hansen) </a:t>
            </a:r>
          </a:p>
          <a:p>
            <a:pPr>
              <a:lnSpc>
                <a:spcPct val="80000"/>
              </a:lnSpc>
              <a:buFontTx/>
              <a:buNone/>
            </a:pPr>
            <a:endParaRPr lang="en-US" sz="2800"/>
          </a:p>
          <a:p>
            <a:pPr>
              <a:lnSpc>
                <a:spcPct val="80000"/>
              </a:lnSpc>
            </a:pPr>
            <a:r>
              <a:rPr lang="en-US" sz="2800"/>
              <a:t>Jeff Bezos </a:t>
            </a:r>
            <a:br>
              <a:rPr lang="en-US" sz="2800"/>
            </a:br>
            <a:endParaRPr lang="en-US" sz="2800"/>
          </a:p>
        </p:txBody>
      </p:sp>
      <p:sp>
        <p:nvSpPr>
          <p:cNvPr id="5122" name="Rectangle 2"/>
          <p:cNvSpPr>
            <a:spLocks noGrp="1" noChangeArrowheads="1"/>
          </p:cNvSpPr>
          <p:nvPr>
            <p:ph type="title"/>
          </p:nvPr>
        </p:nvSpPr>
        <p:spPr/>
        <p:txBody>
          <a:bodyPr/>
          <a:lstStyle/>
          <a:p>
            <a:r>
              <a:rPr lang="en-US"/>
              <a:t>Success Factors Cont.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American multinational electronic commerce company with their headquarters located in Seattle, Washington, United States</a:t>
            </a:r>
          </a:p>
          <a:p>
            <a:r>
              <a:rPr lang="en-US" dirty="0" smtClean="0"/>
              <a:t>Amazon is the world’s largest online retailer</a:t>
            </a:r>
          </a:p>
          <a:p>
            <a:r>
              <a:rPr lang="en-US" dirty="0" smtClean="0"/>
              <a:t>They started as an online bookstore, but soon diversified, selling </a:t>
            </a:r>
            <a:r>
              <a:rPr lang="en-US" dirty="0" err="1" smtClean="0"/>
              <a:t>dvds</a:t>
            </a:r>
            <a:r>
              <a:rPr lang="en-US" dirty="0" smtClean="0"/>
              <a:t>, </a:t>
            </a:r>
            <a:r>
              <a:rPr lang="en-US" dirty="0" err="1" smtClean="0"/>
              <a:t>cds</a:t>
            </a:r>
            <a:r>
              <a:rPr lang="en-US" dirty="0" smtClean="0"/>
              <a:t>, mp3 downloads, software, video games, electronics, apparel, furniture, food, toys, and jewelry</a:t>
            </a:r>
          </a:p>
          <a:p>
            <a:r>
              <a:rPr lang="en-US" dirty="0" smtClean="0"/>
              <a:t>Amazon has a separate retail website for the U.S, Canada, United Kingdom, France, Germany, Italy, Spain, Japan, and China</a:t>
            </a:r>
            <a:endParaRPr lang="en-US" dirty="0"/>
          </a:p>
        </p:txBody>
      </p:sp>
      <p:sp>
        <p:nvSpPr>
          <p:cNvPr id="2" name="Title 1"/>
          <p:cNvSpPr>
            <a:spLocks noGrp="1"/>
          </p:cNvSpPr>
          <p:nvPr>
            <p:ph type="title"/>
          </p:nvPr>
        </p:nvSpPr>
        <p:spPr/>
        <p:txBody>
          <a:bodyPr/>
          <a:lstStyle/>
          <a:p>
            <a:r>
              <a:rPr lang="en-US" dirty="0" smtClean="0"/>
              <a:t>Amazon</a:t>
            </a:r>
            <a:endParaRPr lang="en-US" dirty="0"/>
          </a:p>
        </p:txBody>
      </p:sp>
    </p:spTree>
    <p:extLst>
      <p:ext uri="{BB962C8B-B14F-4D97-AF65-F5344CB8AC3E}">
        <p14:creationId xmlns="" xmlns:p14="http://schemas.microsoft.com/office/powerpoint/2010/main" val="177593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Jeff Bezos incorporated Amazon in July 1994, and the site was officially online as amazon.com in 1995</a:t>
            </a:r>
          </a:p>
          <a:p>
            <a:r>
              <a:rPr lang="en-US" dirty="0"/>
              <a:t>T</a:t>
            </a:r>
            <a:r>
              <a:rPr lang="en-US" dirty="0" smtClean="0"/>
              <a:t>he company was named after the Amazon River which is one of the largest rivers in the world</a:t>
            </a:r>
          </a:p>
          <a:p>
            <a:r>
              <a:rPr lang="en-US" dirty="0" smtClean="0"/>
              <a:t>Amazon has over 65,000 employees as of 2012</a:t>
            </a:r>
          </a:p>
          <a:p>
            <a:r>
              <a:rPr lang="en-US" dirty="0" smtClean="0"/>
              <a:t>Last year Amazon brought in 48 billion dollars in revenues and 630 million dollars in income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 xmlns:p14="http://schemas.microsoft.com/office/powerpoint/2010/main" val="2999645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t>Amazon did not rise to power by inventing a new product or service like Google or Apple creating a new market; it came to power by systematically taking down an entire existing industry</a:t>
            </a:r>
          </a:p>
          <a:p>
            <a:pPr marL="342900" lvl="1" indent="-342900">
              <a:buFont typeface="Arial" pitchFamily="34" charset="0"/>
              <a:buChar char="•"/>
            </a:pPr>
            <a:r>
              <a:rPr lang="en-US" sz="2400" dirty="0" err="1" smtClean="0"/>
              <a:t>Bezos</a:t>
            </a:r>
            <a:r>
              <a:rPr lang="en-US" sz="2400" dirty="0" smtClean="0"/>
              <a:t> understood before most people that the ability of the Web to connect almost anyone with any product meant that he could do things that couldn’t be done in the physical world such as sell 3 million books in a single store</a:t>
            </a:r>
          </a:p>
          <a:p>
            <a:r>
              <a:rPr lang="en-US" sz="2400" dirty="0" smtClean="0"/>
              <a:t> The book industry for example, Amazon took on every part of the supply chain, not just retail</a:t>
            </a:r>
          </a:p>
        </p:txBody>
      </p:sp>
      <p:sp>
        <p:nvSpPr>
          <p:cNvPr id="2" name="Title 1"/>
          <p:cNvSpPr>
            <a:spLocks noGrp="1"/>
          </p:cNvSpPr>
          <p:nvPr>
            <p:ph type="title"/>
          </p:nvPr>
        </p:nvSpPr>
        <p:spPr/>
        <p:txBody>
          <a:bodyPr/>
          <a:lstStyle/>
          <a:p>
            <a:r>
              <a:rPr lang="en-US" dirty="0" smtClean="0"/>
              <a:t>Amazon’s strategy</a:t>
            </a:r>
            <a:endParaRPr lang="en-US" dirty="0"/>
          </a:p>
        </p:txBody>
      </p:sp>
    </p:spTree>
    <p:extLst>
      <p:ext uri="{BB962C8B-B14F-4D97-AF65-F5344CB8AC3E}">
        <p14:creationId xmlns="" xmlns:p14="http://schemas.microsoft.com/office/powerpoint/2010/main" val="3506594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one-click shopping</a:t>
            </a:r>
          </a:p>
          <a:p>
            <a:r>
              <a:rPr lang="en-US" dirty="0" smtClean="0"/>
              <a:t>24 hour shipping available</a:t>
            </a:r>
          </a:p>
          <a:p>
            <a:r>
              <a:rPr lang="en-US" dirty="0" smtClean="0"/>
              <a:t>free shipping over $25</a:t>
            </a:r>
          </a:p>
          <a:p>
            <a:r>
              <a:rPr lang="en-US" dirty="0" smtClean="0"/>
              <a:t>Purchasing off the Kindle</a:t>
            </a:r>
            <a:endParaRPr lang="en-US" dirty="0"/>
          </a:p>
        </p:txBody>
      </p:sp>
      <p:sp>
        <p:nvSpPr>
          <p:cNvPr id="2" name="Title 1"/>
          <p:cNvSpPr>
            <a:spLocks noGrp="1"/>
          </p:cNvSpPr>
          <p:nvPr>
            <p:ph type="title"/>
          </p:nvPr>
        </p:nvSpPr>
        <p:spPr/>
        <p:txBody>
          <a:bodyPr>
            <a:normAutofit fontScale="90000"/>
          </a:bodyPr>
          <a:lstStyle/>
          <a:p>
            <a:r>
              <a:rPr lang="en-US" dirty="0" smtClean="0"/>
              <a:t> Perks and Benefits for shopping at Amazon</a:t>
            </a:r>
            <a:endParaRPr lang="en-US" dirty="0"/>
          </a:p>
        </p:txBody>
      </p:sp>
    </p:spTree>
    <p:extLst>
      <p:ext uri="{BB962C8B-B14F-4D97-AF65-F5344CB8AC3E}">
        <p14:creationId xmlns="" xmlns:p14="http://schemas.microsoft.com/office/powerpoint/2010/main" val="3352386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dirty="0" smtClean="0"/>
              <a:t>Strengths</a:t>
            </a:r>
          </a:p>
          <a:p>
            <a:pPr lvl="1"/>
            <a:r>
              <a:rPr lang="en-US" dirty="0" smtClean="0"/>
              <a:t>Customer friendly website</a:t>
            </a:r>
          </a:p>
          <a:p>
            <a:pPr lvl="1"/>
            <a:r>
              <a:rPr lang="en-US" dirty="0" smtClean="0"/>
              <a:t>Call center globally</a:t>
            </a:r>
          </a:p>
          <a:p>
            <a:pPr lvl="1"/>
            <a:r>
              <a:rPr lang="en-US" dirty="0" smtClean="0"/>
              <a:t>Wide variety of products</a:t>
            </a:r>
          </a:p>
          <a:p>
            <a:pPr lvl="1"/>
            <a:r>
              <a:rPr lang="en-US" dirty="0" smtClean="0"/>
              <a:t>Low prices</a:t>
            </a:r>
          </a:p>
          <a:p>
            <a:pPr marL="0" indent="0">
              <a:buNone/>
            </a:pPr>
            <a:endParaRPr lang="en-US" dirty="0"/>
          </a:p>
          <a:p>
            <a:r>
              <a:rPr lang="en-US" dirty="0" smtClean="0"/>
              <a:t>Weaknesses</a:t>
            </a:r>
          </a:p>
          <a:p>
            <a:pPr lvl="1"/>
            <a:r>
              <a:rPr lang="en-US" dirty="0" smtClean="0"/>
              <a:t>Financial stability</a:t>
            </a:r>
          </a:p>
          <a:p>
            <a:pPr lvl="1"/>
            <a:r>
              <a:rPr lang="en-US" dirty="0" smtClean="0"/>
              <a:t>Increased receivables</a:t>
            </a:r>
          </a:p>
          <a:p>
            <a:pPr lvl="1"/>
            <a:r>
              <a:rPr lang="en-US" dirty="0" smtClean="0"/>
              <a:t>Decline in operational efficiently </a:t>
            </a:r>
          </a:p>
          <a:p>
            <a:pPr marL="457200" lvl="1" indent="0">
              <a:buNone/>
            </a:pPr>
            <a:endParaRPr lang="en-US" dirty="0" smtClean="0"/>
          </a:p>
          <a:p>
            <a:pPr marL="0" indent="0">
              <a:buNone/>
            </a:pPr>
            <a:endParaRPr lang="en-US" dirty="0" smtClean="0"/>
          </a:p>
          <a:p>
            <a:endParaRPr lang="en-US" dirty="0"/>
          </a:p>
          <a:p>
            <a:endParaRPr lang="en-US" dirty="0" smtClean="0"/>
          </a:p>
          <a:p>
            <a:pPr marL="457200" lvl="1" indent="0">
              <a:buNone/>
            </a:pPr>
            <a:endParaRPr lang="en-US" dirty="0" smtClean="0"/>
          </a:p>
          <a:p>
            <a:pPr marL="457200" lvl="1" indent="0">
              <a:buNone/>
            </a:pPr>
            <a:endParaRPr lang="en-US" dirty="0"/>
          </a:p>
        </p:txBody>
      </p:sp>
      <p:sp>
        <p:nvSpPr>
          <p:cNvPr id="2" name="Title 1"/>
          <p:cNvSpPr>
            <a:spLocks noGrp="1"/>
          </p:cNvSpPr>
          <p:nvPr>
            <p:ph type="title"/>
          </p:nvPr>
        </p:nvSpPr>
        <p:spPr/>
        <p:txBody>
          <a:bodyPr/>
          <a:lstStyle/>
          <a:p>
            <a:r>
              <a:rPr lang="en-US" dirty="0" smtClean="0"/>
              <a:t>SWOT Analysis for Amazon</a:t>
            </a:r>
            <a:endParaRPr lang="en-US" dirty="0"/>
          </a:p>
        </p:txBody>
      </p:sp>
    </p:spTree>
    <p:extLst>
      <p:ext uri="{BB962C8B-B14F-4D97-AF65-F5344CB8AC3E}">
        <p14:creationId xmlns="" xmlns:p14="http://schemas.microsoft.com/office/powerpoint/2010/main" val="1996006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Opportunities</a:t>
            </a:r>
          </a:p>
          <a:p>
            <a:pPr lvl="1"/>
            <a:r>
              <a:rPr lang="en-US" dirty="0"/>
              <a:t>M</a:t>
            </a:r>
            <a:r>
              <a:rPr lang="en-US" dirty="0" smtClean="0"/>
              <a:t>ore and more customers prefer shopping online</a:t>
            </a:r>
          </a:p>
          <a:p>
            <a:pPr lvl="1"/>
            <a:r>
              <a:rPr lang="en-US" dirty="0" smtClean="0"/>
              <a:t> top ten countries with highest users of internet include China, the US, India, Japan, Brazil, Germany, Russia, Indonesia, the UK and France</a:t>
            </a:r>
          </a:p>
          <a:p>
            <a:pPr lvl="1"/>
            <a:r>
              <a:rPr lang="en-US" dirty="0" smtClean="0"/>
              <a:t>Between 2000 and 2012, the internet usage grew by 2,988.4% in Africa, 789.6% in Asia, 376.4% in Europe, 2,244.8% in Middle East, 152.6% in North America, 1,205.1% in Latin America and 214 % in Oceania and Australia</a:t>
            </a:r>
          </a:p>
          <a:p>
            <a:r>
              <a:rPr lang="en-US" dirty="0" smtClean="0"/>
              <a:t>Threats</a:t>
            </a:r>
          </a:p>
          <a:p>
            <a:pPr lvl="1"/>
            <a:r>
              <a:rPr lang="en-US" dirty="0" smtClean="0"/>
              <a:t>Factors including high energy, fuel and food costs; the weakened job market; the credit crisis; sluggish growth in the US housing market affects the disposable income for most consumers</a:t>
            </a:r>
          </a:p>
          <a:p>
            <a:pPr marL="457200" lvl="1" indent="0">
              <a:buNone/>
            </a:pPr>
            <a:endParaRPr lang="en-US" dirty="0" smtClean="0"/>
          </a:p>
          <a:p>
            <a:pPr lvl="1"/>
            <a:endParaRPr lang="en-US" dirty="0"/>
          </a:p>
        </p:txBody>
      </p:sp>
      <p:sp>
        <p:nvSpPr>
          <p:cNvPr id="2" name="Title 1"/>
          <p:cNvSpPr>
            <a:spLocks noGrp="1"/>
          </p:cNvSpPr>
          <p:nvPr>
            <p:ph type="title"/>
          </p:nvPr>
        </p:nvSpPr>
        <p:spPr/>
        <p:txBody>
          <a:bodyPr/>
          <a:lstStyle/>
          <a:p>
            <a:r>
              <a:rPr lang="en-US" dirty="0" smtClean="0"/>
              <a:t>SWOT Analysis continued</a:t>
            </a:r>
            <a:endParaRPr lang="en-US" dirty="0"/>
          </a:p>
        </p:txBody>
      </p:sp>
    </p:spTree>
    <p:extLst>
      <p:ext uri="{BB962C8B-B14F-4D97-AF65-F5344CB8AC3E}">
        <p14:creationId xmlns="" xmlns:p14="http://schemas.microsoft.com/office/powerpoint/2010/main" val="34539400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RCP?</a:t>
            </a:r>
          </a:p>
          <a:p>
            <a:pPr lvl="1"/>
            <a:r>
              <a:rPr lang="en-US" dirty="0" smtClean="0"/>
              <a:t>A way of comparing the cost of a companies product to another company. </a:t>
            </a:r>
          </a:p>
          <a:p>
            <a:pPr marL="457200" lvl="1" indent="0">
              <a:buNone/>
            </a:pPr>
            <a:endParaRPr lang="en-US" dirty="0"/>
          </a:p>
          <a:p>
            <a:pPr lvl="1"/>
            <a:r>
              <a:rPr lang="en-US" dirty="0" smtClean="0"/>
              <a:t>Ex. Ford produces a F-150 for $20,000, Chevrolet produces a 1500 at $22,000, Ford has a better RCP.</a:t>
            </a:r>
            <a:endParaRPr lang="en-US" dirty="0"/>
          </a:p>
        </p:txBody>
      </p:sp>
      <p:sp>
        <p:nvSpPr>
          <p:cNvPr id="2" name="Title 1"/>
          <p:cNvSpPr>
            <a:spLocks noGrp="1"/>
          </p:cNvSpPr>
          <p:nvPr>
            <p:ph type="title"/>
          </p:nvPr>
        </p:nvSpPr>
        <p:spPr/>
        <p:txBody>
          <a:bodyPr/>
          <a:lstStyle/>
          <a:p>
            <a:r>
              <a:rPr lang="en-US" dirty="0" smtClean="0"/>
              <a:t>Relative Cost Position</a:t>
            </a:r>
            <a:endParaRPr lang="en-US" dirty="0"/>
          </a:p>
        </p:txBody>
      </p:sp>
    </p:spTree>
    <p:extLst>
      <p:ext uri="{BB962C8B-B14F-4D97-AF65-F5344CB8AC3E}">
        <p14:creationId xmlns="" xmlns:p14="http://schemas.microsoft.com/office/powerpoint/2010/main" val="3917694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Rush to finance led to failures and bankruptcy</a:t>
            </a:r>
          </a:p>
          <a:p>
            <a:pPr lvl="1"/>
            <a:r>
              <a:rPr lang="en-US" dirty="0" smtClean="0"/>
              <a:t>Many businesses struggled to maintain profitability</a:t>
            </a:r>
          </a:p>
          <a:p>
            <a:pPr lvl="1"/>
            <a:r>
              <a:rPr lang="en-US" dirty="0" smtClean="0"/>
              <a:t>Known as the “dot.com fallout”</a:t>
            </a:r>
          </a:p>
          <a:p>
            <a:r>
              <a:rPr lang="en-US" dirty="0" smtClean="0"/>
              <a:t>By 2010, B2C e-commerce primary aspect of mainstream consumerism</a:t>
            </a:r>
          </a:p>
          <a:p>
            <a:pPr lvl="1"/>
            <a:r>
              <a:rPr lang="en-US" dirty="0" smtClean="0"/>
              <a:t>Brick and mortar companies’ websites</a:t>
            </a:r>
          </a:p>
          <a:p>
            <a:r>
              <a:rPr lang="en-US" dirty="0" smtClean="0"/>
              <a:t>Wal-Mart, Best Buy, Target, Lowes, and </a:t>
            </a:r>
            <a:r>
              <a:rPr lang="en-US" dirty="0" err="1" smtClean="0"/>
              <a:t>JCPenney</a:t>
            </a:r>
            <a:endParaRPr lang="en-US" dirty="0"/>
          </a:p>
        </p:txBody>
      </p:sp>
      <p:sp>
        <p:nvSpPr>
          <p:cNvPr id="2" name="Title 1"/>
          <p:cNvSpPr>
            <a:spLocks noGrp="1"/>
          </p:cNvSpPr>
          <p:nvPr>
            <p:ph type="title"/>
          </p:nvPr>
        </p:nvSpPr>
        <p:spPr/>
        <p:txBody>
          <a:bodyPr/>
          <a:lstStyle/>
          <a:p>
            <a:r>
              <a:rPr lang="en-US" dirty="0" smtClean="0"/>
              <a:t>E-commerce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Comparing Wal-Mart’s RCP to Amazon’s</a:t>
            </a:r>
            <a:endParaRPr lang="en-US" dirty="0"/>
          </a:p>
          <a:p>
            <a:r>
              <a:rPr lang="en-US" dirty="0" smtClean="0"/>
              <a:t>Wal-Mart: </a:t>
            </a:r>
          </a:p>
          <a:p>
            <a:pPr lvl="1"/>
            <a:r>
              <a:rPr lang="en-US" dirty="0" smtClean="0"/>
              <a:t>Hundreds of brick and mortar stores</a:t>
            </a:r>
          </a:p>
          <a:p>
            <a:pPr lvl="1"/>
            <a:r>
              <a:rPr lang="en-US" dirty="0" smtClean="0"/>
              <a:t>Large number of employees</a:t>
            </a:r>
          </a:p>
          <a:p>
            <a:pPr marL="457200" lvl="1" indent="0">
              <a:buNone/>
            </a:pPr>
            <a:endParaRPr lang="en-US" dirty="0" smtClean="0"/>
          </a:p>
          <a:p>
            <a:r>
              <a:rPr lang="en-US" dirty="0" smtClean="0"/>
              <a:t>Amazon:</a:t>
            </a:r>
          </a:p>
          <a:p>
            <a:pPr lvl="1"/>
            <a:r>
              <a:rPr lang="en-US" dirty="0" smtClean="0"/>
              <a:t>No physical stores</a:t>
            </a:r>
          </a:p>
          <a:p>
            <a:pPr marL="457200" lvl="1" indent="0">
              <a:buNone/>
            </a:pPr>
            <a:endParaRPr lang="en-US" dirty="0" smtClean="0"/>
          </a:p>
        </p:txBody>
      </p:sp>
      <p:sp>
        <p:nvSpPr>
          <p:cNvPr id="2" name="Title 1"/>
          <p:cNvSpPr>
            <a:spLocks noGrp="1"/>
          </p:cNvSpPr>
          <p:nvPr>
            <p:ph type="title"/>
          </p:nvPr>
        </p:nvSpPr>
        <p:spPr/>
        <p:txBody>
          <a:bodyPr/>
          <a:lstStyle/>
          <a:p>
            <a:r>
              <a:rPr lang="en-US" dirty="0" smtClean="0"/>
              <a:t>RCP</a:t>
            </a:r>
            <a:endParaRPr lang="en-US" dirty="0"/>
          </a:p>
        </p:txBody>
      </p:sp>
    </p:spTree>
    <p:extLst>
      <p:ext uri="{BB962C8B-B14F-4D97-AF65-F5344CB8AC3E}">
        <p14:creationId xmlns="" xmlns:p14="http://schemas.microsoft.com/office/powerpoint/2010/main" val="33670601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Amazon has a cost advantage over Wal-Mart due to its low overhead on physical sites</a:t>
            </a:r>
            <a:endParaRPr lang="en-US" dirty="0"/>
          </a:p>
        </p:txBody>
      </p:sp>
      <p:sp>
        <p:nvSpPr>
          <p:cNvPr id="2" name="Title 1"/>
          <p:cNvSpPr>
            <a:spLocks noGrp="1"/>
          </p:cNvSpPr>
          <p:nvPr>
            <p:ph type="title"/>
          </p:nvPr>
        </p:nvSpPr>
        <p:spPr/>
        <p:txBody>
          <a:bodyPr/>
          <a:lstStyle/>
          <a:p>
            <a:r>
              <a:rPr lang="en-US" dirty="0" smtClean="0"/>
              <a:t>RCP</a:t>
            </a:r>
            <a:endParaRPr lang="en-US" dirty="0"/>
          </a:p>
        </p:txBody>
      </p:sp>
    </p:spTree>
    <p:extLst>
      <p:ext uri="{BB962C8B-B14F-4D97-AF65-F5344CB8AC3E}">
        <p14:creationId xmlns="" xmlns:p14="http://schemas.microsoft.com/office/powerpoint/2010/main" val="951798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Amazon’s potential to over stretch themselves. </a:t>
            </a:r>
          </a:p>
          <a:p>
            <a:endParaRPr lang="en-US" dirty="0"/>
          </a:p>
          <a:p>
            <a:r>
              <a:rPr lang="en-US" dirty="0" smtClean="0"/>
              <a:t>Multiple products and more in the pipeline</a:t>
            </a:r>
            <a:endParaRPr lang="en-US" dirty="0"/>
          </a:p>
        </p:txBody>
      </p:sp>
      <p:sp>
        <p:nvSpPr>
          <p:cNvPr id="2" name="Title 1"/>
          <p:cNvSpPr>
            <a:spLocks noGrp="1"/>
          </p:cNvSpPr>
          <p:nvPr>
            <p:ph type="title"/>
          </p:nvPr>
        </p:nvSpPr>
        <p:spPr/>
        <p:txBody>
          <a:bodyPr>
            <a:normAutofit/>
          </a:bodyPr>
          <a:lstStyle/>
          <a:p>
            <a:r>
              <a:rPr lang="en-US" dirty="0" smtClean="0"/>
              <a:t>Strategic issues and Problems</a:t>
            </a:r>
            <a:endParaRPr lang="en-US" dirty="0"/>
          </a:p>
        </p:txBody>
      </p:sp>
    </p:spTree>
    <p:extLst>
      <p:ext uri="{BB962C8B-B14F-4D97-AF65-F5344CB8AC3E}">
        <p14:creationId xmlns="" xmlns:p14="http://schemas.microsoft.com/office/powerpoint/2010/main" val="3518086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Easiest way to create competitive advantage is to gain a cost advantage. </a:t>
            </a:r>
          </a:p>
          <a:p>
            <a:r>
              <a:rPr lang="en-US" dirty="0" smtClean="0"/>
              <a:t>Purchases from home or mobile devices</a:t>
            </a:r>
          </a:p>
          <a:p>
            <a:r>
              <a:rPr lang="en-US" dirty="0" smtClean="0"/>
              <a:t>Lack of physical overhead</a:t>
            </a:r>
          </a:p>
          <a:p>
            <a:r>
              <a:rPr lang="en-US" dirty="0" smtClean="0"/>
              <a:t>Rising gas prices</a:t>
            </a:r>
            <a:endParaRPr lang="en-US" dirty="0"/>
          </a:p>
        </p:txBody>
      </p:sp>
      <p:sp>
        <p:nvSpPr>
          <p:cNvPr id="2" name="Title 1"/>
          <p:cNvSpPr>
            <a:spLocks noGrp="1"/>
          </p:cNvSpPr>
          <p:nvPr>
            <p:ph type="title"/>
          </p:nvPr>
        </p:nvSpPr>
        <p:spPr/>
        <p:txBody>
          <a:bodyPr/>
          <a:lstStyle/>
          <a:p>
            <a:r>
              <a:rPr lang="en-US" dirty="0" smtClean="0"/>
              <a:t>Competitive Advantages</a:t>
            </a:r>
            <a:endParaRPr lang="en-US" dirty="0"/>
          </a:p>
        </p:txBody>
      </p:sp>
    </p:spTree>
    <p:extLst>
      <p:ext uri="{BB962C8B-B14F-4D97-AF65-F5344CB8AC3E}">
        <p14:creationId xmlns="" xmlns:p14="http://schemas.microsoft.com/office/powerpoint/2010/main" val="760954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Competitive advantage over Netflix</a:t>
            </a:r>
          </a:p>
          <a:p>
            <a:pPr lvl="1"/>
            <a:r>
              <a:rPr lang="en-US" dirty="0" smtClean="0"/>
              <a:t>Cheaper product</a:t>
            </a:r>
          </a:p>
          <a:p>
            <a:pPr lvl="1"/>
            <a:r>
              <a:rPr lang="en-US" dirty="0" smtClean="0"/>
              <a:t>Instant streaming</a:t>
            </a:r>
          </a:p>
          <a:p>
            <a:pPr lvl="1"/>
            <a:r>
              <a:rPr lang="en-US" dirty="0" smtClean="0"/>
              <a:t>Free two day shipping</a:t>
            </a:r>
          </a:p>
          <a:p>
            <a:pPr lvl="1"/>
            <a:r>
              <a:rPr lang="en-US" dirty="0" smtClean="0"/>
              <a:t>Borrow a Kindle as long as you are paying for the product. </a:t>
            </a:r>
            <a:endParaRPr lang="en-US" dirty="0"/>
          </a:p>
        </p:txBody>
      </p:sp>
      <p:sp>
        <p:nvSpPr>
          <p:cNvPr id="2" name="Title 1"/>
          <p:cNvSpPr>
            <a:spLocks noGrp="1"/>
          </p:cNvSpPr>
          <p:nvPr>
            <p:ph type="title"/>
          </p:nvPr>
        </p:nvSpPr>
        <p:spPr/>
        <p:txBody>
          <a:bodyPr/>
          <a:lstStyle/>
          <a:p>
            <a:r>
              <a:rPr lang="en-US" dirty="0" smtClean="0"/>
              <a:t>Competitive Advantage</a:t>
            </a:r>
            <a:endParaRPr lang="en-US" dirty="0"/>
          </a:p>
        </p:txBody>
      </p:sp>
    </p:spTree>
    <p:extLst>
      <p:ext uri="{BB962C8B-B14F-4D97-AF65-F5344CB8AC3E}">
        <p14:creationId xmlns="" xmlns:p14="http://schemas.microsoft.com/office/powerpoint/2010/main" val="20538444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Pre-Order Price Protection</a:t>
            </a:r>
          </a:p>
          <a:p>
            <a:pPr lvl="1"/>
            <a:r>
              <a:rPr lang="en-US" dirty="0" smtClean="0"/>
              <a:t>Guarantee that you get the lowest price from time of purchase to time of release. </a:t>
            </a:r>
          </a:p>
          <a:p>
            <a:r>
              <a:rPr lang="en-US" dirty="0" smtClean="0"/>
              <a:t>Automated Systems</a:t>
            </a:r>
          </a:p>
          <a:p>
            <a:pPr lvl="1"/>
            <a:r>
              <a:rPr lang="en-US" dirty="0" smtClean="0"/>
              <a:t>Detect poor video quality and refund </a:t>
            </a:r>
            <a:r>
              <a:rPr lang="en-US" smtClean="0"/>
              <a:t>the customer. </a:t>
            </a:r>
            <a:endParaRPr lang="en-US" dirty="0" smtClean="0"/>
          </a:p>
        </p:txBody>
      </p:sp>
      <p:sp>
        <p:nvSpPr>
          <p:cNvPr id="2" name="Title 1"/>
          <p:cNvSpPr>
            <a:spLocks noGrp="1"/>
          </p:cNvSpPr>
          <p:nvPr>
            <p:ph type="title"/>
          </p:nvPr>
        </p:nvSpPr>
        <p:spPr/>
        <p:txBody>
          <a:bodyPr/>
          <a:lstStyle/>
          <a:p>
            <a:r>
              <a:rPr lang="en-US" dirty="0" smtClean="0"/>
              <a:t>Competitive Advantage</a:t>
            </a:r>
            <a:endParaRPr lang="en-US" dirty="0"/>
          </a:p>
        </p:txBody>
      </p:sp>
    </p:spTree>
    <p:extLst>
      <p:ext uri="{BB962C8B-B14F-4D97-AF65-F5344CB8AC3E}">
        <p14:creationId xmlns="" xmlns:p14="http://schemas.microsoft.com/office/powerpoint/2010/main" val="41773736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On-line retail</a:t>
            </a:r>
          </a:p>
          <a:p>
            <a:r>
              <a:rPr lang="en-US" dirty="0" smtClean="0"/>
              <a:t>Product Range</a:t>
            </a:r>
          </a:p>
          <a:p>
            <a:pPr lvl="1"/>
            <a:r>
              <a:rPr lang="en-US" dirty="0" smtClean="0"/>
              <a:t>Books</a:t>
            </a:r>
          </a:p>
          <a:p>
            <a:pPr lvl="1"/>
            <a:r>
              <a:rPr lang="en-US" dirty="0" smtClean="0"/>
              <a:t>Electronics</a:t>
            </a:r>
          </a:p>
          <a:p>
            <a:pPr lvl="1"/>
            <a:r>
              <a:rPr lang="en-US" dirty="0" smtClean="0"/>
              <a:t>Sporting Goods</a:t>
            </a:r>
          </a:p>
          <a:p>
            <a:pPr lvl="1"/>
            <a:r>
              <a:rPr lang="en-US" dirty="0" smtClean="0"/>
              <a:t>Clothing</a:t>
            </a:r>
          </a:p>
          <a:p>
            <a:r>
              <a:rPr lang="en-US" dirty="0" smtClean="0"/>
              <a:t>Product Scope</a:t>
            </a:r>
          </a:p>
          <a:p>
            <a:pPr lvl="1"/>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What business are we in?</a:t>
            </a:r>
            <a:endParaRPr lang="en-US" dirty="0"/>
          </a:p>
        </p:txBody>
      </p:sp>
    </p:spTree>
    <p:extLst>
      <p:ext uri="{BB962C8B-B14F-4D97-AF65-F5344CB8AC3E}">
        <p14:creationId xmlns="" xmlns:p14="http://schemas.microsoft.com/office/powerpoint/2010/main" val="4173585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First introduced in November 2007</a:t>
            </a:r>
          </a:p>
          <a:p>
            <a:r>
              <a:rPr lang="en-US" dirty="0" smtClean="0"/>
              <a:t>Six different generations of Kindle since release</a:t>
            </a:r>
          </a:p>
          <a:p>
            <a:pPr lvl="1"/>
            <a:r>
              <a:rPr lang="en-US" dirty="0" smtClean="0"/>
              <a:t>Appealing to growing demand and changing dynamics of customers</a:t>
            </a:r>
          </a:p>
          <a:p>
            <a:r>
              <a:rPr lang="en-US" dirty="0" smtClean="0"/>
              <a:t>Created two additional revenue streams for Amazon</a:t>
            </a:r>
          </a:p>
          <a:p>
            <a:pPr lvl="1"/>
            <a:r>
              <a:rPr lang="en-US" dirty="0" smtClean="0"/>
              <a:t>Sales of actual electronic device</a:t>
            </a:r>
          </a:p>
          <a:p>
            <a:pPr lvl="1"/>
            <a:r>
              <a:rPr lang="en-US" dirty="0" smtClean="0"/>
              <a:t>Sales of electronic books for reader</a:t>
            </a:r>
            <a:endParaRPr lang="en-US" dirty="0"/>
          </a:p>
        </p:txBody>
      </p:sp>
      <p:sp>
        <p:nvSpPr>
          <p:cNvPr id="2" name="Title 1"/>
          <p:cNvSpPr>
            <a:spLocks noGrp="1"/>
          </p:cNvSpPr>
          <p:nvPr>
            <p:ph type="title"/>
          </p:nvPr>
        </p:nvSpPr>
        <p:spPr/>
        <p:txBody>
          <a:bodyPr/>
          <a:lstStyle/>
          <a:p>
            <a:r>
              <a:rPr lang="en-US" dirty="0" smtClean="0"/>
              <a:t>The Kindle</a:t>
            </a:r>
            <a:endParaRPr lang="en-US" dirty="0"/>
          </a:p>
        </p:txBody>
      </p:sp>
    </p:spTree>
    <p:extLst>
      <p:ext uri="{BB962C8B-B14F-4D97-AF65-F5344CB8AC3E}">
        <p14:creationId xmlns="" xmlns:p14="http://schemas.microsoft.com/office/powerpoint/2010/main" val="818796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54621" y="1196936"/>
            <a:ext cx="5366574" cy="4792748"/>
          </a:xfrm>
          <a:prstGeom prst="rect">
            <a:avLst/>
          </a:prstGeom>
        </p:spPr>
      </p:pic>
      <p:pic>
        <p:nvPicPr>
          <p:cNvPr id="6" name="Picture 5"/>
          <p:cNvPicPr/>
          <p:nvPr/>
        </p:nvPicPr>
        <p:blipFill>
          <a:blip r:embed="rId3" cstate="print">
            <a:extLst>
              <a:ext uri="{28A0092B-C50C-407E-A947-70E740481C1C}">
                <a14:useLocalDpi xmlns="" xmlns:a14="http://schemas.microsoft.com/office/drawing/2010/main" val="0"/>
              </a:ext>
            </a:extLst>
          </a:blip>
          <a:stretch>
            <a:fillRect/>
          </a:stretch>
        </p:blipFill>
        <p:spPr>
          <a:xfrm>
            <a:off x="5421195" y="573491"/>
            <a:ext cx="3454818" cy="2662638"/>
          </a:xfrm>
          <a:prstGeom prst="rect">
            <a:avLst/>
          </a:prstGeom>
        </p:spPr>
      </p:pic>
      <p:pic>
        <p:nvPicPr>
          <p:cNvPr id="7" name="Picture 6" descr="Kindle Fire.jp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393061" y="3593310"/>
            <a:ext cx="1737238" cy="2605858"/>
          </a:xfrm>
          <a:prstGeom prst="rect">
            <a:avLst/>
          </a:prstGeom>
        </p:spPr>
      </p:pic>
    </p:spTree>
    <p:extLst>
      <p:ext uri="{BB962C8B-B14F-4D97-AF65-F5344CB8AC3E}">
        <p14:creationId xmlns="" xmlns:p14="http://schemas.microsoft.com/office/powerpoint/2010/main" val="2360360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Speed to market vs. Market share</a:t>
            </a:r>
          </a:p>
          <a:p>
            <a:pPr lvl="1"/>
            <a:r>
              <a:rPr lang="en-US" dirty="0" smtClean="0"/>
              <a:t>Beat other companies to market and gained large share of market</a:t>
            </a:r>
          </a:p>
          <a:p>
            <a:pPr lvl="1"/>
            <a:r>
              <a:rPr lang="en-US" dirty="0" smtClean="0"/>
              <a:t>Closest competitor</a:t>
            </a:r>
          </a:p>
          <a:p>
            <a:pPr lvl="2"/>
            <a:r>
              <a:rPr lang="en-US" dirty="0" smtClean="0"/>
              <a:t>Nook by Barnes and Noble, released in 2009</a:t>
            </a:r>
          </a:p>
          <a:p>
            <a:r>
              <a:rPr lang="en-US" dirty="0" smtClean="0"/>
              <a:t>Price comparison of books</a:t>
            </a:r>
          </a:p>
          <a:p>
            <a:pPr lvl="1"/>
            <a:r>
              <a:rPr lang="en-US" dirty="0" smtClean="0"/>
              <a:t>Electronic books are much cheaper for both Amazon and customer</a:t>
            </a:r>
          </a:p>
        </p:txBody>
      </p:sp>
      <p:sp>
        <p:nvSpPr>
          <p:cNvPr id="2" name="Title 1"/>
          <p:cNvSpPr>
            <a:spLocks noGrp="1"/>
          </p:cNvSpPr>
          <p:nvPr>
            <p:ph type="title"/>
          </p:nvPr>
        </p:nvSpPr>
        <p:spPr/>
        <p:txBody>
          <a:bodyPr>
            <a:normAutofit fontScale="90000"/>
          </a:bodyPr>
          <a:lstStyle/>
          <a:p>
            <a:r>
              <a:rPr lang="en-US" dirty="0" smtClean="0"/>
              <a:t>Competitive Advantage Gained by Kindle</a:t>
            </a:r>
            <a:endParaRPr lang="en-US" dirty="0"/>
          </a:p>
        </p:txBody>
      </p:sp>
    </p:spTree>
    <p:extLst>
      <p:ext uri="{BB962C8B-B14F-4D97-AF65-F5344CB8AC3E}">
        <p14:creationId xmlns="" xmlns:p14="http://schemas.microsoft.com/office/powerpoint/2010/main" val="191395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Cost of setting up website ~ $1 Million</a:t>
            </a:r>
          </a:p>
          <a:p>
            <a:pPr lvl="1"/>
            <a:r>
              <a:rPr lang="en-US" dirty="0"/>
              <a:t>L</a:t>
            </a:r>
            <a:r>
              <a:rPr lang="en-US" dirty="0" smtClean="0"/>
              <a:t>ess costly than setting up a traditional business</a:t>
            </a:r>
          </a:p>
          <a:p>
            <a:r>
              <a:rPr lang="en-US" dirty="0" smtClean="0"/>
              <a:t>Fluctuating business cycle</a:t>
            </a:r>
          </a:p>
          <a:p>
            <a:pPr lvl="1"/>
            <a:r>
              <a:rPr lang="en-US" dirty="0" smtClean="0"/>
              <a:t>Large influx of virtual companies during “dot-com” boom</a:t>
            </a:r>
          </a:p>
          <a:p>
            <a:pPr lvl="1"/>
            <a:r>
              <a:rPr lang="en-US" dirty="0" smtClean="0"/>
              <a:t>By 2000’s, many investors neglected investing in the low profit virtual businesses</a:t>
            </a:r>
          </a:p>
          <a:p>
            <a:pPr lvl="1"/>
            <a:r>
              <a:rPr lang="en-US" dirty="0" smtClean="0"/>
              <a:t>By the end of the decade, online retail surged </a:t>
            </a:r>
          </a:p>
          <a:p>
            <a:pPr lvl="1"/>
            <a:r>
              <a:rPr lang="en-US" dirty="0" smtClean="0"/>
              <a:t>Will most likely continue to surge for years to come</a:t>
            </a:r>
          </a:p>
        </p:txBody>
      </p:sp>
      <p:sp>
        <p:nvSpPr>
          <p:cNvPr id="2" name="Title 1"/>
          <p:cNvSpPr>
            <a:spLocks noGrp="1"/>
          </p:cNvSpPr>
          <p:nvPr>
            <p:ph type="title"/>
          </p:nvPr>
        </p:nvSpPr>
        <p:spPr/>
        <p:txBody>
          <a:bodyPr/>
          <a:lstStyle/>
          <a:p>
            <a:r>
              <a:rPr lang="en-US" dirty="0" smtClean="0"/>
              <a:t>Economic Factors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1447473" y="1051401"/>
            <a:ext cx="6140835" cy="4250214"/>
          </a:xfrm>
          <a:prstGeom prst="rect">
            <a:avLst/>
          </a:prstGeom>
        </p:spPr>
      </p:pic>
    </p:spTree>
    <p:extLst>
      <p:ext uri="{BB962C8B-B14F-4D97-AF65-F5344CB8AC3E}">
        <p14:creationId xmlns="" xmlns:p14="http://schemas.microsoft.com/office/powerpoint/2010/main" val="268261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Taxation of </a:t>
            </a:r>
            <a:r>
              <a:rPr lang="en-US" dirty="0"/>
              <a:t>E</a:t>
            </a:r>
            <a:r>
              <a:rPr lang="en-US" dirty="0" smtClean="0"/>
              <a:t>-commerce sales</a:t>
            </a:r>
          </a:p>
          <a:p>
            <a:pPr lvl="1"/>
            <a:r>
              <a:rPr lang="en-US" dirty="0" smtClean="0"/>
              <a:t>Ongoing today</a:t>
            </a:r>
          </a:p>
          <a:p>
            <a:pPr lvl="1"/>
            <a:r>
              <a:rPr lang="en-US" dirty="0" smtClean="0"/>
              <a:t>1998: just before the surge, Congress passed the Internet Tax Freedom Act</a:t>
            </a:r>
          </a:p>
          <a:p>
            <a:pPr lvl="2"/>
            <a:r>
              <a:rPr lang="en-US" dirty="0" smtClean="0"/>
              <a:t>This prevented “discriminatory” taxes imposed by traditional businesses to discourage E-commerce</a:t>
            </a:r>
          </a:p>
          <a:p>
            <a:pPr lvl="1"/>
            <a:r>
              <a:rPr lang="en-US" dirty="0" smtClean="0"/>
              <a:t>This battle for taxation continues today</a:t>
            </a:r>
          </a:p>
          <a:p>
            <a:pPr lvl="2"/>
            <a:endParaRPr lang="en-US" dirty="0" smtClean="0"/>
          </a:p>
        </p:txBody>
      </p:sp>
      <p:sp>
        <p:nvSpPr>
          <p:cNvPr id="2" name="Title 1"/>
          <p:cNvSpPr>
            <a:spLocks noGrp="1"/>
          </p:cNvSpPr>
          <p:nvPr>
            <p:ph type="title"/>
          </p:nvPr>
        </p:nvSpPr>
        <p:spPr/>
        <p:txBody>
          <a:bodyPr/>
          <a:lstStyle/>
          <a:p>
            <a:r>
              <a:rPr lang="en-US" dirty="0" smtClean="0"/>
              <a:t>Political Factors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Six factors that impeded electronic commerce during the 1990’s</a:t>
            </a:r>
          </a:p>
          <a:p>
            <a:pPr lvl="1"/>
            <a:r>
              <a:rPr lang="en-US" dirty="0" smtClean="0"/>
              <a:t>Download delays</a:t>
            </a:r>
          </a:p>
          <a:p>
            <a:pPr lvl="1"/>
            <a:r>
              <a:rPr lang="en-US" dirty="0" smtClean="0"/>
              <a:t>Interface issues</a:t>
            </a:r>
          </a:p>
          <a:p>
            <a:pPr lvl="1"/>
            <a:r>
              <a:rPr lang="en-US" dirty="0" smtClean="0"/>
              <a:t>Search problems </a:t>
            </a:r>
          </a:p>
          <a:p>
            <a:pPr lvl="1"/>
            <a:r>
              <a:rPr lang="en-US" dirty="0" smtClean="0"/>
              <a:t>Inadequate measures of e-commerce success</a:t>
            </a:r>
          </a:p>
          <a:p>
            <a:pPr lvl="1"/>
            <a:r>
              <a:rPr lang="en-US" dirty="0" smtClean="0"/>
              <a:t>Security issues</a:t>
            </a:r>
          </a:p>
          <a:p>
            <a:pPr lvl="2"/>
            <a:r>
              <a:rPr lang="en-US" dirty="0" smtClean="0"/>
              <a:t>Malware, viruses</a:t>
            </a:r>
          </a:p>
          <a:p>
            <a:pPr lvl="1"/>
            <a:r>
              <a:rPr lang="en-US" dirty="0" smtClean="0"/>
              <a:t>Lack of standards</a:t>
            </a:r>
          </a:p>
          <a:p>
            <a:pPr lvl="2"/>
            <a:r>
              <a:rPr lang="en-US" dirty="0" smtClean="0"/>
              <a:t>No industry standard</a:t>
            </a:r>
          </a:p>
          <a:p>
            <a:pPr lvl="2"/>
            <a:r>
              <a:rPr lang="en-US" dirty="0" smtClean="0"/>
              <a:t>Made it difficult for users and developers</a:t>
            </a:r>
            <a:endParaRPr lang="en-US" dirty="0"/>
          </a:p>
        </p:txBody>
      </p:sp>
      <p:sp>
        <p:nvSpPr>
          <p:cNvPr id="2" name="Title 1"/>
          <p:cNvSpPr>
            <a:spLocks noGrp="1"/>
          </p:cNvSpPr>
          <p:nvPr>
            <p:ph type="title"/>
          </p:nvPr>
        </p:nvSpPr>
        <p:spPr/>
        <p:txBody>
          <a:bodyPr/>
          <a:lstStyle/>
          <a:p>
            <a:r>
              <a:rPr lang="en-US" dirty="0" smtClean="0"/>
              <a:t>Drivers for Change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Technology has accelerated rapidly over the past two decades</a:t>
            </a:r>
          </a:p>
          <a:p>
            <a:r>
              <a:rPr lang="en-US" dirty="0" smtClean="0"/>
              <a:t>Download delays</a:t>
            </a:r>
          </a:p>
          <a:p>
            <a:pPr lvl="1"/>
            <a:r>
              <a:rPr lang="en-US" dirty="0" smtClean="0"/>
              <a:t>No longer an irritant</a:t>
            </a:r>
          </a:p>
          <a:p>
            <a:pPr lvl="1"/>
            <a:r>
              <a:rPr lang="en-US" dirty="0" smtClean="0"/>
              <a:t>High Speed Internet</a:t>
            </a:r>
          </a:p>
          <a:p>
            <a:r>
              <a:rPr lang="en-US" dirty="0" smtClean="0"/>
              <a:t>Website Interfaces</a:t>
            </a:r>
          </a:p>
          <a:p>
            <a:pPr lvl="1"/>
            <a:r>
              <a:rPr lang="en-US" dirty="0" smtClean="0"/>
              <a:t>More “user friendly”</a:t>
            </a:r>
          </a:p>
          <a:p>
            <a:pPr lvl="1"/>
            <a:r>
              <a:rPr lang="en-US" dirty="0" smtClean="0"/>
              <a:t>Customizable</a:t>
            </a:r>
          </a:p>
        </p:txBody>
      </p:sp>
      <p:sp>
        <p:nvSpPr>
          <p:cNvPr id="2" name="Title 1"/>
          <p:cNvSpPr>
            <a:spLocks noGrp="1"/>
          </p:cNvSpPr>
          <p:nvPr>
            <p:ph type="title"/>
          </p:nvPr>
        </p:nvSpPr>
        <p:spPr/>
        <p:txBody>
          <a:bodyPr/>
          <a:lstStyle/>
          <a:p>
            <a:r>
              <a:rPr lang="en-US" dirty="0" smtClean="0"/>
              <a:t>Drivers for Change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Search capabilities</a:t>
            </a:r>
          </a:p>
          <a:p>
            <a:pPr lvl="1"/>
            <a:r>
              <a:rPr lang="en-US" dirty="0" smtClean="0"/>
              <a:t>Users can connect to multiple databases </a:t>
            </a:r>
            <a:endParaRPr lang="en-US" dirty="0"/>
          </a:p>
          <a:p>
            <a:pPr lvl="2"/>
            <a:r>
              <a:rPr lang="en-US" dirty="0" smtClean="0"/>
              <a:t>Better planning and evaluation of products</a:t>
            </a:r>
          </a:p>
          <a:p>
            <a:r>
              <a:rPr lang="en-US" dirty="0" smtClean="0"/>
              <a:t>Better measures of success</a:t>
            </a:r>
          </a:p>
          <a:p>
            <a:pPr lvl="1"/>
            <a:r>
              <a:rPr lang="en-US" dirty="0" smtClean="0"/>
              <a:t>Information systems </a:t>
            </a:r>
          </a:p>
          <a:p>
            <a:r>
              <a:rPr lang="en-US" dirty="0" smtClean="0"/>
              <a:t>Better security measures in place</a:t>
            </a:r>
          </a:p>
          <a:p>
            <a:pPr lvl="1"/>
            <a:r>
              <a:rPr lang="en-US" dirty="0" smtClean="0"/>
              <a:t>Defend against spyware, malware</a:t>
            </a:r>
          </a:p>
          <a:p>
            <a:r>
              <a:rPr lang="en-US" dirty="0" smtClean="0"/>
              <a:t>Industry standards in place</a:t>
            </a:r>
          </a:p>
          <a:p>
            <a:pPr lvl="1"/>
            <a:r>
              <a:rPr lang="en-US" dirty="0" smtClean="0"/>
              <a:t>Less confusion for the customer</a:t>
            </a:r>
          </a:p>
          <a:p>
            <a:pPr lvl="1"/>
            <a:r>
              <a:rPr lang="en-US" dirty="0" smtClean="0"/>
              <a:t>More fluid experience</a:t>
            </a:r>
          </a:p>
          <a:p>
            <a:endParaRPr lang="en-US" dirty="0" smtClean="0"/>
          </a:p>
          <a:p>
            <a:pPr lvl="2"/>
            <a:endParaRPr lang="en-US" dirty="0"/>
          </a:p>
        </p:txBody>
      </p:sp>
      <p:sp>
        <p:nvSpPr>
          <p:cNvPr id="2" name="Title 1"/>
          <p:cNvSpPr>
            <a:spLocks noGrp="1"/>
          </p:cNvSpPr>
          <p:nvPr>
            <p:ph type="title"/>
          </p:nvPr>
        </p:nvSpPr>
        <p:spPr/>
        <p:txBody>
          <a:bodyPr/>
          <a:lstStyle/>
          <a:p>
            <a:r>
              <a:rPr lang="en-US" dirty="0" smtClean="0"/>
              <a:t>Drivers for Change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July 1995: Amazon first founded as online bookstore</a:t>
            </a:r>
          </a:p>
          <a:p>
            <a:r>
              <a:rPr lang="en-US" dirty="0" smtClean="0"/>
              <a:t>June 1998: Began to sell music online</a:t>
            </a:r>
          </a:p>
          <a:p>
            <a:r>
              <a:rPr lang="en-US" dirty="0" smtClean="0"/>
              <a:t>Early online competitors</a:t>
            </a:r>
          </a:p>
          <a:p>
            <a:pPr lvl="1"/>
            <a:r>
              <a:rPr lang="en-US" dirty="0" smtClean="0"/>
              <a:t>Barnes and Noble</a:t>
            </a:r>
          </a:p>
          <a:p>
            <a:pPr lvl="1"/>
            <a:r>
              <a:rPr lang="en-US" dirty="0" smtClean="0"/>
              <a:t>CDNOW</a:t>
            </a:r>
          </a:p>
          <a:p>
            <a:pPr lvl="1"/>
            <a:r>
              <a:rPr lang="en-US" dirty="0" smtClean="0"/>
              <a:t>N2K</a:t>
            </a:r>
          </a:p>
          <a:p>
            <a:pPr lvl="1"/>
            <a:endParaRPr lang="en-US" dirty="0"/>
          </a:p>
        </p:txBody>
      </p:sp>
      <p:sp>
        <p:nvSpPr>
          <p:cNvPr id="2" name="Title 1"/>
          <p:cNvSpPr>
            <a:spLocks noGrp="1"/>
          </p:cNvSpPr>
          <p:nvPr>
            <p:ph type="title"/>
          </p:nvPr>
        </p:nvSpPr>
        <p:spPr/>
        <p:txBody>
          <a:bodyPr/>
          <a:lstStyle/>
          <a:p>
            <a:r>
              <a:rPr lang="en-US" dirty="0" smtClean="0"/>
              <a:t>Competitive Forces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350</TotalTime>
  <Words>1631</Words>
  <Application>Microsoft Office PowerPoint</Application>
  <PresentationFormat>On-screen Show (4:3)</PresentationFormat>
  <Paragraphs>263</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Amazon</vt:lpstr>
      <vt:lpstr>E-commerce</vt:lpstr>
      <vt:lpstr>E-commerce</vt:lpstr>
      <vt:lpstr>Economic Factors</vt:lpstr>
      <vt:lpstr>Political Factors</vt:lpstr>
      <vt:lpstr>Drivers for Change</vt:lpstr>
      <vt:lpstr>Drivers for Change</vt:lpstr>
      <vt:lpstr>Drivers for Change</vt:lpstr>
      <vt:lpstr>Competitive Forces</vt:lpstr>
      <vt:lpstr>Barnes and Noble</vt:lpstr>
      <vt:lpstr>eBay</vt:lpstr>
      <vt:lpstr>eBay</vt:lpstr>
      <vt:lpstr>Overstock.com</vt:lpstr>
      <vt:lpstr>Overstock.com</vt:lpstr>
      <vt:lpstr>Wal-Mart.com</vt:lpstr>
      <vt:lpstr>Other Competitors</vt:lpstr>
      <vt:lpstr>What’s Next?</vt:lpstr>
      <vt:lpstr>What’s Next Cont. </vt:lpstr>
      <vt:lpstr>What’s Next Cont. </vt:lpstr>
      <vt:lpstr>Success Factors </vt:lpstr>
      <vt:lpstr>Success Factors Cont.</vt:lpstr>
      <vt:lpstr>Success Factors Cont.</vt:lpstr>
      <vt:lpstr>Amazon</vt:lpstr>
      <vt:lpstr>Slide 24</vt:lpstr>
      <vt:lpstr>Amazon’s strategy</vt:lpstr>
      <vt:lpstr> Perks and Benefits for shopping at Amazon</vt:lpstr>
      <vt:lpstr>SWOT Analysis for Amazon</vt:lpstr>
      <vt:lpstr>SWOT Analysis continued</vt:lpstr>
      <vt:lpstr>Relative Cost Position</vt:lpstr>
      <vt:lpstr>RCP</vt:lpstr>
      <vt:lpstr>RCP</vt:lpstr>
      <vt:lpstr>Strategic issues and Problems</vt:lpstr>
      <vt:lpstr>Competitive Advantages</vt:lpstr>
      <vt:lpstr>Competitive Advantage</vt:lpstr>
      <vt:lpstr>Competitive Advantage</vt:lpstr>
      <vt:lpstr>What business are we in?</vt:lpstr>
      <vt:lpstr>The Kindle</vt:lpstr>
      <vt:lpstr>Slide 38</vt:lpstr>
      <vt:lpstr>Competitive Advantage Gained by Kindle</vt:lpstr>
      <vt:lpstr>Slide 40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Amazon</dc:title>
  <dc:creator>John</dc:creator>
  <cp:lastModifiedBy>Patrick</cp:lastModifiedBy>
  <cp:revision>28</cp:revision>
  <dcterms:created xsi:type="dcterms:W3CDTF">2013-04-25T14:59:38Z</dcterms:created>
  <dcterms:modified xsi:type="dcterms:W3CDTF">2013-04-30T02:14:57Z</dcterms:modified>
</cp:coreProperties>
</file>