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7" r:id="rId9"/>
    <p:sldId id="258" r:id="rId10"/>
    <p:sldId id="259" r:id="rId11"/>
    <p:sldId id="260" r:id="rId12"/>
    <p:sldId id="263" r:id="rId13"/>
    <p:sldId id="261" r:id="rId14"/>
    <p:sldId id="262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ROA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Best Buy</c:v>
                </c:pt>
                <c:pt idx="1">
                  <c:v>Conns</c:v>
                </c:pt>
                <c:pt idx="2">
                  <c:v>Amazon</c:v>
                </c:pt>
                <c:pt idx="3">
                  <c:v>Wal-Mart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6.39</c:v>
                </c:pt>
                <c:pt idx="2">
                  <c:v>1.46</c:v>
                </c:pt>
                <c:pt idx="3">
                  <c:v>8.76</c:v>
                </c:pt>
              </c:numCache>
            </c:numRef>
          </c:val>
        </c:ser>
        <c:axId val="51654656"/>
        <c:axId val="57727232"/>
      </c:barChart>
      <c:catAx>
        <c:axId val="51654656"/>
        <c:scaling>
          <c:orientation val="minMax"/>
        </c:scaling>
        <c:axPos val="b"/>
        <c:tickLblPos val="nextTo"/>
        <c:crossAx val="57727232"/>
        <c:crosses val="autoZero"/>
        <c:auto val="1"/>
        <c:lblAlgn val="ctr"/>
        <c:lblOffset val="100"/>
      </c:catAx>
      <c:valAx>
        <c:axId val="57727232"/>
        <c:scaling>
          <c:orientation val="minMax"/>
        </c:scaling>
        <c:axPos val="l"/>
        <c:majorGridlines/>
        <c:numFmt formatCode="General" sourceLinked="1"/>
        <c:tickLblPos val="nextTo"/>
        <c:crossAx val="5165465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Ratio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1.08</c:v>
                </c:pt>
                <c:pt idx="1">
                  <c:v>0.97000000000000064</c:v>
                </c:pt>
                <c:pt idx="2">
                  <c:v>1.28</c:v>
                </c:pt>
                <c:pt idx="3">
                  <c:v>1.21</c:v>
                </c:pt>
                <c:pt idx="4">
                  <c:v>1.1599999999999986</c:v>
                </c:pt>
                <c:pt idx="5">
                  <c:v>1.1100000000000001</c:v>
                </c:pt>
              </c:numCache>
            </c:numRef>
          </c:val>
        </c:ser>
        <c:marker val="1"/>
        <c:axId val="47957888"/>
        <c:axId val="47965312"/>
      </c:lineChart>
      <c:catAx>
        <c:axId val="47957888"/>
        <c:scaling>
          <c:orientation val="minMax"/>
        </c:scaling>
        <c:axPos val="b"/>
        <c:numFmt formatCode="General" sourceLinked="1"/>
        <c:tickLblPos val="nextTo"/>
        <c:crossAx val="47965312"/>
        <c:crosses val="autoZero"/>
        <c:auto val="1"/>
        <c:lblAlgn val="ctr"/>
        <c:lblOffset val="100"/>
      </c:catAx>
      <c:valAx>
        <c:axId val="47965312"/>
        <c:scaling>
          <c:orientation val="minMax"/>
        </c:scaling>
        <c:axPos val="l"/>
        <c:majorGridlines/>
        <c:numFmt formatCode="General" sourceLinked="1"/>
        <c:tickLblPos val="nextTo"/>
        <c:crossAx val="47957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0.05902</cdr:x>
      <cdr:y>0.32367</cdr:y>
    </cdr:from>
    <cdr:to>
      <cdr:x>0.25135</cdr:x>
      <cdr:y>0.51977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12734" y="1523999"/>
          <a:ext cx="1670650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4.6%</a:t>
          </a:r>
          <a:endParaRPr lang="en-US" sz="54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EAE218-6FCF-4103-9BDF-65AAEED313C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E0E317-810C-4D1A-806E-E8DBC5F70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Buy</a:t>
            </a:r>
            <a:br>
              <a:rPr lang="en-US" dirty="0" smtClean="0"/>
            </a:br>
            <a:r>
              <a:rPr lang="en-US" sz="1600" dirty="0" smtClean="0"/>
              <a:t>Industry and Business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4</a:t>
            </a:r>
            <a:endParaRPr lang="en-US" dirty="0"/>
          </a:p>
        </p:txBody>
      </p:sp>
      <p:pic>
        <p:nvPicPr>
          <p:cNvPr id="23554" name="Picture 2" descr="http://www.logostage.com/logos/Best_B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9600"/>
            <a:ext cx="6315075" cy="435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Struggling</a:t>
            </a:r>
          </a:p>
          <a:p>
            <a:r>
              <a:rPr lang="en-US" dirty="0" smtClean="0"/>
              <a:t>On the right path, but a long road ahead</a:t>
            </a:r>
          </a:p>
          <a:p>
            <a:r>
              <a:rPr lang="en-US" dirty="0" smtClean="0"/>
              <a:t>Market Position</a:t>
            </a:r>
          </a:p>
          <a:p>
            <a:r>
              <a:rPr lang="en-US" dirty="0" smtClean="0"/>
              <a:t>SWOT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45418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43400"/>
                <a:gridCol w="4343400"/>
              </a:tblGrid>
              <a:tr h="2270919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Strengths</a:t>
                      </a:r>
                    </a:p>
                    <a:p>
                      <a:endParaRPr kumimoji="0" lang="en-US" sz="1800" kern="1200" dirty="0" smtClean="0"/>
                    </a:p>
                    <a:p>
                      <a:r>
                        <a:rPr kumimoji="0" lang="en-US" sz="1800" kern="1200" dirty="0" smtClean="0"/>
                        <a:t>Stable Revenue Growth</a:t>
                      </a:r>
                    </a:p>
                    <a:p>
                      <a:r>
                        <a:rPr kumimoji="0" lang="en-US" sz="1800" kern="1200" dirty="0" smtClean="0"/>
                        <a:t>Strong Brand Recognition</a:t>
                      </a:r>
                    </a:p>
                    <a:p>
                      <a:r>
                        <a:rPr kumimoji="0" lang="en-US" sz="1800" kern="1200" dirty="0" smtClean="0"/>
                        <a:t>Wide Product Portfolio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Weaknesses</a:t>
                      </a:r>
                    </a:p>
                    <a:p>
                      <a:endParaRPr kumimoji="0" lang="en-US" sz="1800" kern="1200" dirty="0" smtClean="0"/>
                    </a:p>
                    <a:p>
                      <a:r>
                        <a:rPr kumimoji="0" lang="en-US" sz="1800" kern="1200" dirty="0" smtClean="0"/>
                        <a:t>Declining Liquidity</a:t>
                      </a:r>
                    </a:p>
                    <a:p>
                      <a:r>
                        <a:rPr kumimoji="0" lang="en-US" sz="1800" kern="1200" dirty="0" smtClean="0"/>
                        <a:t>High Dependence on Vendors</a:t>
                      </a:r>
                      <a:endParaRPr lang="en-US" dirty="0"/>
                    </a:p>
                  </a:txBody>
                  <a:tcPr/>
                </a:tc>
              </a:tr>
              <a:tr h="2270919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Opportunities</a:t>
                      </a:r>
                    </a:p>
                    <a:p>
                      <a:endParaRPr kumimoji="0" lang="en-US" sz="1800" kern="1200" dirty="0" smtClean="0"/>
                    </a:p>
                    <a:p>
                      <a:r>
                        <a:rPr kumimoji="0" lang="en-US" sz="1800" kern="1200" dirty="0" smtClean="0"/>
                        <a:t>Growing Opportunities in</a:t>
                      </a:r>
                    </a:p>
                    <a:p>
                      <a:r>
                        <a:rPr kumimoji="0" lang="en-US" sz="1800" kern="1200" dirty="0" smtClean="0"/>
                        <a:t>e-Retailing</a:t>
                      </a:r>
                    </a:p>
                    <a:p>
                      <a:r>
                        <a:rPr kumimoji="0" lang="en-US" sz="1800" kern="1200" dirty="0" smtClean="0"/>
                        <a:t>Strategic Key Initiatives</a:t>
                      </a:r>
                    </a:p>
                    <a:p>
                      <a:r>
                        <a:rPr kumimoji="0" lang="en-US" sz="1800" kern="1200" dirty="0" smtClean="0"/>
                        <a:t>Acquisition of </a:t>
                      </a:r>
                      <a:r>
                        <a:rPr kumimoji="0" lang="en-US" sz="1800" kern="1200" dirty="0" err="1" smtClean="0"/>
                        <a:t>mindSHIFT</a:t>
                      </a:r>
                      <a:r>
                        <a:rPr kumimoji="0" lang="en-US" sz="1800" kern="1200" dirty="0" smtClean="0"/>
                        <a:t> Technologies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Threats</a:t>
                      </a:r>
                    </a:p>
                    <a:p>
                      <a:endParaRPr kumimoji="0" lang="en-US" sz="1800" kern="1200" dirty="0" smtClean="0"/>
                    </a:p>
                    <a:p>
                      <a:r>
                        <a:rPr kumimoji="0" lang="en-US" sz="1800" kern="1200" dirty="0" smtClean="0"/>
                        <a:t>Increase in Labor Wages</a:t>
                      </a:r>
                    </a:p>
                    <a:p>
                      <a:r>
                        <a:rPr kumimoji="0" lang="en-US" sz="1800" kern="1200" dirty="0" smtClean="0"/>
                        <a:t>Counterfeit Products</a:t>
                      </a:r>
                    </a:p>
                    <a:p>
                      <a:r>
                        <a:rPr kumimoji="0" lang="en-US" sz="1800" kern="1200" dirty="0" smtClean="0"/>
                        <a:t>Fierce Competition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Buys’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Range of Products</a:t>
            </a:r>
          </a:p>
          <a:p>
            <a:endParaRPr lang="en-US" dirty="0" smtClean="0"/>
          </a:p>
          <a:p>
            <a:r>
              <a:rPr lang="en-US" dirty="0" smtClean="0"/>
              <a:t>Strong Brand Recognition</a:t>
            </a:r>
          </a:p>
          <a:p>
            <a:endParaRPr lang="en-US" dirty="0" smtClean="0"/>
          </a:p>
          <a:p>
            <a:r>
              <a:rPr lang="en-US" dirty="0" smtClean="0"/>
              <a:t>Customer-centric Strategy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Analysis (ROA)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1"/>
          <a:ext cx="8686800" cy="470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financial </a:t>
            </a:r>
            <a:r>
              <a:rPr lang="en-US" dirty="0" err="1" smtClean="0"/>
              <a:t>anaylsis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ROE of -11.54%</a:t>
            </a:r>
          </a:p>
          <a:p>
            <a:r>
              <a:rPr lang="en-US" dirty="0" smtClean="0"/>
              <a:t>Sales of $31.56 billion</a:t>
            </a:r>
          </a:p>
          <a:p>
            <a:r>
              <a:rPr lang="en-US" dirty="0" smtClean="0"/>
              <a:t>Profit Margin of -0.98%</a:t>
            </a:r>
          </a:p>
          <a:p>
            <a:r>
              <a:rPr lang="en-US" dirty="0" smtClean="0"/>
              <a:t>Current Ratio of 1.11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207" y="1143000"/>
            <a:ext cx="371979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4729443" y="4011706"/>
          <a:ext cx="4414557" cy="284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on the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Dependence on Vendors</a:t>
            </a:r>
          </a:p>
          <a:p>
            <a:endParaRPr lang="en-US" dirty="0" smtClean="0"/>
          </a:p>
          <a:p>
            <a:r>
              <a:rPr lang="en-US" dirty="0" smtClean="0"/>
              <a:t>Innovation</a:t>
            </a:r>
          </a:p>
          <a:p>
            <a:endParaRPr lang="en-US" dirty="0" smtClean="0"/>
          </a:p>
          <a:p>
            <a:r>
              <a:rPr lang="en-US" dirty="0" smtClean="0"/>
              <a:t>Learn how to better compete with online powerhouse companies.</a:t>
            </a:r>
          </a:p>
          <a:p>
            <a:endParaRPr lang="en-US" dirty="0" smtClean="0"/>
          </a:p>
          <a:p>
            <a:r>
              <a:rPr lang="en-US" dirty="0" smtClean="0"/>
              <a:t>May need to read the book, “Blue Ocean Strategy.”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Buy’s competitive advantage  throughout the years has always been about customer service.</a:t>
            </a:r>
          </a:p>
          <a:p>
            <a:pPr lvl="1"/>
            <a:r>
              <a:rPr lang="en-US" dirty="0" smtClean="0"/>
              <a:t>The implementation of the geek squad has put </a:t>
            </a:r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B</a:t>
            </a:r>
            <a:r>
              <a:rPr lang="en-US" dirty="0" smtClean="0"/>
              <a:t>uy at the top of electronic retail stores throughout the nation.</a:t>
            </a:r>
          </a:p>
          <a:p>
            <a:r>
              <a:rPr lang="en-US" dirty="0" smtClean="0"/>
              <a:t>Were determined to fix problems in house and take responsibility of the products sold in there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Buy is </a:t>
            </a:r>
            <a:r>
              <a:rPr lang="en-US" dirty="0"/>
              <a:t>competing with a perfect storm of disruptive technologies that have made buying, servicing, and using consumer </a:t>
            </a:r>
            <a:r>
              <a:rPr lang="en-US" dirty="0" smtClean="0"/>
              <a:t>electronics that are using old technology.</a:t>
            </a:r>
          </a:p>
          <a:p>
            <a:endParaRPr lang="en-US" dirty="0"/>
          </a:p>
          <a:p>
            <a:r>
              <a:rPr lang="en-US" dirty="0" smtClean="0"/>
              <a:t>Not doing a good job with keeping up with the newest technology.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880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Management</a:t>
            </a:r>
          </a:p>
          <a:p>
            <a:pPr lvl="1"/>
            <a:r>
              <a:rPr lang="en-US" dirty="0" smtClean="0"/>
              <a:t>New executives to change Best Buy’s strategy</a:t>
            </a:r>
          </a:p>
          <a:p>
            <a:endParaRPr lang="en-US" dirty="0" smtClean="0"/>
          </a:p>
          <a:p>
            <a:r>
              <a:rPr lang="en-US" dirty="0" smtClean="0"/>
              <a:t>Reluctant to change</a:t>
            </a:r>
          </a:p>
          <a:p>
            <a:endParaRPr lang="en-US" dirty="0" smtClean="0"/>
          </a:p>
          <a:p>
            <a:r>
              <a:rPr lang="en-US" dirty="0" smtClean="0"/>
              <a:t>Were not ready for competition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Retailers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wave of  virtual retailers is by far the biggest reason Best Buy is in decline.</a:t>
            </a:r>
          </a:p>
          <a:p>
            <a:endParaRPr lang="en-US" dirty="0"/>
          </a:p>
          <a:p>
            <a:r>
              <a:rPr lang="en-US" dirty="0" smtClean="0"/>
              <a:t>These online services the same or even better products than Best Buy at a cheaper price.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3849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and Competitive Situation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chose Best Buy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Electronics and Appliance Stores industry, NAICS 443</a:t>
            </a:r>
          </a:p>
          <a:p>
            <a:pPr lvl="1"/>
            <a:r>
              <a:rPr lang="en-US" dirty="0" smtClean="0"/>
              <a:t>Major chains use superstore format</a:t>
            </a:r>
          </a:p>
          <a:p>
            <a:pPr lvl="1"/>
            <a:r>
              <a:rPr lang="en-US" dirty="0" smtClean="0"/>
              <a:t>Sell wide variety of electronic devices</a:t>
            </a:r>
          </a:p>
          <a:p>
            <a:pPr lvl="1"/>
            <a:r>
              <a:rPr lang="en-US" dirty="0" smtClean="0"/>
              <a:t>Knowledgeable employees</a:t>
            </a:r>
          </a:p>
          <a:p>
            <a:pPr lvl="2"/>
            <a:r>
              <a:rPr lang="en-US" dirty="0" smtClean="0"/>
              <a:t>As opposed to employees of say American Eagle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Best 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 motivated management with a will to change the company so it can thrive like it once did.</a:t>
            </a:r>
          </a:p>
          <a:p>
            <a:r>
              <a:rPr lang="en-US" dirty="0" smtClean="0"/>
              <a:t>Establish healthy relationships with suppliers</a:t>
            </a:r>
          </a:p>
          <a:p>
            <a:r>
              <a:rPr lang="en-US" dirty="0" smtClean="0"/>
              <a:t>Improve bestbuy.com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121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IDENTIFY/EVALUATE THE COMPANY’S OPTIONS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Buy’s ability to attain customer relationships</a:t>
            </a:r>
          </a:p>
          <a:p>
            <a:pPr lvl="1"/>
            <a:r>
              <a:rPr lang="en-US" dirty="0" smtClean="0"/>
              <a:t>Employees training</a:t>
            </a:r>
          </a:p>
          <a:p>
            <a:pPr lvl="2"/>
            <a:r>
              <a:rPr lang="en-US" dirty="0" smtClean="0"/>
              <a:t>Specialized in learning what the customer wants and needs</a:t>
            </a:r>
          </a:p>
          <a:p>
            <a:pPr lvl="1"/>
            <a:r>
              <a:rPr lang="en-US" dirty="0" smtClean="0"/>
              <a:t>Expertise help</a:t>
            </a:r>
          </a:p>
          <a:p>
            <a:pPr lvl="2"/>
            <a:r>
              <a:rPr lang="en-US" dirty="0" smtClean="0"/>
              <a:t>Inform customers more directly of what the product offers</a:t>
            </a:r>
          </a:p>
          <a:p>
            <a:pPr lvl="1"/>
            <a:r>
              <a:rPr lang="en-US" dirty="0" smtClean="0"/>
              <a:t>Website re-design</a:t>
            </a:r>
          </a:p>
          <a:p>
            <a:pPr lvl="1"/>
            <a:r>
              <a:rPr lang="en-US" dirty="0" smtClean="0"/>
              <a:t>Redesigning of the store layout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90180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business owners</a:t>
            </a:r>
          </a:p>
          <a:p>
            <a:endParaRPr lang="en-US" dirty="0" smtClean="0"/>
          </a:p>
          <a:p>
            <a:r>
              <a:rPr lang="en-US" dirty="0" smtClean="0"/>
              <a:t>Small businesses</a:t>
            </a:r>
          </a:p>
          <a:p>
            <a:endParaRPr lang="en-US" dirty="0" smtClean="0"/>
          </a:p>
          <a:p>
            <a:r>
              <a:rPr lang="en-US" dirty="0" smtClean="0"/>
              <a:t>Small institutions who purchase small</a:t>
            </a:r>
          </a:p>
          <a:p>
            <a:pPr lvl="1"/>
            <a:r>
              <a:rPr lang="en-US" dirty="0" smtClean="0"/>
              <a:t>No selling in bulk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238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Becoming more convenient to the consumer</a:t>
            </a:r>
          </a:p>
          <a:p>
            <a:pPr lvl="1"/>
            <a:r>
              <a:rPr lang="en-US" dirty="0" smtClean="0"/>
              <a:t>More accessible products </a:t>
            </a:r>
          </a:p>
          <a:p>
            <a:r>
              <a:rPr lang="en-US" dirty="0" smtClean="0"/>
              <a:t>Going business to business</a:t>
            </a:r>
          </a:p>
          <a:p>
            <a:pPr lvl="1"/>
            <a:r>
              <a:rPr lang="en-US" dirty="0" smtClean="0"/>
              <a:t>Reaching out to the consumer base </a:t>
            </a:r>
          </a:p>
          <a:p>
            <a:pPr lvl="1"/>
            <a:r>
              <a:rPr lang="en-US" dirty="0"/>
              <a:t>Building customer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Becoming more convenient then just online ordering</a:t>
            </a:r>
          </a:p>
          <a:p>
            <a:pPr lvl="1"/>
            <a:r>
              <a:rPr lang="en-US" dirty="0" smtClean="0"/>
              <a:t>Ability to see the product without going to the store</a:t>
            </a:r>
          </a:p>
        </p:txBody>
      </p:sp>
    </p:spTree>
    <p:extLst>
      <p:ext uri="{BB962C8B-B14F-4D97-AF65-F5344CB8AC3E}">
        <p14:creationId xmlns:p14="http://schemas.microsoft.com/office/powerpoint/2010/main" xmlns="" val="2149776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 of 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buyers to see the benefit of purchasing at Best Buy rather than ordering online</a:t>
            </a:r>
          </a:p>
          <a:p>
            <a:pPr lvl="1"/>
            <a:r>
              <a:rPr lang="en-US" dirty="0" smtClean="0"/>
              <a:t>Direct communication between sales representatives and the customer</a:t>
            </a:r>
          </a:p>
          <a:p>
            <a:pPr lvl="1"/>
            <a:r>
              <a:rPr lang="en-US" dirty="0" smtClean="0"/>
              <a:t>Fewer technological issues of ordering</a:t>
            </a:r>
          </a:p>
          <a:p>
            <a:pPr lvl="1"/>
            <a:r>
              <a:rPr lang="en-US" dirty="0" smtClean="0"/>
              <a:t>Assuring the product is received and not lost in delivery</a:t>
            </a:r>
          </a:p>
          <a:p>
            <a:pPr lvl="1"/>
            <a:r>
              <a:rPr lang="en-US" dirty="0" smtClean="0"/>
              <a:t>Delivery is from the closet Best Buy store</a:t>
            </a:r>
          </a:p>
          <a:p>
            <a:pPr lvl="2"/>
            <a:r>
              <a:rPr lang="en-US" dirty="0" smtClean="0"/>
              <a:t>Instead of being shipped across country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887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Upholding a substantial competitive advantage</a:t>
            </a:r>
          </a:p>
          <a:p>
            <a:pPr lvl="1"/>
            <a:r>
              <a:rPr lang="en-US" dirty="0" smtClean="0"/>
              <a:t>Personal relationship with customer</a:t>
            </a:r>
          </a:p>
          <a:p>
            <a:pPr lvl="2"/>
            <a:r>
              <a:rPr lang="en-US" dirty="0" smtClean="0"/>
              <a:t>Satisfaction will allow word of mouth to put the name of Best Buy back at a top as an electronic store</a:t>
            </a:r>
          </a:p>
          <a:p>
            <a:pPr lvl="1"/>
            <a:r>
              <a:rPr lang="en-US" dirty="0" smtClean="0"/>
              <a:t>The knowledge and expertise shown of the company and its products to the customer will back the guarantee and reliability of each purchase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832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Online convenience</a:t>
            </a:r>
            <a:endParaRPr lang="en-US" sz="4400" dirty="0"/>
          </a:p>
          <a:p>
            <a:r>
              <a:rPr lang="en-US" sz="4400" dirty="0" smtClean="0"/>
              <a:t>Convergence</a:t>
            </a:r>
          </a:p>
          <a:p>
            <a:r>
              <a:rPr lang="en-US" sz="4400" dirty="0" smtClean="0"/>
              <a:t>Competitive low price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Shipping and easy return</a:t>
            </a:r>
          </a:p>
          <a:p>
            <a:r>
              <a:rPr lang="en-US" dirty="0" smtClean="0"/>
              <a:t>No more loyalty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database</a:t>
            </a:r>
          </a:p>
          <a:p>
            <a:r>
              <a:rPr lang="en-US" dirty="0" smtClean="0"/>
              <a:t>No sales tax</a:t>
            </a:r>
          </a:p>
          <a:p>
            <a:r>
              <a:rPr lang="en-US" dirty="0" err="1" smtClean="0"/>
              <a:t>Showrooming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Strongest &amp; weakest competitive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Strongest – Amazon, Apple</a:t>
            </a:r>
          </a:p>
          <a:p>
            <a:r>
              <a:rPr lang="en-US" dirty="0" smtClean="0"/>
              <a:t>Weakest – </a:t>
            </a:r>
            <a:r>
              <a:rPr lang="en-US" strike="sngStrike" dirty="0" smtClean="0"/>
              <a:t>Circuit City</a:t>
            </a:r>
            <a:r>
              <a:rPr lang="en-US" dirty="0" smtClean="0"/>
              <a:t>, Radio Shack, Best Buy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Amazon.com</a:t>
            </a:r>
            <a:r>
              <a:rPr lang="en-US" dirty="0" smtClean="0"/>
              <a:t> Inc.</a:t>
            </a:r>
          </a:p>
          <a:p>
            <a:r>
              <a:rPr lang="en-US" dirty="0" smtClean="0"/>
              <a:t>Apple Inc.</a:t>
            </a:r>
          </a:p>
          <a:p>
            <a:r>
              <a:rPr lang="en-US" dirty="0" smtClean="0"/>
              <a:t>Wal-Mart Stores Inc.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Others such as Radio Shack and Target</a:t>
            </a:r>
          </a:p>
          <a:p>
            <a:pPr lvl="1"/>
            <a:r>
              <a:rPr lang="en-US" dirty="0" smtClean="0"/>
              <a:t>Circuit City-out of business in 2009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competitive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of customer service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Prospects for above average profitability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about what you sell, but they way you sell it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38600"/>
            <a:ext cx="2038095" cy="22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technology</a:t>
            </a:r>
          </a:p>
          <a:p>
            <a:pPr lvl="1"/>
            <a:r>
              <a:rPr lang="en-US" dirty="0" smtClean="0"/>
              <a:t>Then and Now</a:t>
            </a:r>
          </a:p>
          <a:p>
            <a:pPr lvl="1"/>
            <a:r>
              <a:rPr lang="en-US" dirty="0" smtClean="0"/>
              <a:t>Going to a store to purchase an album vs. buying online today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Showrooming</a:t>
            </a:r>
            <a:r>
              <a:rPr lang="en-US" dirty="0" smtClean="0"/>
              <a:t>” issue-driving change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buy’s struggles vs. 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Buy only sells electronics</a:t>
            </a:r>
          </a:p>
          <a:p>
            <a:endParaRPr lang="en-US" dirty="0" smtClean="0"/>
          </a:p>
          <a:p>
            <a:r>
              <a:rPr lang="en-US" dirty="0" smtClean="0"/>
              <a:t>Competitors have many other types of products to offer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best buy needs to emphasize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shopping</a:t>
            </a:r>
          </a:p>
          <a:p>
            <a:r>
              <a:rPr lang="en-US" dirty="0" smtClean="0"/>
              <a:t>Great insurance policy that needs to be marketed/promoted more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Success Factors of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give customers hands-on experience with products</a:t>
            </a:r>
          </a:p>
          <a:p>
            <a:endParaRPr lang="en-US" dirty="0" smtClean="0"/>
          </a:p>
          <a:p>
            <a:r>
              <a:rPr lang="en-US" dirty="0" smtClean="0"/>
              <a:t>Customer service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1966</a:t>
            </a:r>
          </a:p>
          <a:p>
            <a:r>
              <a:rPr lang="en-US" dirty="0" smtClean="0"/>
              <a:t>Richard Schulze</a:t>
            </a:r>
          </a:p>
          <a:p>
            <a:r>
              <a:rPr lang="en-US" dirty="0" smtClean="0"/>
              <a:t>Gary </a:t>
            </a:r>
            <a:r>
              <a:rPr lang="en-US" dirty="0" err="1" smtClean="0"/>
              <a:t>Smoliak</a:t>
            </a:r>
            <a:endParaRPr lang="en-US" dirty="0" smtClean="0"/>
          </a:p>
          <a:p>
            <a:r>
              <a:rPr lang="en-US" dirty="0" smtClean="0"/>
              <a:t>Audio Specialty Store</a:t>
            </a:r>
          </a:p>
          <a:p>
            <a:r>
              <a:rPr lang="en-US" dirty="0" smtClean="0"/>
              <a:t>Rebranded in 1983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1500 Retail stores</a:t>
            </a:r>
          </a:p>
          <a:p>
            <a:r>
              <a:rPr lang="en-US" dirty="0" smtClean="0"/>
              <a:t>Restructuring Cooperate Strategy</a:t>
            </a:r>
          </a:p>
          <a:p>
            <a:r>
              <a:rPr lang="en-US" dirty="0" smtClean="0"/>
              <a:t>2012-2013 had negative 11% sales growth</a:t>
            </a:r>
          </a:p>
          <a:p>
            <a:r>
              <a:rPr lang="en-US" dirty="0" smtClean="0"/>
              <a:t>Online Retailer</a:t>
            </a:r>
          </a:p>
          <a:p>
            <a:r>
              <a:rPr lang="en-US" dirty="0" smtClean="0"/>
              <a:t>Above160,000 employees</a:t>
            </a:r>
            <a:endParaRPr lang="en-US" dirty="0"/>
          </a:p>
        </p:txBody>
      </p:sp>
      <p:pic>
        <p:nvPicPr>
          <p:cNvPr id="1026" name="Picture 2" descr="C:\Users\DavidandAshley\Desktop\Research Paper\BB Employee Char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675909"/>
            <a:ext cx="4800600" cy="2182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931</TotalTime>
  <Words>785</Words>
  <Application>Microsoft Office PowerPoint</Application>
  <PresentationFormat>On-screen Show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Trek</vt:lpstr>
      <vt:lpstr>Best Buy Industry and Business Analysis</vt:lpstr>
      <vt:lpstr>Industry and Competitive Situation Analysis</vt:lpstr>
      <vt:lpstr>Direct Competitors</vt:lpstr>
      <vt:lpstr>Change needed</vt:lpstr>
      <vt:lpstr>Best buy’s struggles vs. competitors</vt:lpstr>
      <vt:lpstr>Opportunities best buy needs to emphasize</vt:lpstr>
      <vt:lpstr>Key Success Factors of the industry</vt:lpstr>
      <vt:lpstr>History</vt:lpstr>
      <vt:lpstr>Today</vt:lpstr>
      <vt:lpstr>Current position</vt:lpstr>
      <vt:lpstr>SWOT</vt:lpstr>
      <vt:lpstr>Best Buys’ Core Capabilities</vt:lpstr>
      <vt:lpstr>Financial Analysis (ROA)</vt:lpstr>
      <vt:lpstr>Other financial anaylsis</vt:lpstr>
      <vt:lpstr>Working on the weaknesses</vt:lpstr>
      <vt:lpstr>Competitive Advantage</vt:lpstr>
      <vt:lpstr>Slide 17</vt:lpstr>
      <vt:lpstr>What Went Wrong?</vt:lpstr>
      <vt:lpstr>Virtual Retailers</vt:lpstr>
      <vt:lpstr>Advice For Best Buy</vt:lpstr>
      <vt:lpstr>IDENTIFY/EVALUATE THE COMPANY’S OPTIONS </vt:lpstr>
      <vt:lpstr>Target market </vt:lpstr>
      <vt:lpstr>Implementing the idea</vt:lpstr>
      <vt:lpstr>New idea of customer service</vt:lpstr>
      <vt:lpstr>Customer satisfaction</vt:lpstr>
      <vt:lpstr>characteristics of the industry</vt:lpstr>
      <vt:lpstr>Changes in the industry</vt:lpstr>
      <vt:lpstr>Competitive Forces</vt:lpstr>
      <vt:lpstr>Strongest &amp; weakest competitive positions</vt:lpstr>
      <vt:lpstr>Keys to competitive success</vt:lpstr>
      <vt:lpstr>Prospects for above average profitability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Buy Industry and Business Analysis</dc:title>
  <dc:creator>DavidandAshley</dc:creator>
  <cp:lastModifiedBy>DavidandAshley</cp:lastModifiedBy>
  <cp:revision>7</cp:revision>
  <dcterms:created xsi:type="dcterms:W3CDTF">2013-05-01T20:49:07Z</dcterms:created>
  <dcterms:modified xsi:type="dcterms:W3CDTF">2013-05-02T12:23:06Z</dcterms:modified>
</cp:coreProperties>
</file>