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0C7307-300A-4391-A7B1-5FF82CBF4D67}">
          <p14:sldIdLst>
            <p14:sldId id="256"/>
            <p14:sldId id="257"/>
            <p14:sldId id="258"/>
            <p14:sldId id="259"/>
            <p14:sldId id="265"/>
            <p14:sldId id="264"/>
            <p14:sldId id="263"/>
            <p14:sldId id="262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49" autoAdjust="0"/>
    <p:restoredTop sz="94660"/>
  </p:normalViewPr>
  <p:slideViewPr>
    <p:cSldViewPr>
      <p:cViewPr>
        <p:scale>
          <a:sx n="59" d="100"/>
          <a:sy n="59" d="100"/>
        </p:scale>
        <p:origin x="-1022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4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2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4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7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1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2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7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A17C-B649-4AE6-B0C5-20A9993E710C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F24D-6C15-4A1A-A586-3502CE13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1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/>
              <a:t>Blue Ocean Strategy Chapter 9:</a:t>
            </a:r>
            <a:br>
              <a:rPr lang="en-US" sz="4500" b="1" dirty="0" smtClean="0"/>
            </a:br>
            <a:r>
              <a:rPr lang="en-US" sz="4500" b="1" dirty="0" smtClean="0"/>
              <a:t>The Sustainability and Renewal</a:t>
            </a:r>
            <a:endParaRPr lang="en-US" sz="45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Jacob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Felty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Sabrea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Hebb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, Alexandra Hill,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Shaady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Ibrahim, Callie Myers, Colby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Wulf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Barriers to Imitation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Significant corporate culture changes (likely) required</a:t>
            </a:r>
          </a:p>
          <a:p>
            <a:pPr lvl="1"/>
            <a:r>
              <a:rPr lang="en-US" sz="2000" dirty="0" smtClean="0"/>
              <a:t>Imitation means changing operations drastically </a:t>
            </a:r>
          </a:p>
          <a:p>
            <a:pPr lvl="1"/>
            <a:r>
              <a:rPr lang="en-US" sz="2000" dirty="0" smtClean="0"/>
              <a:t>Office politics can delay change for years</a:t>
            </a:r>
          </a:p>
          <a:p>
            <a:pPr lvl="1"/>
            <a:r>
              <a:rPr lang="en-US" sz="2000" dirty="0" smtClean="0"/>
              <a:t>Southwest Airline’s BOS would require other airliners to make fundamental changes (very hard to copy)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Coca Cola’s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dominance </a:t>
            </a:r>
            <a:r>
              <a:rPr lang="en-US" sz="2400" dirty="0" smtClean="0"/>
              <a:t>remains steady in US, growing elsewhere despite competition</a:t>
            </a:r>
            <a:endParaRPr lang="en-US" sz="2400" b="1" dirty="0" smtClean="0"/>
          </a:p>
          <a:p>
            <a:r>
              <a:rPr lang="en-US" sz="2400" dirty="0" smtClean="0"/>
              <a:t>Value leap</a:t>
            </a:r>
          </a:p>
          <a:p>
            <a:pPr lvl="1"/>
            <a:r>
              <a:rPr lang="en-US" sz="2000" dirty="0" smtClean="0"/>
              <a:t>Earns “brand buzz” and customer loyalty</a:t>
            </a:r>
          </a:p>
          <a:p>
            <a:pPr lvl="1"/>
            <a:r>
              <a:rPr lang="en-US" sz="2000" dirty="0" smtClean="0"/>
              <a:t>Even large </a:t>
            </a:r>
            <a:r>
              <a:rPr lang="en-US" sz="2000" dirty="0" err="1" smtClean="0"/>
              <a:t>advertizing</a:t>
            </a:r>
            <a:r>
              <a:rPr lang="en-US" sz="2000" dirty="0" smtClean="0"/>
              <a:t> can’t work against the ‘buzz’</a:t>
            </a:r>
          </a:p>
          <a:p>
            <a:pPr lvl="1"/>
            <a:r>
              <a:rPr lang="en-US" sz="2000" dirty="0" smtClean="0"/>
              <a:t>Microsoft has failed for 15 years to compete with Intuit’s Quicken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Coca Cola’s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‘Diet Coke’ has surpassed popularity of Pepsi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349" y="1143000"/>
            <a:ext cx="2362200" cy="135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4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Barriers to Imitation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4114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value innovation move does not make sense based on conventional strategic logic</a:t>
            </a:r>
          </a:p>
          <a:p>
            <a:pPr lvl="1"/>
            <a:r>
              <a:rPr lang="en-US" dirty="0" smtClean="0"/>
              <a:t>Ridicule does not inspire rapid imitation</a:t>
            </a:r>
          </a:p>
          <a:p>
            <a:r>
              <a:rPr lang="en-US" dirty="0" smtClean="0"/>
              <a:t>Brand Image conflict prevents companies from imitating a blue ocean strategy</a:t>
            </a:r>
          </a:p>
          <a:p>
            <a:pPr lvl="1"/>
            <a:r>
              <a:rPr lang="en-US" dirty="0" smtClean="0"/>
              <a:t>Signals an invalidation for current imitation business models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30927"/>
            <a:ext cx="2743200" cy="366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14682" y="5477056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can Pepsi produce holiday specials without imitating Coca-Cola?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Barriers to Imitation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Natural monopoly blocks imitation when the size of the market cannot support another player</a:t>
            </a:r>
          </a:p>
          <a:p>
            <a:r>
              <a:rPr lang="en-US" dirty="0" smtClean="0"/>
              <a:t>Patents or legal permits block imitation</a:t>
            </a:r>
          </a:p>
          <a:p>
            <a:r>
              <a:rPr lang="en-US" dirty="0" smtClean="0"/>
              <a:t>These factors may allow Blue Ocean Strategies to go 10-15 years without competition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lpandl.com/img/LPL_TAG_HORZ_2012c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109" y="1600200"/>
            <a:ext cx="439181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56909" y="3047999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utilities, such as electricity, are often natural monopolies – but are also heavily regulated by government to prevent exploitation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/>
              <a:t>When to Value-Innovate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3505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Almost every strategy will be </a:t>
            </a:r>
            <a:r>
              <a:rPr lang="en-US" dirty="0" smtClean="0"/>
              <a:t>imitated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might fall into a trap of </a:t>
            </a:r>
            <a:r>
              <a:rPr lang="en-US" dirty="0" smtClean="0"/>
              <a:t>competition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Center </a:t>
            </a:r>
            <a:r>
              <a:rPr lang="en-US" dirty="0"/>
              <a:t>of strategic thought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343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500" b="1" dirty="0"/>
              <a:t>Avoid the Trap of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799653"/>
            <a:ext cx="7772400" cy="2971800"/>
          </a:xfrm>
        </p:spPr>
        <p:txBody>
          <a:bodyPr/>
          <a:lstStyle/>
          <a:p>
            <a:r>
              <a:rPr lang="en-US" dirty="0"/>
              <a:t>Monitor value curves on strategy canvas</a:t>
            </a:r>
          </a:p>
          <a:p>
            <a:pPr lvl="1"/>
            <a:r>
              <a:rPr lang="en-US" sz="3200" dirty="0"/>
              <a:t>Signals when to value-innovate</a:t>
            </a:r>
          </a:p>
          <a:p>
            <a:pPr lvl="1"/>
            <a:r>
              <a:rPr lang="en-US" sz="3200" dirty="0"/>
              <a:t>Reach out for another Blue Ocean</a:t>
            </a:r>
          </a:p>
          <a:p>
            <a:pPr lvl="1"/>
            <a:r>
              <a:rPr lang="en-US" sz="3200" dirty="0"/>
              <a:t>Helps you choose when to pursue a new Blue Ocean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47" y="1295400"/>
            <a:ext cx="3307080" cy="234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When to pursue another Blue Ocean…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1534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Company’s value curve </a:t>
            </a:r>
            <a:r>
              <a:rPr lang="en-US" dirty="0">
                <a:sym typeface="Wingdings"/>
              </a:rPr>
              <a:t> resist temptation</a:t>
            </a:r>
            <a:endParaRPr lang="en-US" dirty="0"/>
          </a:p>
          <a:p>
            <a:pPr lvl="1"/>
            <a:r>
              <a:rPr lang="en-US" sz="3200" dirty="0"/>
              <a:t>Focus</a:t>
            </a:r>
          </a:p>
          <a:p>
            <a:pPr lvl="1"/>
            <a:r>
              <a:rPr lang="en-US" sz="3200" dirty="0"/>
              <a:t>Divergence</a:t>
            </a:r>
          </a:p>
          <a:p>
            <a:pPr lvl="1"/>
            <a:r>
              <a:rPr lang="en-US" sz="3200" dirty="0"/>
              <a:t>Compelling </a:t>
            </a:r>
            <a:r>
              <a:rPr lang="en-US" sz="3200" dirty="0" smtClean="0"/>
              <a:t>tagline</a:t>
            </a:r>
            <a:endParaRPr lang="en-US" dirty="0" smtClean="0"/>
          </a:p>
          <a:p>
            <a:r>
              <a:rPr lang="en-US" dirty="0" smtClean="0"/>
              <a:t>Dominate </a:t>
            </a:r>
            <a:r>
              <a:rPr lang="en-US" dirty="0"/>
              <a:t>blue ocean over your imitators for as long as possible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886200"/>
            <a:ext cx="35242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01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1143000"/>
          </a:xfrm>
        </p:spPr>
        <p:txBody>
          <a:bodyPr>
            <a:normAutofit/>
          </a:bodyPr>
          <a:lstStyle/>
          <a:p>
            <a:r>
              <a:rPr lang="en-US" sz="4500" b="1" dirty="0"/>
              <a:t>When the Blue Ocean turns Red…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8229600" cy="2743200"/>
          </a:xfrm>
        </p:spPr>
        <p:txBody>
          <a:bodyPr/>
          <a:lstStyle/>
          <a:p>
            <a:r>
              <a:rPr lang="en-US" dirty="0"/>
              <a:t>Rivalry intensifies</a:t>
            </a:r>
          </a:p>
          <a:p>
            <a:r>
              <a:rPr lang="en-US" dirty="0"/>
              <a:t>Total supply exceeds demand</a:t>
            </a:r>
          </a:p>
          <a:p>
            <a:r>
              <a:rPr lang="en-US" dirty="0"/>
              <a:t>Reach out to create a new Blue Ocean</a:t>
            </a:r>
          </a:p>
          <a:p>
            <a:r>
              <a:rPr lang="en-US" dirty="0"/>
              <a:t>Chart your value curve and strategy canvas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03020"/>
            <a:ext cx="3916434" cy="258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35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/>
              <a:t>Value Re-Innovation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Body Shop was in a Blue Ocean for a decade, but didn’t reach out for a new innovation.</a:t>
            </a:r>
          </a:p>
          <a:p>
            <a:r>
              <a:rPr lang="en-US" dirty="0"/>
              <a:t>[yellow tail] did, and is now in a clear blue ocean.</a:t>
            </a:r>
          </a:p>
          <a:p>
            <a:r>
              <a:rPr lang="en-US" dirty="0"/>
              <a:t>Companies should not only compete for a share of a blue ocean, but create one of their own.</a:t>
            </a:r>
          </a:p>
          <a:p>
            <a:r>
              <a:rPr lang="en-US" dirty="0"/>
              <a:t>This book aims to teach how to create blue oceans as easily as competing in red oceans.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181600"/>
            <a:ext cx="35052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1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 smtClean="0"/>
              <a:t>Barriers to Imitation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180" y="1219200"/>
            <a:ext cx="8229600" cy="4525963"/>
          </a:xfrm>
        </p:spPr>
        <p:txBody>
          <a:bodyPr/>
          <a:lstStyle/>
          <a:p>
            <a:r>
              <a:rPr lang="en-US" sz="2400" dirty="0" smtClean="0"/>
              <a:t>High volume of value innovation</a:t>
            </a:r>
            <a:endParaRPr lang="en-US" sz="1600" dirty="0" smtClean="0"/>
          </a:p>
          <a:p>
            <a:pPr lvl="1"/>
            <a:r>
              <a:rPr lang="en-US" sz="2000" dirty="0" smtClean="0"/>
              <a:t>Resulting cost advantages dissuade competitors</a:t>
            </a:r>
          </a:p>
          <a:p>
            <a:pPr lvl="1"/>
            <a:r>
              <a:rPr lang="en-US" sz="2000" dirty="0" smtClean="0"/>
              <a:t>Wal-Mart’s economies of scale discourage imitation of their BOS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Coca Cola’s </a:t>
            </a:r>
            <a:r>
              <a:rPr lang="en-US" sz="2400" dirty="0" smtClean="0"/>
              <a:t>price remains the same for past 30 years</a:t>
            </a:r>
          </a:p>
          <a:p>
            <a:r>
              <a:rPr lang="en-US" sz="2400" dirty="0" smtClean="0"/>
              <a:t>Network externalities</a:t>
            </a:r>
          </a:p>
          <a:p>
            <a:pPr lvl="1"/>
            <a:r>
              <a:rPr lang="en-US" sz="2000" dirty="0" smtClean="0"/>
              <a:t>eBay’s size attracts even more buyers, sellers</a:t>
            </a:r>
          </a:p>
          <a:p>
            <a:pPr lvl="1"/>
            <a:r>
              <a:rPr lang="en-US" sz="2000" dirty="0" smtClean="0"/>
              <a:t>few incentives to move to competitor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Coca Cola’s </a:t>
            </a:r>
            <a:r>
              <a:rPr lang="en-US" sz="2400" dirty="0" smtClean="0"/>
              <a:t>global distribution is the largest beverage network in the world</a:t>
            </a:r>
          </a:p>
          <a:p>
            <a:pPr lvl="1"/>
            <a:r>
              <a:rPr lang="en-US" sz="2000" dirty="0" smtClean="0"/>
              <a:t>300 bottling partners, operating in 200+ countries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199888"/>
            <a:ext cx="22860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8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480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Blue Ocean Strategy Chapter 9: The Sustainability and Renewal</vt:lpstr>
      <vt:lpstr>Barriers to Imitation</vt:lpstr>
      <vt:lpstr>Barriers to Imitation</vt:lpstr>
      <vt:lpstr>When to Value-Innovate Again</vt:lpstr>
      <vt:lpstr>Avoid the Trap of Competition</vt:lpstr>
      <vt:lpstr>When to pursue another Blue Ocean…</vt:lpstr>
      <vt:lpstr>When the Blue Ocean turns Red…</vt:lpstr>
      <vt:lpstr>Value Re-Innovation</vt:lpstr>
      <vt:lpstr>Barriers to Imitation</vt:lpstr>
      <vt:lpstr>Barriers to Imitation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 Strategy Chapter 9: The Sustainability and Renewal</dc:title>
  <dc:creator>Anthony</dc:creator>
  <cp:lastModifiedBy>Ramsey</cp:lastModifiedBy>
  <cp:revision>11</cp:revision>
  <dcterms:created xsi:type="dcterms:W3CDTF">2013-03-31T21:02:54Z</dcterms:created>
  <dcterms:modified xsi:type="dcterms:W3CDTF">2013-04-03T22:14:53Z</dcterms:modified>
</cp:coreProperties>
</file>