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2" r:id="rId30"/>
    <p:sldId id="291" r:id="rId31"/>
    <p:sldId id="290" r:id="rId32"/>
    <p:sldId id="289" r:id="rId33"/>
    <p:sldId id="288" r:id="rId34"/>
    <p:sldId id="287" r:id="rId35"/>
    <p:sldId id="286" r:id="rId36"/>
    <p:sldId id="285" r:id="rId37"/>
    <p:sldId id="284"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70" autoAdjust="0"/>
  </p:normalViewPr>
  <p:slideViewPr>
    <p:cSldViewPr>
      <p:cViewPr varScale="1">
        <p:scale>
          <a:sx n="47" d="100"/>
          <a:sy n="47" d="100"/>
        </p:scale>
        <p:origin x="-118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505454-3D94-42E8-BB43-82334C084309}" type="datetimeFigureOut">
              <a:rPr lang="en-US" smtClean="0"/>
              <a:pPr/>
              <a:t>4/30/2013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D3AB5-846D-4D78-B584-C42A82FB8D25}" type="slidenum">
              <a:rPr lang="en-US" smtClean="0"/>
              <a:pPr/>
              <a:t>‹#›</a:t>
            </a:fld>
            <a:endParaRPr lang="en-US" dirty="0"/>
          </a:p>
        </p:txBody>
      </p:sp>
    </p:spTree>
    <p:extLst>
      <p:ext uri="{BB962C8B-B14F-4D97-AF65-F5344CB8AC3E}">
        <p14:creationId xmlns:p14="http://schemas.microsoft.com/office/powerpoint/2010/main" val="213363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consumer and business appliances, aviation for military and commercial use, Capital and Financing services, consumer electronics, energy management, healthcare products and services, home improvement, house wares, industrial solutions, intelligent platforms, lighting for business, lighting for consumers, mining, oil and gas, personal health care, power and water, software, and transportation.</a:t>
            </a:r>
            <a:endParaRPr lang="en-US" dirty="0"/>
          </a:p>
        </p:txBody>
      </p:sp>
      <p:sp>
        <p:nvSpPr>
          <p:cNvPr id="4" name="Slide Number Placeholder 3"/>
          <p:cNvSpPr>
            <a:spLocks noGrp="1"/>
          </p:cNvSpPr>
          <p:nvPr>
            <p:ph type="sldNum" sz="quarter" idx="10"/>
          </p:nvPr>
        </p:nvSpPr>
        <p:spPr/>
        <p:txBody>
          <a:bodyPr/>
          <a:lstStyle/>
          <a:p>
            <a:fld id="{C45D3AB5-846D-4D78-B584-C42A82FB8D25}"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Jack Welch has</a:t>
            </a:r>
            <a:r>
              <a:rPr lang="en-US" baseline="0" dirty="0" smtClean="0"/>
              <a:t> stated ‘</a:t>
            </a:r>
            <a:r>
              <a:rPr lang="en-US" sz="1200" kern="1200" dirty="0" smtClean="0">
                <a:solidFill>
                  <a:schemeClr val="tx1"/>
                </a:solidFill>
                <a:latin typeface="+mn-lt"/>
                <a:ea typeface="+mn-ea"/>
                <a:cs typeface="+mn-cs"/>
              </a:rPr>
              <a:t>I want to get to a point where people challenge their bosses everyday: “Why do you require me to do these wasteful things? Why don’t you let me do the things you shouldn’t be doing so you can move on and create?” That’s the job of a leader—to create, not to control’ </a:t>
            </a:r>
          </a:p>
          <a:p>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Control your destiny, or someone else will.</a:t>
            </a:r>
          </a:p>
          <a:p>
            <a:pPr lvl="0"/>
            <a:r>
              <a:rPr lang="en-US" sz="1200" kern="1200" dirty="0" smtClean="0">
                <a:solidFill>
                  <a:schemeClr val="tx1"/>
                </a:solidFill>
                <a:latin typeface="+mn-lt"/>
                <a:ea typeface="+mn-ea"/>
                <a:cs typeface="+mn-cs"/>
              </a:rPr>
              <a:t>Face reality as it is, not as it was or as you wish it were.</a:t>
            </a:r>
          </a:p>
          <a:p>
            <a:pPr lvl="0"/>
            <a:r>
              <a:rPr lang="en-US" sz="1200" kern="1200" dirty="0" smtClean="0">
                <a:solidFill>
                  <a:schemeClr val="tx1"/>
                </a:solidFill>
                <a:latin typeface="+mn-lt"/>
                <a:ea typeface="+mn-ea"/>
                <a:cs typeface="+mn-cs"/>
              </a:rPr>
              <a:t>Be candid with everyone.</a:t>
            </a:r>
          </a:p>
          <a:p>
            <a:pPr lvl="0"/>
            <a:r>
              <a:rPr lang="en-US" sz="1200" kern="1200" dirty="0" smtClean="0">
                <a:solidFill>
                  <a:schemeClr val="tx1"/>
                </a:solidFill>
                <a:latin typeface="+mn-lt"/>
                <a:ea typeface="+mn-ea"/>
                <a:cs typeface="+mn-cs"/>
              </a:rPr>
              <a:t>Don’t manage, lead.</a:t>
            </a:r>
          </a:p>
          <a:p>
            <a:pPr lvl="0"/>
            <a:r>
              <a:rPr lang="en-US" sz="1200" kern="1200" dirty="0" smtClean="0">
                <a:solidFill>
                  <a:schemeClr val="tx1"/>
                </a:solidFill>
                <a:latin typeface="+mn-lt"/>
                <a:ea typeface="+mn-ea"/>
                <a:cs typeface="+mn-cs"/>
              </a:rPr>
              <a:t>Change before you have to.</a:t>
            </a:r>
          </a:p>
          <a:p>
            <a:pPr lvl="0"/>
            <a:r>
              <a:rPr lang="en-US" sz="1200" kern="1200" dirty="0" smtClean="0">
                <a:solidFill>
                  <a:schemeClr val="tx1"/>
                </a:solidFill>
                <a:latin typeface="+mn-lt"/>
                <a:ea typeface="+mn-ea"/>
                <a:cs typeface="+mn-cs"/>
              </a:rPr>
              <a:t>If you don’t have a competitive advantage, don’t compete.</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45D3AB5-846D-4D78-B584-C42A82FB8D25}" type="slidenum">
              <a:rPr lang="en-US" smtClean="0"/>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Imagine</a:t>
            </a:r>
            <a:r>
              <a:rPr lang="en-US" sz="1200" kern="1200" baseline="0" dirty="0" smtClean="0">
                <a:solidFill>
                  <a:schemeClr val="tx1"/>
                </a:solidFill>
                <a:latin typeface="+mn-lt"/>
                <a:ea typeface="+mn-ea"/>
                <a:cs typeface="+mn-cs"/>
              </a:rPr>
              <a:t>-</a:t>
            </a:r>
            <a:r>
              <a:rPr lang="en-US" sz="1200" kern="1200" dirty="0" smtClean="0">
                <a:solidFill>
                  <a:schemeClr val="tx1"/>
                </a:solidFill>
                <a:latin typeface="+mn-lt"/>
                <a:ea typeface="+mn-ea"/>
                <a:cs typeface="+mn-cs"/>
              </a:rPr>
              <a:t>Jeff Immelt says that “imagination fuels GE. It is through this innovation (funded with $6 billion dollars in 2009) that GE is shaping our world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Building is the key to the future. Building not so much a larger company but a stronger company. One who leads the industry with courage and efficiency. General Electric prides itself on being a mature company whose growth is strong and sustainable.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Solve-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General Electric exists to solve problems. Whether it is a customer, society, or for the company itself, General Electric wants to take a hard look at major issues facing us today and provide an answer.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Leadership is the quintessential difference between companies who thrive and companies who survive. Management keeps the pace we established yesterday; leadership establishes the destination for tomorrow. </a:t>
            </a:r>
            <a:endParaRPr lang="en-US" dirty="0"/>
          </a:p>
        </p:txBody>
      </p:sp>
      <p:sp>
        <p:nvSpPr>
          <p:cNvPr id="4" name="Slide Number Placeholder 3"/>
          <p:cNvSpPr>
            <a:spLocks noGrp="1"/>
          </p:cNvSpPr>
          <p:nvPr>
            <p:ph type="sldNum" sz="quarter" idx="10"/>
          </p:nvPr>
        </p:nvSpPr>
        <p:spPr/>
        <p:txBody>
          <a:bodyPr/>
          <a:lstStyle/>
          <a:p>
            <a:fld id="{C45D3AB5-846D-4D78-B584-C42A82FB8D25}" type="slidenum">
              <a:rPr lang="en-US" smtClean="0"/>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 research and development capability allows General Electric to bring in new products into the market and have a technological competitive advantage over competitors, which in turn enables General Electric to increase their customer base and generate higher revenues.”</a:t>
            </a:r>
          </a:p>
          <a:p>
            <a:endParaRPr lang="en-US" dirty="0"/>
          </a:p>
        </p:txBody>
      </p:sp>
      <p:sp>
        <p:nvSpPr>
          <p:cNvPr id="4" name="Slide Number Placeholder 3"/>
          <p:cNvSpPr>
            <a:spLocks noGrp="1"/>
          </p:cNvSpPr>
          <p:nvPr>
            <p:ph type="sldNum" sz="quarter" idx="10"/>
          </p:nvPr>
        </p:nvSpPr>
        <p:spPr/>
        <p:txBody>
          <a:bodyPr/>
          <a:lstStyle/>
          <a:p>
            <a:fld id="{C45D3AB5-846D-4D78-B584-C42A82FB8D25}" type="slidenum">
              <a:rPr lang="en-US" smtClean="0"/>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GE’s stock price declined from $37.10 to $8.60 between January, 2</a:t>
            </a:r>
            <a:r>
              <a:rPr lang="en-US" sz="1200" kern="1200" baseline="30000" dirty="0" smtClean="0">
                <a:solidFill>
                  <a:schemeClr val="tx1"/>
                </a:solidFill>
                <a:latin typeface="+mn-lt"/>
                <a:ea typeface="+mn-ea"/>
                <a:cs typeface="+mn-cs"/>
              </a:rPr>
              <a:t>nd</a:t>
            </a:r>
            <a:r>
              <a:rPr lang="en-US" sz="1200" kern="1200" dirty="0" smtClean="0">
                <a:solidFill>
                  <a:schemeClr val="tx1"/>
                </a:solidFill>
                <a:latin typeface="+mn-lt"/>
                <a:ea typeface="+mn-ea"/>
                <a:cs typeface="+mn-cs"/>
              </a:rPr>
              <a:t>, 2008 and February, 27</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2009.</a:t>
            </a:r>
            <a:endParaRPr lang="en-US" dirty="0"/>
          </a:p>
        </p:txBody>
      </p:sp>
      <p:sp>
        <p:nvSpPr>
          <p:cNvPr id="4" name="Slide Number Placeholder 3"/>
          <p:cNvSpPr>
            <a:spLocks noGrp="1"/>
          </p:cNvSpPr>
          <p:nvPr>
            <p:ph type="sldNum" sz="quarter" idx="10"/>
          </p:nvPr>
        </p:nvSpPr>
        <p:spPr/>
        <p:txBody>
          <a:bodyPr/>
          <a:lstStyle/>
          <a:p>
            <a:fld id="{C45D3AB5-846D-4D78-B584-C42A82FB8D25}"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0456-4138-47F4-8691-F543E3A07B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99BD3B-520A-4DD3-BD5B-1871D62CAFDE}" type="datetimeFigureOut">
              <a:rPr lang="en-US" smtClean="0"/>
              <a:pPr/>
              <a:t>4/30/2013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2BF0456-4138-47F4-8691-F543E3A07B9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99BD3B-520A-4DD3-BD5B-1871D62CAFDE}" type="datetimeFigureOut">
              <a:rPr lang="en-US" smtClean="0"/>
              <a:pPr/>
              <a:t>4/30/2013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BF0456-4138-47F4-8691-F543E3A07B9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loinY8MmVq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Industry and Competitive Situation Analysis</a:t>
            </a:r>
          </a:p>
        </p:txBody>
      </p:sp>
      <p:sp>
        <p:nvSpPr>
          <p:cNvPr id="3" name="Subtitle 2"/>
          <p:cNvSpPr>
            <a:spLocks noGrp="1"/>
          </p:cNvSpPr>
          <p:nvPr>
            <p:ph type="subTitle" idx="1"/>
          </p:nvPr>
        </p:nvSpPr>
        <p:spPr/>
        <p:txBody>
          <a:bodyPr>
            <a:normAutofit fontScale="85000" lnSpcReduction="20000"/>
          </a:bodyPr>
          <a:lstStyle/>
          <a:p>
            <a:r>
              <a:rPr lang="en-US" dirty="0" smtClean="0"/>
              <a:t>Team # 6</a:t>
            </a:r>
          </a:p>
          <a:p>
            <a:r>
              <a:rPr lang="en-US" b="1" dirty="0" smtClean="0"/>
              <a:t>Kyle Kunkel</a:t>
            </a:r>
            <a:endParaRPr lang="en-US" dirty="0" smtClean="0"/>
          </a:p>
          <a:p>
            <a:r>
              <a:rPr lang="en-US" b="1" dirty="0" smtClean="0"/>
              <a:t>John Barron Parker</a:t>
            </a:r>
            <a:endParaRPr lang="en-US" dirty="0" smtClean="0"/>
          </a:p>
          <a:p>
            <a:r>
              <a:rPr lang="en-US" b="1" dirty="0" smtClean="0"/>
              <a:t>Teddy Lathrop </a:t>
            </a:r>
            <a:endParaRPr lang="en-US" dirty="0" smtClean="0"/>
          </a:p>
          <a:p>
            <a:r>
              <a:rPr lang="en-US" b="1" dirty="0" smtClean="0"/>
              <a:t>Thor Fink</a:t>
            </a:r>
            <a:endParaRPr lang="en-US" dirty="0" smtClean="0"/>
          </a:p>
          <a:p>
            <a:endParaRPr lang="en-US" dirty="0"/>
          </a:p>
        </p:txBody>
      </p:sp>
      <p:pic>
        <p:nvPicPr>
          <p:cNvPr id="4" name="Picture 3" descr="general-electric_200x200.jpg"/>
          <p:cNvPicPr>
            <a:picLocks noChangeAspect="1"/>
          </p:cNvPicPr>
          <p:nvPr/>
        </p:nvPicPr>
        <p:blipFill>
          <a:blip r:embed="rId2" cstate="print"/>
          <a:stretch>
            <a:fillRect/>
          </a:stretch>
        </p:blipFill>
        <p:spPr>
          <a:xfrm>
            <a:off x="228600" y="3810000"/>
            <a:ext cx="2540000" cy="254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Culture</a:t>
            </a:r>
            <a:endParaRPr lang="en-US" dirty="0"/>
          </a:p>
        </p:txBody>
      </p:sp>
      <p:sp>
        <p:nvSpPr>
          <p:cNvPr id="3" name="Content Placeholder 2"/>
          <p:cNvSpPr>
            <a:spLocks noGrp="1"/>
          </p:cNvSpPr>
          <p:nvPr>
            <p:ph idx="1"/>
          </p:nvPr>
        </p:nvSpPr>
        <p:spPr/>
        <p:txBody>
          <a:bodyPr>
            <a:normAutofit lnSpcReduction="10000"/>
          </a:bodyPr>
          <a:lstStyle/>
          <a:p>
            <a:r>
              <a:rPr lang="en-US" dirty="0" smtClean="0"/>
              <a:t>Many companies try to adopt GE’s Methods and Co. Culture.</a:t>
            </a:r>
          </a:p>
          <a:p>
            <a:endParaRPr lang="en-US" dirty="0" smtClean="0"/>
          </a:p>
          <a:p>
            <a:r>
              <a:rPr lang="en-US" dirty="0" smtClean="0"/>
              <a:t>Upper MGMT encourages employees to speak their minds and compensate accordingly for innovativeness.</a:t>
            </a:r>
          </a:p>
          <a:p>
            <a:endParaRPr lang="en-US" dirty="0" smtClean="0"/>
          </a:p>
          <a:p>
            <a:r>
              <a:rPr lang="en-US" dirty="0" smtClean="0"/>
              <a:t>Draw innovation from all levels of employees</a:t>
            </a:r>
          </a:p>
          <a:p>
            <a:endParaRPr lang="en-US" dirty="0" smtClean="0"/>
          </a:p>
          <a:p>
            <a:r>
              <a:rPr lang="en-US" dirty="0" smtClean="0"/>
              <a:t>Former CEO Jack Welch implemented system called “Re-architecting”   </a:t>
            </a:r>
          </a:p>
          <a:p>
            <a:pPr>
              <a:buNone/>
            </a:pPr>
            <a:endParaRPr lang="en-US" dirty="0" smtClean="0"/>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Principles </a:t>
            </a:r>
            <a:endParaRPr lang="en-US" dirty="0"/>
          </a:p>
        </p:txBody>
      </p:sp>
      <p:sp>
        <p:nvSpPr>
          <p:cNvPr id="3" name="Content Placeholder 2"/>
          <p:cNvSpPr>
            <a:spLocks noGrp="1"/>
          </p:cNvSpPr>
          <p:nvPr>
            <p:ph idx="1"/>
          </p:nvPr>
        </p:nvSpPr>
        <p:spPr/>
        <p:txBody>
          <a:bodyPr>
            <a:normAutofit lnSpcReduction="10000"/>
          </a:bodyPr>
          <a:lstStyle/>
          <a:p>
            <a:r>
              <a:rPr lang="en-US" dirty="0" smtClean="0"/>
              <a:t>GE lives by 4 Ideas</a:t>
            </a:r>
          </a:p>
          <a:p>
            <a:pPr lvl="1"/>
            <a:r>
              <a:rPr lang="en-US" dirty="0" smtClean="0"/>
              <a:t>Imagine</a:t>
            </a:r>
          </a:p>
          <a:p>
            <a:pPr lvl="1">
              <a:buNone/>
            </a:pPr>
            <a:endParaRPr lang="en-US" dirty="0" smtClean="0"/>
          </a:p>
          <a:p>
            <a:pPr lvl="1"/>
            <a:r>
              <a:rPr lang="en-US" dirty="0" smtClean="0"/>
              <a:t>Build</a:t>
            </a:r>
          </a:p>
          <a:p>
            <a:pPr lvl="1">
              <a:buNone/>
            </a:pPr>
            <a:endParaRPr lang="en-US" dirty="0" smtClean="0"/>
          </a:p>
          <a:p>
            <a:pPr lvl="1"/>
            <a:r>
              <a:rPr lang="en-US" dirty="0" smtClean="0"/>
              <a:t>Solve</a:t>
            </a:r>
          </a:p>
          <a:p>
            <a:pPr lvl="1">
              <a:buNone/>
            </a:pPr>
            <a:endParaRPr lang="en-US" dirty="0" smtClean="0"/>
          </a:p>
          <a:p>
            <a:pPr lvl="1"/>
            <a:r>
              <a:rPr lang="en-US" dirty="0" smtClean="0"/>
              <a:t>Lead</a:t>
            </a:r>
          </a:p>
          <a:p>
            <a:pPr lvl="1"/>
            <a:endParaRPr lang="en-US" dirty="0" smtClean="0"/>
          </a:p>
          <a:p>
            <a:pPr lvl="1"/>
            <a:r>
              <a:rPr lang="en-US" dirty="0" smtClean="0">
                <a:hlinkClick r:id="rId3"/>
              </a:rPr>
              <a:t>http://www.youtube.com/watch?v=loinY8MmVq8</a:t>
            </a:r>
            <a:endParaRPr lang="en-US" dirty="0" smtClean="0"/>
          </a:p>
          <a:p>
            <a:pPr lvl="1">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&amp;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Approximately 36,000 technologist working R&amp;D</a:t>
            </a:r>
          </a:p>
          <a:p>
            <a:endParaRPr lang="en-US" dirty="0" smtClean="0"/>
          </a:p>
          <a:p>
            <a:r>
              <a:rPr lang="en-US" dirty="0" smtClean="0"/>
              <a:t>10 R&amp;D Centers worldwide </a:t>
            </a:r>
          </a:p>
          <a:p>
            <a:endParaRPr lang="en-US" dirty="0" smtClean="0"/>
          </a:p>
          <a:p>
            <a:r>
              <a:rPr lang="en-US" dirty="0" smtClean="0"/>
              <a:t>R &amp; D centers in </a:t>
            </a:r>
          </a:p>
          <a:p>
            <a:pPr lvl="1"/>
            <a:r>
              <a:rPr lang="en-US" dirty="0" smtClean="0"/>
              <a:t>Niskayuna, New York</a:t>
            </a:r>
          </a:p>
          <a:p>
            <a:pPr lvl="1"/>
            <a:r>
              <a:rPr lang="en-US" dirty="0" smtClean="0"/>
              <a:t>San Ramon, California</a:t>
            </a:r>
          </a:p>
          <a:p>
            <a:pPr lvl="1"/>
            <a:r>
              <a:rPr lang="en-US" dirty="0" smtClean="0"/>
              <a:t> Oklahoma City</a:t>
            </a:r>
          </a:p>
          <a:p>
            <a:pPr lvl="1"/>
            <a:r>
              <a:rPr lang="en-US" dirty="0" smtClean="0"/>
              <a:t>Munich, Germany </a:t>
            </a:r>
          </a:p>
          <a:p>
            <a:pPr lvl="1"/>
            <a:r>
              <a:rPr lang="en-US" dirty="0" smtClean="0"/>
              <a:t>Bangalore, India</a:t>
            </a:r>
          </a:p>
          <a:p>
            <a:pPr lvl="1"/>
            <a:r>
              <a:rPr lang="en-US" dirty="0" smtClean="0"/>
              <a:t>Shanghai, China</a:t>
            </a:r>
          </a:p>
          <a:p>
            <a:pPr lvl="1"/>
            <a:endParaRPr lang="en-US" dirty="0" smtClean="0"/>
          </a:p>
          <a:p>
            <a:pPr lvl="1"/>
            <a:endParaRPr lang="en-US" dirty="0" smtClean="0"/>
          </a:p>
          <a:p>
            <a:endParaRPr lang="en-US" dirty="0" smtClean="0"/>
          </a:p>
          <a:p>
            <a:endParaRPr lang="en-US" dirty="0"/>
          </a:p>
        </p:txBody>
      </p:sp>
      <p:pic>
        <p:nvPicPr>
          <p:cNvPr id="4" name="Picture 3" descr="Rio de J.jpg"/>
          <p:cNvPicPr>
            <a:picLocks noChangeAspect="1"/>
          </p:cNvPicPr>
          <p:nvPr/>
        </p:nvPicPr>
        <p:blipFill>
          <a:blip r:embed="rId2" cstate="print"/>
          <a:stretch>
            <a:fillRect/>
          </a:stretch>
        </p:blipFill>
        <p:spPr>
          <a:xfrm>
            <a:off x="4495800" y="2971800"/>
            <a:ext cx="4648200" cy="3886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R&amp;D continued</a:t>
            </a:r>
            <a:endParaRPr lang="en-US" dirty="0"/>
          </a:p>
        </p:txBody>
      </p:sp>
      <p:sp>
        <p:nvSpPr>
          <p:cNvPr id="3" name="Content Placeholder 2"/>
          <p:cNvSpPr>
            <a:spLocks noGrp="1"/>
          </p:cNvSpPr>
          <p:nvPr>
            <p:ph idx="1"/>
          </p:nvPr>
        </p:nvSpPr>
        <p:spPr/>
        <p:txBody>
          <a:bodyPr>
            <a:normAutofit/>
          </a:bodyPr>
          <a:lstStyle/>
          <a:p>
            <a:r>
              <a:rPr lang="en-US" dirty="0" smtClean="0"/>
              <a:t>Ranked 19</a:t>
            </a:r>
            <a:r>
              <a:rPr lang="en-US" baseline="30000" dirty="0" smtClean="0"/>
              <a:t>th</a:t>
            </a:r>
            <a:r>
              <a:rPr lang="en-US" dirty="0" smtClean="0"/>
              <a:t> most innovative Co in 2011 (</a:t>
            </a:r>
            <a:r>
              <a:rPr lang="en-US" i="1" dirty="0" smtClean="0"/>
              <a:t>Fast Company)</a:t>
            </a:r>
          </a:p>
          <a:p>
            <a:endParaRPr lang="en-US" i="1" dirty="0" smtClean="0"/>
          </a:p>
          <a:p>
            <a:r>
              <a:rPr lang="en-US" dirty="0" smtClean="0"/>
              <a:t>Funded R&amp;D for $4,601 million in 2011. $3,939 million 2010. And $3,288 million in 2009.</a:t>
            </a:r>
            <a:endParaRPr lang="en-US" i="1" dirty="0" smtClean="0"/>
          </a:p>
          <a:p>
            <a:endParaRPr lang="en-US" dirty="0" smtClean="0"/>
          </a:p>
          <a:p>
            <a:r>
              <a:rPr lang="en-US" dirty="0" smtClean="0"/>
              <a:t>R &amp; D capabilities allows GE to expand into new markets.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Factors to Success</a:t>
            </a:r>
            <a:endParaRPr lang="en-US" dirty="0"/>
          </a:p>
        </p:txBody>
      </p:sp>
      <p:sp>
        <p:nvSpPr>
          <p:cNvPr id="3" name="Content Placeholder 2"/>
          <p:cNvSpPr>
            <a:spLocks noGrp="1"/>
          </p:cNvSpPr>
          <p:nvPr>
            <p:ph idx="1"/>
          </p:nvPr>
        </p:nvSpPr>
        <p:spPr/>
        <p:txBody>
          <a:bodyPr/>
          <a:lstStyle/>
          <a:p>
            <a:r>
              <a:rPr lang="en-US" dirty="0" smtClean="0"/>
              <a:t>Diverse Portfolio </a:t>
            </a:r>
          </a:p>
          <a:p>
            <a:endParaRPr lang="en-US" dirty="0" smtClean="0"/>
          </a:p>
          <a:p>
            <a:r>
              <a:rPr lang="en-US" dirty="0" smtClean="0"/>
              <a:t>Creating Successful Leaders </a:t>
            </a:r>
          </a:p>
          <a:p>
            <a:endParaRPr lang="en-US" dirty="0" smtClean="0"/>
          </a:p>
          <a:p>
            <a:r>
              <a:rPr lang="en-US" dirty="0" smtClean="0"/>
              <a:t>Extensive R &amp; D </a:t>
            </a:r>
          </a:p>
          <a:p>
            <a:endParaRPr lang="en-US" dirty="0" smtClean="0"/>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Large number of competitors due to size of the CO.</a:t>
            </a:r>
          </a:p>
          <a:p>
            <a:endParaRPr lang="en-US" dirty="0" smtClean="0"/>
          </a:p>
          <a:p>
            <a:r>
              <a:rPr lang="en-US" dirty="0" smtClean="0"/>
              <a:t>Largest Competitors Include:</a:t>
            </a:r>
          </a:p>
          <a:p>
            <a:pPr lvl="1"/>
            <a:r>
              <a:rPr lang="en-US" dirty="0" smtClean="0"/>
              <a:t>Siemens AG </a:t>
            </a:r>
          </a:p>
          <a:p>
            <a:pPr lvl="1"/>
            <a:r>
              <a:rPr lang="en-US" dirty="0" smtClean="0"/>
              <a:t>ABB </a:t>
            </a:r>
          </a:p>
          <a:p>
            <a:pPr lvl="1"/>
            <a:endParaRPr lang="en-US" dirty="0" smtClean="0"/>
          </a:p>
          <a:p>
            <a:pPr lvl="1">
              <a:buNone/>
            </a:pPr>
            <a:r>
              <a:rPr lang="en-US" dirty="0" smtClean="0"/>
              <a:t>Other Companies include:</a:t>
            </a:r>
          </a:p>
          <a:p>
            <a:pPr lvl="0"/>
            <a:r>
              <a:rPr lang="en-US" sz="2800" dirty="0" smtClean="0"/>
              <a:t>BSH Bosch and Siemens </a:t>
            </a:r>
            <a:endParaRPr lang="en-US" sz="2400" dirty="0" smtClean="0"/>
          </a:p>
          <a:p>
            <a:pPr lvl="0"/>
            <a:r>
              <a:rPr lang="en-US" sz="2800" dirty="0" smtClean="0"/>
              <a:t>Whirlpool </a:t>
            </a:r>
            <a:endParaRPr lang="en-US" sz="2400" dirty="0" smtClean="0"/>
          </a:p>
          <a:p>
            <a:pPr lvl="0"/>
            <a:r>
              <a:rPr lang="en-US" sz="2800" dirty="0" smtClean="0"/>
              <a:t>AB Electrolux</a:t>
            </a:r>
            <a:endParaRPr lang="en-US" sz="2400" dirty="0" smtClean="0"/>
          </a:p>
          <a:p>
            <a:pPr lvl="0"/>
            <a:r>
              <a:rPr lang="en-US" sz="2800" dirty="0" smtClean="0"/>
              <a:t>Haier Group Company</a:t>
            </a:r>
            <a:endParaRPr lang="en-US" sz="2400" dirty="0" smtClean="0"/>
          </a:p>
          <a:p>
            <a:pPr lvl="0"/>
            <a:r>
              <a:rPr lang="en-US" sz="2800" dirty="0" smtClean="0"/>
              <a:t>Phillips Lighting BV</a:t>
            </a:r>
            <a:endParaRPr lang="en-US" sz="2400" dirty="0" smtClean="0"/>
          </a:p>
          <a:p>
            <a:pPr lvl="0"/>
            <a:r>
              <a:rPr lang="en-US" sz="2800" dirty="0" smtClean="0"/>
              <a:t>OSRAM GmbH</a:t>
            </a:r>
            <a:endParaRPr lang="en-US" sz="2400" dirty="0" smtClean="0"/>
          </a:p>
          <a:p>
            <a:pPr lvl="1"/>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Factors </a:t>
            </a:r>
            <a:endParaRPr lang="en-US" dirty="0"/>
          </a:p>
        </p:txBody>
      </p:sp>
      <p:sp>
        <p:nvSpPr>
          <p:cNvPr id="3" name="Content Placeholder 2"/>
          <p:cNvSpPr>
            <a:spLocks noGrp="1"/>
          </p:cNvSpPr>
          <p:nvPr>
            <p:ph idx="1"/>
          </p:nvPr>
        </p:nvSpPr>
        <p:spPr/>
        <p:txBody>
          <a:bodyPr/>
          <a:lstStyle/>
          <a:p>
            <a:r>
              <a:rPr lang="en-US" dirty="0" smtClean="0"/>
              <a:t>Fluctuating interest rates</a:t>
            </a:r>
          </a:p>
          <a:p>
            <a:pPr>
              <a:buNone/>
            </a:pPr>
            <a:endParaRPr lang="en-US" dirty="0" smtClean="0"/>
          </a:p>
          <a:p>
            <a:r>
              <a:rPr lang="en-US" dirty="0" smtClean="0"/>
              <a:t>Foreign exchange rates</a:t>
            </a:r>
          </a:p>
          <a:p>
            <a:pPr>
              <a:buNone/>
            </a:pPr>
            <a:endParaRPr lang="en-US" dirty="0" smtClean="0"/>
          </a:p>
          <a:p>
            <a:r>
              <a:rPr lang="en-US" dirty="0" smtClean="0"/>
              <a:t>Money value affected by GE operations.</a:t>
            </a:r>
          </a:p>
          <a:p>
            <a:endParaRPr lang="en-US" dirty="0" smtClean="0"/>
          </a:p>
          <a:p>
            <a:r>
              <a:rPr lang="en-US" dirty="0" smtClean="0"/>
              <a:t>Over past years company suffered a decrease in revenue and sales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Price</a:t>
            </a:r>
            <a:endParaRPr lang="en-US" dirty="0"/>
          </a:p>
        </p:txBody>
      </p:sp>
      <p:pic>
        <p:nvPicPr>
          <p:cNvPr id="4" name="Content Placeholder 3" descr="20090228_general_electric_stock_performance.png"/>
          <p:cNvPicPr>
            <a:picLocks noGrp="1"/>
          </p:cNvPicPr>
          <p:nvPr>
            <p:ph idx="1"/>
          </p:nvPr>
        </p:nvPicPr>
        <p:blipFill>
          <a:blip r:embed="rId3" cstate="print"/>
          <a:stretch>
            <a:fillRect/>
          </a:stretch>
        </p:blipFill>
        <p:spPr>
          <a:xfrm>
            <a:off x="0" y="1905000"/>
            <a:ext cx="9144000" cy="495299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Factors</a:t>
            </a:r>
            <a:endParaRPr lang="en-US" dirty="0"/>
          </a:p>
        </p:txBody>
      </p:sp>
      <p:sp>
        <p:nvSpPr>
          <p:cNvPr id="3" name="Content Placeholder 2"/>
          <p:cNvSpPr>
            <a:spLocks noGrp="1"/>
          </p:cNvSpPr>
          <p:nvPr>
            <p:ph idx="1"/>
          </p:nvPr>
        </p:nvSpPr>
        <p:spPr/>
        <p:txBody>
          <a:bodyPr/>
          <a:lstStyle/>
          <a:p>
            <a:r>
              <a:rPr lang="en-US" dirty="0" smtClean="0"/>
              <a:t>Located in 160 different countries </a:t>
            </a:r>
          </a:p>
          <a:p>
            <a:pPr>
              <a:buNone/>
            </a:pPr>
            <a:endParaRPr lang="en-US" dirty="0" smtClean="0"/>
          </a:p>
          <a:p>
            <a:pPr>
              <a:buNone/>
            </a:pPr>
            <a:endParaRPr lang="en-US" dirty="0" smtClean="0"/>
          </a:p>
          <a:p>
            <a:r>
              <a:rPr lang="en-US" dirty="0" smtClean="0"/>
              <a:t>Company has to adjust to various government laws, regulations, and cultural norms.</a:t>
            </a:r>
          </a:p>
          <a:p>
            <a:pPr>
              <a:buNone/>
            </a:pPr>
            <a:endParaRPr lang="en-US" dirty="0" smtClean="0"/>
          </a:p>
          <a:p>
            <a:pPr>
              <a:buNone/>
            </a:pPr>
            <a:endParaRPr lang="en-US" dirty="0" smtClean="0"/>
          </a:p>
          <a:p>
            <a:endParaRPr lang="en-US" dirty="0" smtClean="0"/>
          </a:p>
        </p:txBody>
      </p:sp>
      <p:pic>
        <p:nvPicPr>
          <p:cNvPr id="4" name="Picture 3" descr="Renewing-America-General-Electric-China-201205011.jpg"/>
          <p:cNvPicPr>
            <a:picLocks noChangeAspect="1"/>
          </p:cNvPicPr>
          <p:nvPr/>
        </p:nvPicPr>
        <p:blipFill>
          <a:blip r:embed="rId2" cstate="print"/>
          <a:stretch>
            <a:fillRect/>
          </a:stretch>
        </p:blipFill>
        <p:spPr>
          <a:xfrm>
            <a:off x="0" y="4343400"/>
            <a:ext cx="5876925" cy="2514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Company Situation Analysis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0161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Electric History </a:t>
            </a:r>
            <a:endParaRPr lang="en-US" dirty="0"/>
          </a:p>
        </p:txBody>
      </p:sp>
      <p:sp>
        <p:nvSpPr>
          <p:cNvPr id="3" name="Content Placeholder 2"/>
          <p:cNvSpPr>
            <a:spLocks noGrp="1"/>
          </p:cNvSpPr>
          <p:nvPr>
            <p:ph idx="1"/>
          </p:nvPr>
        </p:nvSpPr>
        <p:spPr/>
        <p:txBody>
          <a:bodyPr>
            <a:normAutofit lnSpcReduction="10000"/>
          </a:bodyPr>
          <a:lstStyle/>
          <a:p>
            <a:r>
              <a:rPr lang="en-US" dirty="0" smtClean="0"/>
              <a:t>Founded in Schenectady, New York in 1892</a:t>
            </a:r>
          </a:p>
          <a:p>
            <a:endParaRPr lang="en-US" dirty="0" smtClean="0"/>
          </a:p>
          <a:p>
            <a:r>
              <a:rPr lang="en-US" dirty="0" smtClean="0"/>
              <a:t>Thomas Edison, </a:t>
            </a:r>
            <a:r>
              <a:rPr lang="en-US" dirty="0" smtClean="0"/>
              <a:t>Elihu</a:t>
            </a:r>
            <a:r>
              <a:rPr lang="en-US" dirty="0" smtClean="0"/>
              <a:t> Thomson, Charles Coffin, and Edwin Houston.</a:t>
            </a:r>
          </a:p>
          <a:p>
            <a:endParaRPr lang="en-US" dirty="0" smtClean="0"/>
          </a:p>
          <a:p>
            <a:r>
              <a:rPr lang="en-US" dirty="0" smtClean="0"/>
              <a:t>Merger between Edison General Electric </a:t>
            </a:r>
          </a:p>
          <a:p>
            <a:pPr>
              <a:buNone/>
            </a:pPr>
            <a:r>
              <a:rPr lang="en-US" dirty="0" smtClean="0"/>
              <a:t>and Thomas Houston Company</a:t>
            </a:r>
          </a:p>
          <a:p>
            <a:pPr>
              <a:buNone/>
            </a:pPr>
            <a:endParaRPr lang="en-US" dirty="0" smtClean="0"/>
          </a:p>
          <a:p>
            <a:r>
              <a:rPr lang="en-US" dirty="0" smtClean="0"/>
              <a:t>Went public in 1896, 1 of 12 companies </a:t>
            </a:r>
          </a:p>
          <a:p>
            <a:pPr>
              <a:buNone/>
            </a:pPr>
            <a:r>
              <a:rPr lang="en-US" dirty="0" smtClean="0"/>
              <a:t>On the DOW </a:t>
            </a:r>
            <a:endParaRPr lang="en-US" dirty="0"/>
          </a:p>
        </p:txBody>
      </p:sp>
      <p:pic>
        <p:nvPicPr>
          <p:cNvPr id="4" name="Picture 3" descr="Thomas_Edison_1931.jpg"/>
          <p:cNvPicPr>
            <a:picLocks noChangeAspect="1"/>
          </p:cNvPicPr>
          <p:nvPr/>
        </p:nvPicPr>
        <p:blipFill>
          <a:blip r:embed="rId2" cstate="print"/>
          <a:stretch>
            <a:fillRect/>
          </a:stretch>
        </p:blipFill>
        <p:spPr>
          <a:xfrm>
            <a:off x="6629400" y="3429000"/>
            <a:ext cx="2286000" cy="3429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taken </a:t>
            </a:r>
            <a:endParaRPr lang="en-US" dirty="0"/>
          </a:p>
        </p:txBody>
      </p:sp>
      <p:sp>
        <p:nvSpPr>
          <p:cNvPr id="3" name="Content Placeholder 2"/>
          <p:cNvSpPr>
            <a:spLocks noGrp="1"/>
          </p:cNvSpPr>
          <p:nvPr>
            <p:ph idx="1"/>
          </p:nvPr>
        </p:nvSpPr>
        <p:spPr/>
        <p:txBody>
          <a:bodyPr/>
          <a:lstStyle/>
          <a:p>
            <a:r>
              <a:rPr lang="en-US" dirty="0" smtClean="0"/>
              <a:t>Financials have slowly been declining over the last couple of years due to the recession but revenues have been making a comeback</a:t>
            </a:r>
          </a:p>
          <a:p>
            <a:r>
              <a:rPr lang="en-US" dirty="0" smtClean="0"/>
              <a:t>Environmentally friendly manufacturing </a:t>
            </a:r>
          </a:p>
          <a:p>
            <a:r>
              <a:rPr lang="en-US" dirty="0" smtClean="0"/>
              <a:t>Ecokitchen</a:t>
            </a:r>
            <a:r>
              <a:rPr lang="en-US" dirty="0" smtClean="0"/>
              <a:t> idea</a:t>
            </a:r>
            <a:endParaRPr lang="en-US" dirty="0"/>
          </a:p>
        </p:txBody>
      </p:sp>
    </p:spTree>
    <p:extLst>
      <p:ext uri="{BB962C8B-B14F-4D97-AF65-F5344CB8AC3E}">
        <p14:creationId xmlns:p14="http://schemas.microsoft.com/office/powerpoint/2010/main" val="3439614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a:t>
            </a:r>
            <a:endParaRPr lang="en-US" dirty="0"/>
          </a:p>
        </p:txBody>
      </p:sp>
      <p:sp>
        <p:nvSpPr>
          <p:cNvPr id="3" name="Content Placeholder 2"/>
          <p:cNvSpPr>
            <a:spLocks noGrp="1"/>
          </p:cNvSpPr>
          <p:nvPr>
            <p:ph idx="1"/>
          </p:nvPr>
        </p:nvSpPr>
        <p:spPr/>
        <p:txBody>
          <a:bodyPr/>
          <a:lstStyle/>
          <a:p>
            <a:r>
              <a:rPr lang="en-US" dirty="0" smtClean="0"/>
              <a:t>Strengths</a:t>
            </a:r>
          </a:p>
          <a:p>
            <a:pPr lvl="1"/>
            <a:r>
              <a:rPr lang="en-US" dirty="0" smtClean="0"/>
              <a:t>Managers and management school</a:t>
            </a:r>
          </a:p>
          <a:p>
            <a:pPr lvl="1"/>
            <a:r>
              <a:rPr lang="en-US" dirty="0" smtClean="0"/>
              <a:t>Technology advances</a:t>
            </a:r>
          </a:p>
          <a:p>
            <a:pPr lvl="1"/>
            <a:r>
              <a:rPr lang="en-US" dirty="0" smtClean="0"/>
              <a:t>Research and Development </a:t>
            </a:r>
          </a:p>
        </p:txBody>
      </p:sp>
    </p:spTree>
    <p:extLst>
      <p:ext uri="{BB962C8B-B14F-4D97-AF65-F5344CB8AC3E}">
        <p14:creationId xmlns:p14="http://schemas.microsoft.com/office/powerpoint/2010/main" val="1417539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continued</a:t>
            </a:r>
            <a:endParaRPr lang="en-US" dirty="0"/>
          </a:p>
        </p:txBody>
      </p:sp>
      <p:sp>
        <p:nvSpPr>
          <p:cNvPr id="3" name="Content Placeholder 2"/>
          <p:cNvSpPr>
            <a:spLocks noGrp="1"/>
          </p:cNvSpPr>
          <p:nvPr>
            <p:ph idx="1"/>
          </p:nvPr>
        </p:nvSpPr>
        <p:spPr/>
        <p:txBody>
          <a:bodyPr/>
          <a:lstStyle/>
          <a:p>
            <a:r>
              <a:rPr lang="en-US" dirty="0" smtClean="0"/>
              <a:t>Weaknesses</a:t>
            </a:r>
          </a:p>
          <a:p>
            <a:pPr lvl="1"/>
            <a:r>
              <a:rPr lang="en-US" dirty="0" smtClean="0"/>
              <a:t>Legal issues</a:t>
            </a:r>
          </a:p>
          <a:p>
            <a:pPr lvl="1"/>
            <a:r>
              <a:rPr lang="en-US" dirty="0" smtClean="0"/>
              <a:t>Dependence on third party venders</a:t>
            </a:r>
          </a:p>
          <a:p>
            <a:pPr lvl="1"/>
            <a:endParaRPr lang="en-US" dirty="0"/>
          </a:p>
        </p:txBody>
      </p:sp>
    </p:spTree>
    <p:extLst>
      <p:ext uri="{BB962C8B-B14F-4D97-AF65-F5344CB8AC3E}">
        <p14:creationId xmlns:p14="http://schemas.microsoft.com/office/powerpoint/2010/main" val="2325393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continued</a:t>
            </a:r>
            <a:endParaRPr lang="en-US" dirty="0"/>
          </a:p>
        </p:txBody>
      </p:sp>
      <p:sp>
        <p:nvSpPr>
          <p:cNvPr id="3" name="Content Placeholder 2"/>
          <p:cNvSpPr>
            <a:spLocks noGrp="1"/>
          </p:cNvSpPr>
          <p:nvPr>
            <p:ph idx="1"/>
          </p:nvPr>
        </p:nvSpPr>
        <p:spPr/>
        <p:txBody>
          <a:bodyPr/>
          <a:lstStyle/>
          <a:p>
            <a:r>
              <a:rPr lang="en-US" dirty="0" smtClean="0"/>
              <a:t>Opportunities</a:t>
            </a:r>
          </a:p>
          <a:p>
            <a:pPr lvl="1"/>
            <a:r>
              <a:rPr lang="en-US" dirty="0" smtClean="0"/>
              <a:t>LED technology</a:t>
            </a:r>
          </a:p>
          <a:p>
            <a:pPr lvl="2"/>
            <a:r>
              <a:rPr lang="en-US" dirty="0" smtClean="0"/>
              <a:t>Street-light programs </a:t>
            </a:r>
          </a:p>
          <a:p>
            <a:pPr marL="914400" lvl="2" indent="0">
              <a:buNone/>
            </a:pPr>
            <a:endParaRPr lang="en-US" dirty="0"/>
          </a:p>
          <a:p>
            <a:pPr marL="914400" lvl="2" indent="0">
              <a:buNone/>
            </a:pPr>
            <a:r>
              <a:rPr lang="en-US" dirty="0" smtClean="0"/>
              <a:t>Business alliances: Chesapeake  </a:t>
            </a:r>
            <a:endParaRPr lang="en-US" dirty="0"/>
          </a:p>
        </p:txBody>
      </p:sp>
    </p:spTree>
    <p:extLst>
      <p:ext uri="{BB962C8B-B14F-4D97-AF65-F5344CB8AC3E}">
        <p14:creationId xmlns:p14="http://schemas.microsoft.com/office/powerpoint/2010/main" val="4048719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continued</a:t>
            </a:r>
            <a:endParaRPr lang="en-US" dirty="0"/>
          </a:p>
        </p:txBody>
      </p:sp>
      <p:sp>
        <p:nvSpPr>
          <p:cNvPr id="3" name="Content Placeholder 2"/>
          <p:cNvSpPr>
            <a:spLocks noGrp="1"/>
          </p:cNvSpPr>
          <p:nvPr>
            <p:ph idx="1"/>
          </p:nvPr>
        </p:nvSpPr>
        <p:spPr/>
        <p:txBody>
          <a:bodyPr/>
          <a:lstStyle/>
          <a:p>
            <a:r>
              <a:rPr lang="en-US" dirty="0" smtClean="0"/>
              <a:t>Threats</a:t>
            </a:r>
          </a:p>
          <a:p>
            <a:pPr lvl="1"/>
            <a:r>
              <a:rPr lang="en-US" dirty="0" smtClean="0"/>
              <a:t>Government rules and regulations (EPA)</a:t>
            </a:r>
          </a:p>
          <a:p>
            <a:pPr lvl="1"/>
            <a:r>
              <a:rPr lang="en-US" dirty="0" smtClean="0"/>
              <a:t>Intellectual property theft</a:t>
            </a:r>
            <a:endParaRPr lang="en-US" dirty="0"/>
          </a:p>
        </p:txBody>
      </p:sp>
    </p:spTree>
    <p:extLst>
      <p:ext uri="{BB962C8B-B14F-4D97-AF65-F5344CB8AC3E}">
        <p14:creationId xmlns:p14="http://schemas.microsoft.com/office/powerpoint/2010/main" val="3242433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analysis </a:t>
            </a:r>
            <a:endParaRPr lang="en-US" dirty="0"/>
          </a:p>
        </p:txBody>
      </p:sp>
      <p:sp>
        <p:nvSpPr>
          <p:cNvPr id="3" name="Content Placeholder 2"/>
          <p:cNvSpPr>
            <a:spLocks noGrp="1"/>
          </p:cNvSpPr>
          <p:nvPr>
            <p:ph idx="1"/>
          </p:nvPr>
        </p:nvSpPr>
        <p:spPr/>
        <p:txBody>
          <a:bodyPr>
            <a:normAutofit/>
          </a:bodyPr>
          <a:lstStyle/>
          <a:p>
            <a:r>
              <a:rPr lang="en-US" sz="1600" dirty="0"/>
              <a:t>In 2012, GE was named in Barron's list of the most respected companies</a:t>
            </a:r>
            <a:r>
              <a:rPr lang="en-US" sz="1600" dirty="0" smtClean="0"/>
              <a:t>.</a:t>
            </a:r>
          </a:p>
          <a:p>
            <a:r>
              <a:rPr lang="en-US" sz="1600" dirty="0" smtClean="0"/>
              <a:t> </a:t>
            </a:r>
            <a:r>
              <a:rPr lang="en-US" sz="1600" dirty="0"/>
              <a:t>In 2012, GE ranked among Fortune's listing of the world’s most admired companies and the top companies for leaders</a:t>
            </a:r>
            <a:r>
              <a:rPr lang="en-US" sz="1600" dirty="0" smtClean="0"/>
              <a:t>.</a:t>
            </a:r>
          </a:p>
          <a:p>
            <a:r>
              <a:rPr lang="en-US" sz="1600" dirty="0" smtClean="0"/>
              <a:t> </a:t>
            </a:r>
            <a:r>
              <a:rPr lang="en-US" sz="1600" dirty="0"/>
              <a:t>In 2012, GE was named in Bloomberg </a:t>
            </a:r>
            <a:r>
              <a:rPr lang="en-US" sz="1600" dirty="0" smtClean="0"/>
              <a:t>BusinessWeek's </a:t>
            </a:r>
            <a:r>
              <a:rPr lang="en-US" sz="1600" dirty="0"/>
              <a:t>list of the world's most innovative companies</a:t>
            </a:r>
            <a:r>
              <a:rPr lang="en-US" sz="1600" dirty="0" smtClean="0"/>
              <a:t>.</a:t>
            </a:r>
          </a:p>
          <a:p>
            <a:r>
              <a:rPr lang="en-US" sz="1600" dirty="0" smtClean="0"/>
              <a:t> </a:t>
            </a:r>
            <a:r>
              <a:rPr lang="en-US" sz="1600" dirty="0"/>
              <a:t>In 2012, GE was named in </a:t>
            </a:r>
            <a:r>
              <a:rPr lang="en-US" sz="1600" dirty="0"/>
              <a:t>Ethisphere's</a:t>
            </a:r>
            <a:r>
              <a:rPr lang="en-US" sz="1600" dirty="0"/>
              <a:t> list of the world's most ethical companies,”(GE web page, 2013, company fact sheet). </a:t>
            </a:r>
          </a:p>
        </p:txBody>
      </p:sp>
    </p:spTree>
    <p:extLst>
      <p:ext uri="{BB962C8B-B14F-4D97-AF65-F5344CB8AC3E}">
        <p14:creationId xmlns:p14="http://schemas.microsoft.com/office/powerpoint/2010/main" val="2817959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 </a:t>
            </a:r>
            <a:endParaRPr lang="en-US" dirty="0"/>
          </a:p>
        </p:txBody>
      </p:sp>
      <p:sp>
        <p:nvSpPr>
          <p:cNvPr id="3" name="Content Placeholder 2"/>
          <p:cNvSpPr>
            <a:spLocks noGrp="1"/>
          </p:cNvSpPr>
          <p:nvPr>
            <p:ph idx="1"/>
          </p:nvPr>
        </p:nvSpPr>
        <p:spPr/>
        <p:txBody>
          <a:bodyPr/>
          <a:lstStyle/>
          <a:p>
            <a:r>
              <a:rPr lang="en-US" dirty="0" smtClean="0"/>
              <a:t>Infrastructure</a:t>
            </a:r>
          </a:p>
          <a:p>
            <a:r>
              <a:rPr lang="en-US" dirty="0" smtClean="0"/>
              <a:t>Technology </a:t>
            </a:r>
          </a:p>
          <a:p>
            <a:r>
              <a:rPr lang="en-US" dirty="0" smtClean="0"/>
              <a:t>Cash that can be spent to invest</a:t>
            </a:r>
            <a:endParaRPr lang="en-US" dirty="0"/>
          </a:p>
        </p:txBody>
      </p:sp>
    </p:spTree>
    <p:extLst>
      <p:ext uri="{BB962C8B-B14F-4D97-AF65-F5344CB8AC3E}">
        <p14:creationId xmlns:p14="http://schemas.microsoft.com/office/powerpoint/2010/main" val="3055180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Analysis</a:t>
            </a:r>
            <a:endParaRPr lang="en-US" dirty="0"/>
          </a:p>
        </p:txBody>
      </p:sp>
      <p:sp>
        <p:nvSpPr>
          <p:cNvPr id="3" name="Content Placeholder 2"/>
          <p:cNvSpPr>
            <a:spLocks noGrp="1"/>
          </p:cNvSpPr>
          <p:nvPr>
            <p:ph idx="1"/>
          </p:nvPr>
        </p:nvSpPr>
        <p:spPr/>
        <p:txBody>
          <a:bodyPr/>
          <a:lstStyle/>
          <a:p>
            <a:r>
              <a:rPr lang="en-US" dirty="0" smtClean="0"/>
              <a:t>Growth </a:t>
            </a:r>
          </a:p>
          <a:p>
            <a:r>
              <a:rPr lang="en-US" dirty="0" smtClean="0"/>
              <a:t>More expansion 8% compared 3%</a:t>
            </a:r>
          </a:p>
          <a:p>
            <a:r>
              <a:rPr lang="en-US" dirty="0" smtClean="0"/>
              <a:t>Amount spent on R&amp;D</a:t>
            </a:r>
            <a:endParaRPr lang="en-US" dirty="0"/>
          </a:p>
        </p:txBody>
      </p:sp>
    </p:spTree>
    <p:extLst>
      <p:ext uri="{BB962C8B-B14F-4D97-AF65-F5344CB8AC3E}">
        <p14:creationId xmlns:p14="http://schemas.microsoft.com/office/powerpoint/2010/main" val="2270883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t>
            </a:r>
            <a:endParaRPr lang="en-US" dirty="0"/>
          </a:p>
        </p:txBody>
      </p:sp>
      <p:sp>
        <p:nvSpPr>
          <p:cNvPr id="3" name="Content Placeholder 2"/>
          <p:cNvSpPr>
            <a:spLocks noGrp="1"/>
          </p:cNvSpPr>
          <p:nvPr>
            <p:ph idx="1"/>
          </p:nvPr>
        </p:nvSpPr>
        <p:spPr/>
        <p:txBody>
          <a:bodyPr/>
          <a:lstStyle/>
          <a:p>
            <a:r>
              <a:rPr lang="en-US" dirty="0" smtClean="0"/>
              <a:t>Fukushima, Japan</a:t>
            </a:r>
          </a:p>
          <a:p>
            <a:r>
              <a:rPr lang="en-US" dirty="0" smtClean="0"/>
              <a:t>Resource scarcity </a:t>
            </a:r>
          </a:p>
          <a:p>
            <a:endParaRPr lang="en-US" dirty="0"/>
          </a:p>
        </p:txBody>
      </p:sp>
    </p:spTree>
    <p:extLst>
      <p:ext uri="{BB962C8B-B14F-4D97-AF65-F5344CB8AC3E}">
        <p14:creationId xmlns:p14="http://schemas.microsoft.com/office/powerpoint/2010/main" val="633753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Identify/Evaluate GE’s Options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Overview</a:t>
            </a:r>
            <a:endParaRPr lang="en-US" dirty="0"/>
          </a:p>
        </p:txBody>
      </p:sp>
      <p:sp>
        <p:nvSpPr>
          <p:cNvPr id="3" name="Content Placeholder 2"/>
          <p:cNvSpPr>
            <a:spLocks noGrp="1"/>
          </p:cNvSpPr>
          <p:nvPr>
            <p:ph idx="1"/>
          </p:nvPr>
        </p:nvSpPr>
        <p:spPr/>
        <p:txBody>
          <a:bodyPr/>
          <a:lstStyle/>
          <a:p>
            <a:r>
              <a:rPr lang="en-US" dirty="0" smtClean="0"/>
              <a:t>American Multinational Conglomerate</a:t>
            </a:r>
          </a:p>
          <a:p>
            <a:endParaRPr lang="en-US" dirty="0" smtClean="0"/>
          </a:p>
          <a:p>
            <a:r>
              <a:rPr lang="en-US" dirty="0" smtClean="0"/>
              <a:t>Headquartered in Fairfield, Connecticut </a:t>
            </a:r>
          </a:p>
          <a:p>
            <a:endParaRPr lang="en-US" dirty="0" smtClean="0"/>
          </a:p>
          <a:p>
            <a:r>
              <a:rPr lang="en-US" dirty="0" smtClean="0"/>
              <a:t>10</a:t>
            </a:r>
            <a:r>
              <a:rPr lang="en-US" baseline="30000" dirty="0" smtClean="0"/>
              <a:t>th</a:t>
            </a:r>
            <a:r>
              <a:rPr lang="en-US" dirty="0" smtClean="0"/>
              <a:t> Largest company in the world</a:t>
            </a:r>
          </a:p>
          <a:p>
            <a:endParaRPr lang="en-US" dirty="0" smtClean="0"/>
          </a:p>
          <a:p>
            <a:r>
              <a:rPr lang="en-US" dirty="0" smtClean="0"/>
              <a:t>Four Sectors: Energy, Capital Finance, Technology Infrastructure, and Consumer and Industrial</a:t>
            </a:r>
          </a:p>
          <a:p>
            <a:pPr>
              <a:buNone/>
            </a:pP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GE’s Position in the Appliance Industry</a:t>
            </a:r>
            <a:endParaRPr lang="en-US" dirty="0"/>
          </a:p>
        </p:txBody>
      </p:sp>
      <p:sp>
        <p:nvSpPr>
          <p:cNvPr id="5" name="Content Placeholder 4"/>
          <p:cNvSpPr>
            <a:spLocks noGrp="1"/>
          </p:cNvSpPr>
          <p:nvPr>
            <p:ph idx="1"/>
          </p:nvPr>
        </p:nvSpPr>
        <p:spPr/>
        <p:txBody>
          <a:bodyPr>
            <a:normAutofit/>
          </a:bodyPr>
          <a:lstStyle/>
          <a:p>
            <a:r>
              <a:rPr lang="en-US" dirty="0"/>
              <a:t>In the appliance industry, General Electric is recognized as one of the best-known brand name appliance manufacturers in the </a:t>
            </a:r>
            <a:r>
              <a:rPr lang="en-US" dirty="0" smtClean="0"/>
              <a:t>world</a:t>
            </a:r>
          </a:p>
          <a:p>
            <a:r>
              <a:rPr lang="en-US" dirty="0"/>
              <a:t>The competitive strategy GE uses is based off the company’s core technology, manufacturing and marketing where they are able to produce approximately $5.5 billion in </a:t>
            </a:r>
            <a:r>
              <a:rPr lang="en-US" dirty="0" smtClean="0"/>
              <a:t>revenues</a:t>
            </a:r>
          </a:p>
          <a:p>
            <a:r>
              <a:rPr lang="en-US" dirty="0"/>
              <a:t>With technological advances over the past couple of years, energy efficient appliances has shown to be the future if the appliance industry</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 Becoming More Energy-Efficient</a:t>
            </a:r>
            <a:endParaRPr lang="en-US" dirty="0"/>
          </a:p>
        </p:txBody>
      </p:sp>
      <p:sp>
        <p:nvSpPr>
          <p:cNvPr id="3" name="Content Placeholder 2"/>
          <p:cNvSpPr>
            <a:spLocks noGrp="1"/>
          </p:cNvSpPr>
          <p:nvPr>
            <p:ph idx="1"/>
          </p:nvPr>
        </p:nvSpPr>
        <p:spPr/>
        <p:txBody>
          <a:bodyPr/>
          <a:lstStyle/>
          <a:p>
            <a:r>
              <a:rPr lang="en-US" dirty="0"/>
              <a:t>GE has shown to be on a steady rise with the production of energy efficient </a:t>
            </a:r>
            <a:r>
              <a:rPr lang="en-US" dirty="0" smtClean="0"/>
              <a:t>appliances</a:t>
            </a:r>
          </a:p>
          <a:p>
            <a:pPr lvl="1"/>
            <a:r>
              <a:rPr lang="en-US" dirty="0" smtClean="0"/>
              <a:t>Smart meters</a:t>
            </a:r>
          </a:p>
          <a:p>
            <a:pPr lvl="1"/>
            <a:r>
              <a:rPr lang="en-US" dirty="0" smtClean="0"/>
              <a:t>Smart platforms</a:t>
            </a:r>
          </a:p>
          <a:p>
            <a:pPr lvl="1"/>
            <a:r>
              <a:rPr lang="en-US" dirty="0" smtClean="0"/>
              <a:t>Smart appliances</a:t>
            </a:r>
          </a:p>
          <a:p>
            <a:r>
              <a:rPr lang="en-US" dirty="0" smtClean="0"/>
              <a:t>This new wave of energy-efficient products will save consumers money in the long run</a:t>
            </a:r>
            <a:endParaRPr lang="en-US" dirty="0"/>
          </a:p>
          <a:p>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Options Does GE Appliances Have Moving Forward?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GE continues to grow in the appliance industry, it is important for them to stay the course they have already established</a:t>
            </a:r>
          </a:p>
          <a:p>
            <a:pPr lvl="1"/>
            <a:r>
              <a:rPr lang="en-US" dirty="0" smtClean="0"/>
              <a:t>Proven to be among industry leaders in innovative, energy-efficient technologies</a:t>
            </a:r>
          </a:p>
          <a:p>
            <a:r>
              <a:rPr lang="en-US" dirty="0"/>
              <a:t>In an industry that is becoming more promotionally driven, GE should focus more of its resources towards marketing and advertising in order to increase their sales </a:t>
            </a:r>
            <a:r>
              <a:rPr lang="en-US" dirty="0" smtClean="0"/>
              <a:t>revenues</a:t>
            </a:r>
          </a:p>
          <a:p>
            <a:pPr lvl="1"/>
            <a:r>
              <a:rPr lang="en-US" dirty="0" smtClean="0"/>
              <a:t>Offering a greater incentive to buy GE appliances versus their competitors will bring new customers in and retain the customer base they already have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GE’s Position in the Lighting Industry</a:t>
            </a:r>
            <a:endParaRPr lang="en-US" dirty="0"/>
          </a:p>
        </p:txBody>
      </p:sp>
      <p:sp>
        <p:nvSpPr>
          <p:cNvPr id="3" name="Content Placeholder 2"/>
          <p:cNvSpPr>
            <a:spLocks noGrp="1"/>
          </p:cNvSpPr>
          <p:nvPr>
            <p:ph idx="1"/>
          </p:nvPr>
        </p:nvSpPr>
        <p:spPr/>
        <p:txBody>
          <a:bodyPr/>
          <a:lstStyle/>
          <a:p>
            <a:r>
              <a:rPr lang="en-US" dirty="0"/>
              <a:t>In the lighting industry, General Electric’s commercial and residential lighting division is leading the way as a proven expert in the light-emitting diode (LED) </a:t>
            </a:r>
            <a:r>
              <a:rPr lang="en-US" dirty="0" smtClean="0"/>
              <a:t>category</a:t>
            </a:r>
          </a:p>
          <a:p>
            <a:r>
              <a:rPr lang="en-US" dirty="0" smtClean="0"/>
              <a:t>Acquisitions of </a:t>
            </a:r>
            <a:r>
              <a:rPr lang="en-US" dirty="0" smtClean="0"/>
              <a:t>Lightech</a:t>
            </a:r>
            <a:r>
              <a:rPr lang="en-US" dirty="0" smtClean="0"/>
              <a:t> and </a:t>
            </a:r>
            <a:r>
              <a:rPr lang="en-US" dirty="0" smtClean="0"/>
              <a:t>Nuventix</a:t>
            </a:r>
            <a:r>
              <a:rPr lang="en-US" dirty="0" smtClean="0"/>
              <a:t> in 2011 provided GE Lighting with the resources needed to develop industry leading LED products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GE’s position in the Lighting Industry cont.</a:t>
            </a:r>
            <a:endParaRPr lang="en-US" dirty="0"/>
          </a:p>
        </p:txBody>
      </p:sp>
      <p:sp>
        <p:nvSpPr>
          <p:cNvPr id="3" name="Content Placeholder 2"/>
          <p:cNvSpPr>
            <a:spLocks noGrp="1"/>
          </p:cNvSpPr>
          <p:nvPr>
            <p:ph idx="1"/>
          </p:nvPr>
        </p:nvSpPr>
        <p:spPr/>
        <p:txBody>
          <a:bodyPr/>
          <a:lstStyle/>
          <a:p>
            <a:r>
              <a:rPr lang="en-US" dirty="0"/>
              <a:t>With lighting consumer trends shifting towards an increase in demand for energy efficient products and fast-paced technology advances, GE lighting is </a:t>
            </a:r>
            <a:r>
              <a:rPr lang="en-US" dirty="0" smtClean="0"/>
              <a:t>at the top </a:t>
            </a:r>
            <a:r>
              <a:rPr lang="en-US" dirty="0"/>
              <a:t>when it comes to producing innovative, industry leading, energy-saving lighting products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 Making a Difference</a:t>
            </a:r>
            <a:endParaRPr lang="en-US" dirty="0"/>
          </a:p>
        </p:txBody>
      </p:sp>
      <p:sp>
        <p:nvSpPr>
          <p:cNvPr id="3" name="Content Placeholder 2"/>
          <p:cNvSpPr>
            <a:spLocks noGrp="1"/>
          </p:cNvSpPr>
          <p:nvPr>
            <p:ph idx="1"/>
          </p:nvPr>
        </p:nvSpPr>
        <p:spPr/>
        <p:txBody>
          <a:bodyPr/>
          <a:lstStyle/>
          <a:p>
            <a:r>
              <a:rPr lang="en-US" dirty="0"/>
              <a:t>The amount of money General Electric saves other businesses through their energy efficient products and business strategy is more than any other competitor in the lighting </a:t>
            </a:r>
            <a:r>
              <a:rPr lang="en-US" dirty="0" smtClean="0"/>
              <a:t>industry</a:t>
            </a:r>
          </a:p>
          <a:p>
            <a:pPr lvl="1"/>
            <a:r>
              <a:rPr lang="en-US" dirty="0" smtClean="0"/>
              <a:t>Ex. Plaza </a:t>
            </a:r>
            <a:r>
              <a:rPr lang="en-US" dirty="0"/>
              <a:t>I</a:t>
            </a:r>
            <a:r>
              <a:rPr lang="en-US" dirty="0" smtClean="0"/>
              <a:t>ndonesia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Options Does GE Lighting Have Moving Forward?</a:t>
            </a:r>
            <a:endParaRPr lang="en-US" dirty="0"/>
          </a:p>
        </p:txBody>
      </p:sp>
      <p:sp>
        <p:nvSpPr>
          <p:cNvPr id="3" name="Content Placeholder 2"/>
          <p:cNvSpPr>
            <a:spLocks noGrp="1"/>
          </p:cNvSpPr>
          <p:nvPr>
            <p:ph idx="1"/>
          </p:nvPr>
        </p:nvSpPr>
        <p:spPr/>
        <p:txBody>
          <a:bodyPr/>
          <a:lstStyle/>
          <a:p>
            <a:r>
              <a:rPr lang="en-US" dirty="0"/>
              <a:t>For GE to continue to grow in the lighting industry </a:t>
            </a:r>
            <a:r>
              <a:rPr lang="en-US" dirty="0" smtClean="0"/>
              <a:t>it </a:t>
            </a:r>
            <a:r>
              <a:rPr lang="en-US" dirty="0"/>
              <a:t>is important that </a:t>
            </a:r>
            <a:r>
              <a:rPr lang="en-US" dirty="0" smtClean="0"/>
              <a:t>they do </a:t>
            </a:r>
            <a:r>
              <a:rPr lang="en-US" dirty="0"/>
              <a:t>not out innovate </a:t>
            </a:r>
            <a:r>
              <a:rPr lang="en-US" dirty="0" smtClean="0"/>
              <a:t>themselves and they continue to grow LED technology</a:t>
            </a:r>
          </a:p>
          <a:p>
            <a:pPr lvl="1"/>
            <a:r>
              <a:rPr lang="en-US" dirty="0" smtClean="0"/>
              <a:t>Phase out of out-dated incandescent designs</a:t>
            </a:r>
          </a:p>
          <a:p>
            <a:pPr lvl="1"/>
            <a:r>
              <a:rPr lang="en-US" dirty="0" smtClean="0"/>
              <a:t>Develop a marketing strategy that exemplifies the benefits of LED technology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Electric as a Whole</a:t>
            </a:r>
            <a:endParaRPr lang="en-US" dirty="0"/>
          </a:p>
        </p:txBody>
      </p:sp>
      <p:sp>
        <p:nvSpPr>
          <p:cNvPr id="3" name="Content Placeholder 2"/>
          <p:cNvSpPr>
            <a:spLocks noGrp="1"/>
          </p:cNvSpPr>
          <p:nvPr>
            <p:ph idx="1"/>
          </p:nvPr>
        </p:nvSpPr>
        <p:spPr/>
        <p:txBody>
          <a:bodyPr>
            <a:normAutofit/>
          </a:bodyPr>
          <a:lstStyle/>
          <a:p>
            <a:r>
              <a:rPr lang="en-US" dirty="0"/>
              <a:t>For General Electric as a whole, it is important that they keep the company divided into separate business </a:t>
            </a:r>
            <a:r>
              <a:rPr lang="en-US" dirty="0" smtClean="0"/>
              <a:t>entities</a:t>
            </a:r>
          </a:p>
          <a:p>
            <a:pPr lvl="1"/>
            <a:r>
              <a:rPr lang="en-US" dirty="0" smtClean="0"/>
              <a:t>It is hard to analyze GE from a shareholder prospective because of the variety of industries they compete in</a:t>
            </a:r>
          </a:p>
          <a:p>
            <a:r>
              <a:rPr lang="en-US" dirty="0" smtClean="0"/>
              <a:t>There </a:t>
            </a:r>
            <a:r>
              <a:rPr lang="en-US" dirty="0"/>
              <a:t>is a tremendous unrealized shareholder value that needs to be exploited and the best way for that to happen is to let each business entity flourish as a separate </a:t>
            </a:r>
            <a:r>
              <a:rPr lang="en-US" dirty="0" smtClean="0"/>
              <a:t>company</a:t>
            </a:r>
            <a:endParaRPr 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 Appliances &amp; Lighting</a:t>
            </a:r>
            <a:endParaRPr lang="en-US" dirty="0"/>
          </a:p>
        </p:txBody>
      </p:sp>
      <p:sp>
        <p:nvSpPr>
          <p:cNvPr id="12" name="Content Placeholder 11"/>
          <p:cNvSpPr>
            <a:spLocks noGrp="1"/>
          </p:cNvSpPr>
          <p:nvPr>
            <p:ph idx="1"/>
          </p:nvPr>
        </p:nvSpPr>
        <p:spPr/>
        <p:txBody>
          <a:bodyPr/>
          <a:lstStyle/>
          <a:p>
            <a:r>
              <a:rPr lang="en-US" dirty="0" smtClean="0"/>
              <a:t>Operates as part of GE’s Home &amp; Business Solutions unit</a:t>
            </a:r>
          </a:p>
          <a:p>
            <a:r>
              <a:rPr lang="en-US" dirty="0" smtClean="0"/>
              <a:t>Makes home appliances as well as provides appliance repair service</a:t>
            </a:r>
          </a:p>
          <a:p>
            <a:r>
              <a:rPr lang="en-US" dirty="0" smtClean="0"/>
              <a:t>Home to GE’s lighting division</a:t>
            </a:r>
          </a:p>
          <a:p>
            <a:pPr lvl="1"/>
            <a:r>
              <a:rPr lang="en-US" dirty="0" smtClean="0"/>
              <a:t>Make lighting products for residential and commercial markets</a:t>
            </a:r>
            <a:endParaRPr lang="en-US" dirty="0"/>
          </a:p>
        </p:txBody>
      </p:sp>
    </p:spTree>
    <p:extLst>
      <p:ext uri="{BB962C8B-B14F-4D97-AF65-F5344CB8AC3E}">
        <p14:creationId xmlns:p14="http://schemas.microsoft.com/office/powerpoint/2010/main" val="2475350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Products</a:t>
            </a:r>
            <a:endParaRPr lang="en-US" dirty="0"/>
          </a:p>
        </p:txBody>
      </p:sp>
      <p:sp>
        <p:nvSpPr>
          <p:cNvPr id="8" name="Text Placeholder 7"/>
          <p:cNvSpPr>
            <a:spLocks noGrp="1"/>
          </p:cNvSpPr>
          <p:nvPr>
            <p:ph type="body" idx="1"/>
          </p:nvPr>
        </p:nvSpPr>
        <p:spPr/>
        <p:txBody>
          <a:bodyPr/>
          <a:lstStyle/>
          <a:p>
            <a:pPr algn="ctr"/>
            <a:r>
              <a:rPr lang="en-US" dirty="0" smtClean="0"/>
              <a:t>Appliances</a:t>
            </a:r>
            <a:endParaRPr lang="en-US" dirty="0"/>
          </a:p>
        </p:txBody>
      </p:sp>
      <p:sp>
        <p:nvSpPr>
          <p:cNvPr id="9" name="Content Placeholder 8"/>
          <p:cNvSpPr>
            <a:spLocks noGrp="1"/>
          </p:cNvSpPr>
          <p:nvPr>
            <p:ph sz="half" idx="2"/>
          </p:nvPr>
        </p:nvSpPr>
        <p:spPr/>
        <p:txBody>
          <a:bodyPr/>
          <a:lstStyle/>
          <a:p>
            <a:r>
              <a:rPr lang="en-US" dirty="0" smtClean="0"/>
              <a:t>Dishwashers</a:t>
            </a:r>
          </a:p>
          <a:p>
            <a:r>
              <a:rPr lang="en-US" dirty="0" smtClean="0"/>
              <a:t>Dryers</a:t>
            </a:r>
          </a:p>
          <a:p>
            <a:r>
              <a:rPr lang="en-US" dirty="0" smtClean="0"/>
              <a:t>Freezers</a:t>
            </a:r>
          </a:p>
          <a:p>
            <a:r>
              <a:rPr lang="en-US" dirty="0" smtClean="0"/>
              <a:t>Ovens</a:t>
            </a:r>
          </a:p>
          <a:p>
            <a:r>
              <a:rPr lang="en-US" dirty="0" smtClean="0"/>
              <a:t>Refrigerators</a:t>
            </a:r>
          </a:p>
          <a:p>
            <a:r>
              <a:rPr lang="en-US" dirty="0" smtClean="0"/>
              <a:t>Room AC units</a:t>
            </a:r>
          </a:p>
          <a:p>
            <a:r>
              <a:rPr lang="en-US" dirty="0" smtClean="0"/>
              <a:t>Washing Machines</a:t>
            </a:r>
          </a:p>
          <a:p>
            <a:endParaRPr lang="en-US" dirty="0" smtClean="0"/>
          </a:p>
        </p:txBody>
      </p:sp>
      <p:sp>
        <p:nvSpPr>
          <p:cNvPr id="10" name="Text Placeholder 9"/>
          <p:cNvSpPr>
            <a:spLocks noGrp="1"/>
          </p:cNvSpPr>
          <p:nvPr>
            <p:ph type="body" sz="quarter" idx="3"/>
          </p:nvPr>
        </p:nvSpPr>
        <p:spPr/>
        <p:txBody>
          <a:bodyPr/>
          <a:lstStyle/>
          <a:p>
            <a:pPr algn="ctr"/>
            <a:r>
              <a:rPr lang="en-US" dirty="0" smtClean="0"/>
              <a:t>Lighting</a:t>
            </a:r>
            <a:endParaRPr lang="en-US" dirty="0"/>
          </a:p>
        </p:txBody>
      </p:sp>
      <p:sp>
        <p:nvSpPr>
          <p:cNvPr id="11" name="Content Placeholder 10"/>
          <p:cNvSpPr>
            <a:spLocks noGrp="1"/>
          </p:cNvSpPr>
          <p:nvPr>
            <p:ph sz="quarter" idx="4"/>
          </p:nvPr>
        </p:nvSpPr>
        <p:spPr/>
        <p:txBody>
          <a:bodyPr/>
          <a:lstStyle/>
          <a:p>
            <a:r>
              <a:rPr lang="en-US" dirty="0" smtClean="0"/>
              <a:t>CFL bulbs</a:t>
            </a:r>
          </a:p>
          <a:p>
            <a:r>
              <a:rPr lang="en-US" dirty="0" smtClean="0"/>
              <a:t>Florescent bulbs</a:t>
            </a:r>
          </a:p>
          <a:p>
            <a:r>
              <a:rPr lang="en-US" dirty="0" smtClean="0"/>
              <a:t>Halogen bulbs</a:t>
            </a:r>
          </a:p>
          <a:p>
            <a:r>
              <a:rPr lang="en-US" dirty="0" smtClean="0"/>
              <a:t>Incandescent bulbs</a:t>
            </a:r>
          </a:p>
          <a:p>
            <a:r>
              <a:rPr lang="en-US" dirty="0" smtClean="0"/>
              <a:t>LEB bulbs</a:t>
            </a:r>
            <a:endParaRPr lang="en-US" dirty="0"/>
          </a:p>
        </p:txBody>
      </p:sp>
    </p:spTree>
    <p:extLst>
      <p:ext uri="{BB962C8B-B14F-4D97-AF65-F5344CB8AC3E}">
        <p14:creationId xmlns:p14="http://schemas.microsoft.com/office/powerpoint/2010/main" val="850714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Major Mergers, Buyouts, and Sells since GE’s Formation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1911 GE combined with the National Electric Lamp Company. (NELC)</a:t>
            </a:r>
          </a:p>
          <a:p>
            <a:endParaRPr lang="en-US" dirty="0" smtClean="0"/>
          </a:p>
          <a:p>
            <a:r>
              <a:rPr lang="en-US" dirty="0" smtClean="0"/>
              <a:t>1919  established the Radio Corporation of America</a:t>
            </a:r>
          </a:p>
          <a:p>
            <a:endParaRPr lang="en-US" dirty="0" smtClean="0"/>
          </a:p>
          <a:p>
            <a:r>
              <a:rPr lang="en-US" dirty="0" smtClean="0"/>
              <a:t>1960s one of the worlds largest computer  companies</a:t>
            </a:r>
          </a:p>
          <a:p>
            <a:endParaRPr lang="en-US" dirty="0" smtClean="0"/>
          </a:p>
          <a:p>
            <a:r>
              <a:rPr lang="en-US" dirty="0" smtClean="0"/>
              <a:t>2002 Sold IS to Francisco Partners and Norwest Venture Partners.</a:t>
            </a:r>
          </a:p>
          <a:p>
            <a:endParaRPr lang="en-US" dirty="0" smtClean="0"/>
          </a:p>
          <a:p>
            <a:r>
              <a:rPr lang="en-US" dirty="0" smtClean="0"/>
              <a:t>2004 it took over the television company NBC and Media Conglomerate  Vivendi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Appliance Industry</a:t>
            </a:r>
            <a:endParaRPr lang="en-US" dirty="0"/>
          </a:p>
        </p:txBody>
      </p:sp>
      <p:sp>
        <p:nvSpPr>
          <p:cNvPr id="3" name="Content Placeholder 2"/>
          <p:cNvSpPr>
            <a:spLocks noGrp="1"/>
          </p:cNvSpPr>
          <p:nvPr>
            <p:ph sz="half" idx="1"/>
          </p:nvPr>
        </p:nvSpPr>
        <p:spPr/>
        <p:txBody>
          <a:bodyPr/>
          <a:lstStyle/>
          <a:p>
            <a:r>
              <a:rPr lang="en-US" dirty="0" smtClean="0"/>
              <a:t>NAICS 3352 definition: Household Appliance Manufacturing</a:t>
            </a:r>
          </a:p>
          <a:p>
            <a:pPr lvl="1"/>
            <a:r>
              <a:rPr lang="en-US" dirty="0" smtClean="0"/>
              <a:t>Comprises of establishments primarily engaged in manufacturing both small and major electrical appliances and parts.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362200"/>
            <a:ext cx="4147896" cy="3032601"/>
          </a:xfrm>
        </p:spPr>
      </p:pic>
    </p:spTree>
    <p:extLst>
      <p:ext uri="{BB962C8B-B14F-4D97-AF65-F5344CB8AC3E}">
        <p14:creationId xmlns:p14="http://schemas.microsoft.com/office/powerpoint/2010/main" val="421709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Projected 4% annual growth in global demand through 2015</a:t>
            </a:r>
          </a:p>
          <a:p>
            <a:r>
              <a:rPr lang="en-US" dirty="0" smtClean="0"/>
              <a:t>Mostly dominated by multinational conglomerates with a wide-range of products</a:t>
            </a:r>
          </a:p>
          <a:p>
            <a:r>
              <a:rPr lang="en-US" dirty="0" smtClean="0"/>
              <a:t>Competition intense among leaders</a:t>
            </a:r>
          </a:p>
          <a:p>
            <a:pPr lvl="1"/>
            <a:r>
              <a:rPr lang="en-US" dirty="0" smtClean="0"/>
              <a:t>Design and product innovation</a:t>
            </a:r>
          </a:p>
          <a:p>
            <a:r>
              <a:rPr lang="en-US" dirty="0" smtClean="0"/>
              <a:t>Very high entry barriers</a:t>
            </a:r>
            <a:endParaRPr lang="en-US" dirty="0"/>
          </a:p>
        </p:txBody>
      </p:sp>
    </p:spTree>
    <p:extLst>
      <p:ext uri="{BB962C8B-B14F-4D97-AF65-F5344CB8AC3E}">
        <p14:creationId xmlns:p14="http://schemas.microsoft.com/office/powerpoint/2010/main" val="3941007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Features </a:t>
            </a:r>
            <a:endParaRPr lang="en-US" dirty="0"/>
          </a:p>
        </p:txBody>
      </p:sp>
      <p:sp>
        <p:nvSpPr>
          <p:cNvPr id="3" name="Content Placeholder 2"/>
          <p:cNvSpPr>
            <a:spLocks noGrp="1"/>
          </p:cNvSpPr>
          <p:nvPr>
            <p:ph idx="1"/>
          </p:nvPr>
        </p:nvSpPr>
        <p:spPr/>
        <p:txBody>
          <a:bodyPr/>
          <a:lstStyle/>
          <a:p>
            <a:r>
              <a:rPr lang="en-US" dirty="0" smtClean="0"/>
              <a:t>Cyclical industry-dependent upon consumer discretionary spending</a:t>
            </a:r>
          </a:p>
          <a:p>
            <a:r>
              <a:rPr lang="en-US" dirty="0" smtClean="0"/>
              <a:t>Highly concentrated market due to:</a:t>
            </a:r>
          </a:p>
          <a:p>
            <a:pPr lvl="1"/>
            <a:r>
              <a:rPr lang="en-US" dirty="0" smtClean="0"/>
              <a:t>high fixed costs of maintaining and operating giant plants</a:t>
            </a:r>
          </a:p>
          <a:p>
            <a:pPr lvl="1"/>
            <a:r>
              <a:rPr lang="en-US" dirty="0" smtClean="0"/>
              <a:t>huge investing into R&amp;D</a:t>
            </a:r>
          </a:p>
          <a:p>
            <a:pPr lvl="1"/>
            <a:r>
              <a:rPr lang="en-US" dirty="0"/>
              <a:t>t</a:t>
            </a:r>
            <a:r>
              <a:rPr lang="en-US" dirty="0" smtClean="0"/>
              <a:t>he need to have size and power in order to put pricing pressures on their suppliers</a:t>
            </a:r>
            <a:endParaRPr lang="en-US" dirty="0"/>
          </a:p>
        </p:txBody>
      </p:sp>
    </p:spTree>
    <p:extLst>
      <p:ext uri="{BB962C8B-B14F-4D97-AF65-F5344CB8AC3E}">
        <p14:creationId xmlns:p14="http://schemas.microsoft.com/office/powerpoint/2010/main" val="22971232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Trends &amp; Beyond</a:t>
            </a:r>
            <a:endParaRPr lang="en-US" dirty="0"/>
          </a:p>
        </p:txBody>
      </p:sp>
      <p:sp>
        <p:nvSpPr>
          <p:cNvPr id="3" name="Content Placeholder 2"/>
          <p:cNvSpPr>
            <a:spLocks noGrp="1"/>
          </p:cNvSpPr>
          <p:nvPr>
            <p:ph idx="1"/>
          </p:nvPr>
        </p:nvSpPr>
        <p:spPr/>
        <p:txBody>
          <a:bodyPr/>
          <a:lstStyle/>
          <a:p>
            <a:r>
              <a:rPr lang="en-US" dirty="0" smtClean="0"/>
              <a:t>Energy-saving and eco-friendly products, or “smart” appliances, are dominating demand</a:t>
            </a:r>
          </a:p>
          <a:p>
            <a:pPr lvl="1"/>
            <a:r>
              <a:rPr lang="en-US" dirty="0" smtClean="0"/>
              <a:t>Technological innovation &amp; user integrated features are important in the future</a:t>
            </a:r>
          </a:p>
          <a:p>
            <a:r>
              <a:rPr lang="en-US" dirty="0" smtClean="0"/>
              <a:t>India is expected to have strongest rate of growth in the global major appliances market over the coming years</a:t>
            </a:r>
            <a:endParaRPr lang="en-US" dirty="0"/>
          </a:p>
        </p:txBody>
      </p:sp>
    </p:spTree>
    <p:extLst>
      <p:ext uri="{BB962C8B-B14F-4D97-AF65-F5344CB8AC3E}">
        <p14:creationId xmlns:p14="http://schemas.microsoft.com/office/powerpoint/2010/main" val="21440637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Competitors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Whirlpool Corp</a:t>
            </a:r>
          </a:p>
          <a:p>
            <a:pPr lvl="1"/>
            <a:r>
              <a:rPr lang="en-US" dirty="0" smtClean="0"/>
              <a:t>Investing into emerging markets such as China</a:t>
            </a:r>
          </a:p>
          <a:p>
            <a:pPr lvl="1"/>
            <a:r>
              <a:rPr lang="en-US" dirty="0" smtClean="0"/>
              <a:t>Major customer’s include: Lowe’s, Home Depot, Sears, and Best Buy</a:t>
            </a:r>
          </a:p>
          <a:p>
            <a:r>
              <a:rPr lang="en-US" dirty="0" smtClean="0"/>
              <a:t>Bosch and Siemens (BSH)</a:t>
            </a:r>
          </a:p>
          <a:p>
            <a:pPr lvl="1"/>
            <a:r>
              <a:rPr lang="en-US" dirty="0" smtClean="0"/>
              <a:t>Attempting to enter retail market</a:t>
            </a:r>
          </a:p>
          <a:p>
            <a:pPr lvl="1"/>
            <a:r>
              <a:rPr lang="en-US" dirty="0" smtClean="0"/>
              <a:t>EPA Energy Star certified across its lineup</a:t>
            </a:r>
          </a:p>
          <a:p>
            <a:pPr lvl="1"/>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AB Electrolux</a:t>
            </a:r>
          </a:p>
          <a:p>
            <a:pPr lvl="1"/>
            <a:r>
              <a:rPr lang="en-US" dirty="0" smtClean="0"/>
              <a:t>Reformation of manufacturing strategy</a:t>
            </a:r>
          </a:p>
          <a:p>
            <a:pPr lvl="1"/>
            <a:r>
              <a:rPr lang="en-US" dirty="0" smtClean="0"/>
              <a:t>Company’s extensiveness makes them a worldwide leader</a:t>
            </a:r>
          </a:p>
          <a:p>
            <a:r>
              <a:rPr lang="en-US" dirty="0" smtClean="0"/>
              <a:t>Haier Group Company</a:t>
            </a:r>
          </a:p>
          <a:p>
            <a:pPr lvl="1"/>
            <a:r>
              <a:rPr lang="en-US" dirty="0" smtClean="0"/>
              <a:t>China's #1 appliance manufacturer </a:t>
            </a:r>
          </a:p>
          <a:p>
            <a:pPr lvl="1"/>
            <a:r>
              <a:rPr lang="en-US" dirty="0"/>
              <a:t>P</a:t>
            </a:r>
            <a:r>
              <a:rPr lang="en-US" dirty="0" smtClean="0"/>
              <a:t>ursues markets beyond appliances through acquisitions and joint ventures </a:t>
            </a:r>
          </a:p>
        </p:txBody>
      </p:sp>
    </p:spTree>
    <p:extLst>
      <p:ext uri="{BB962C8B-B14F-4D97-AF65-F5344CB8AC3E}">
        <p14:creationId xmlns:p14="http://schemas.microsoft.com/office/powerpoint/2010/main" val="38144481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Lighting Industry</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15979" y="2057400"/>
            <a:ext cx="3675021" cy="3562191"/>
          </a:xfrm>
        </p:spPr>
      </p:pic>
      <p:sp>
        <p:nvSpPr>
          <p:cNvPr id="6" name="Content Placeholder 5"/>
          <p:cNvSpPr>
            <a:spLocks noGrp="1"/>
          </p:cNvSpPr>
          <p:nvPr>
            <p:ph sz="half" idx="2"/>
          </p:nvPr>
        </p:nvSpPr>
        <p:spPr/>
        <p:txBody>
          <a:bodyPr/>
          <a:lstStyle/>
          <a:p>
            <a:r>
              <a:rPr lang="en-US" dirty="0" smtClean="0"/>
              <a:t>NAICS 3351 Definition: Electric Lighting Equipment Manufacturing</a:t>
            </a:r>
          </a:p>
          <a:p>
            <a:pPr lvl="1"/>
            <a:r>
              <a:rPr lang="en-US" dirty="0" smtClean="0"/>
              <a:t>Comprises of establishments primarily engaged in manufacturing electric lamp bulbs, lighting fixtures, and parts.</a:t>
            </a:r>
            <a:endParaRPr lang="en-US" dirty="0"/>
          </a:p>
        </p:txBody>
      </p:sp>
    </p:spTree>
    <p:extLst>
      <p:ext uri="{BB962C8B-B14F-4D97-AF65-F5344CB8AC3E}">
        <p14:creationId xmlns:p14="http://schemas.microsoft.com/office/powerpoint/2010/main" val="152293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Projected 4.5% annual growth in global demand through 2014</a:t>
            </a:r>
          </a:p>
          <a:p>
            <a:pPr lvl="1"/>
            <a:r>
              <a:rPr lang="en-US" dirty="0" smtClean="0"/>
              <a:t>factors fuelling the market growth are: rise in personal income and recovery  in automotive industry</a:t>
            </a:r>
          </a:p>
          <a:p>
            <a:r>
              <a:rPr lang="en-US" dirty="0" smtClean="0"/>
              <a:t>LEDs and fluorescents (CFL) costs are forecast to decline, increasing demand</a:t>
            </a:r>
          </a:p>
          <a:p>
            <a:pPr lvl="1"/>
            <a:r>
              <a:rPr lang="en-US" dirty="0" smtClean="0"/>
              <a:t>Demand for these products will encroach on demand for other types of lighting</a:t>
            </a:r>
            <a:endParaRPr lang="en-US" dirty="0"/>
          </a:p>
        </p:txBody>
      </p:sp>
    </p:spTree>
    <p:extLst>
      <p:ext uri="{BB962C8B-B14F-4D97-AF65-F5344CB8AC3E}">
        <p14:creationId xmlns:p14="http://schemas.microsoft.com/office/powerpoint/2010/main" val="39673594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Features</a:t>
            </a:r>
            <a:endParaRPr lang="en-US" dirty="0"/>
          </a:p>
        </p:txBody>
      </p:sp>
      <p:sp>
        <p:nvSpPr>
          <p:cNvPr id="3" name="Content Placeholder 2"/>
          <p:cNvSpPr>
            <a:spLocks noGrp="1"/>
          </p:cNvSpPr>
          <p:nvPr>
            <p:ph idx="1"/>
          </p:nvPr>
        </p:nvSpPr>
        <p:spPr/>
        <p:txBody>
          <a:bodyPr>
            <a:normAutofit lnSpcReduction="10000"/>
          </a:bodyPr>
          <a:lstStyle/>
          <a:p>
            <a:r>
              <a:rPr lang="en-US" dirty="0" smtClean="0"/>
              <a:t>Demand depends primarily on residential, industrial, and commercial construction activity</a:t>
            </a:r>
          </a:p>
          <a:p>
            <a:r>
              <a:rPr lang="en-US" dirty="0" smtClean="0"/>
              <a:t>Large companies have advantages in purchasing power, manufacturing volume, and distribution efficiencies</a:t>
            </a:r>
          </a:p>
          <a:p>
            <a:r>
              <a:rPr lang="en-US" dirty="0" smtClean="0"/>
              <a:t>Small companies compete by offering specialized products and superior customer service in regional markets</a:t>
            </a:r>
            <a:endParaRPr lang="en-US" dirty="0"/>
          </a:p>
        </p:txBody>
      </p:sp>
    </p:spTree>
    <p:extLst>
      <p:ext uri="{BB962C8B-B14F-4D97-AF65-F5344CB8AC3E}">
        <p14:creationId xmlns:p14="http://schemas.microsoft.com/office/powerpoint/2010/main" val="27498159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Outlook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Developing countries are expected to have fastest growth in electric lighting demand</a:t>
            </a:r>
          </a:p>
          <a:p>
            <a:r>
              <a:rPr lang="en-US" dirty="0" smtClean="0"/>
              <a:t> CFL and LED lighting are expected to show the fastest growth in the lighting industry</a:t>
            </a:r>
          </a:p>
          <a:p>
            <a:pPr lvl="1"/>
            <a:r>
              <a:rPr lang="en-US" dirty="0" smtClean="0"/>
              <a:t>Technological advances and cost reduction are fueling the LED market growth</a:t>
            </a:r>
          </a:p>
          <a:p>
            <a:pPr lvl="1"/>
            <a:r>
              <a:rPr lang="en-US" dirty="0" smtClean="0"/>
              <a:t>CFL is being used to replace incandescent lamps and will grow at a faster rate</a:t>
            </a:r>
          </a:p>
          <a:p>
            <a:r>
              <a:rPr lang="en-US" dirty="0" smtClean="0"/>
              <a:t>The market has been quite concentrated to date</a:t>
            </a:r>
          </a:p>
          <a:p>
            <a:pPr lvl="1"/>
            <a:r>
              <a:rPr lang="en-US" dirty="0" smtClean="0"/>
              <a:t> it is likely that competition will stiffen as new outfits enter the market</a:t>
            </a:r>
            <a:endParaRPr lang="en-US" dirty="0"/>
          </a:p>
        </p:txBody>
      </p:sp>
    </p:spTree>
    <p:extLst>
      <p:ext uri="{BB962C8B-B14F-4D97-AF65-F5344CB8AC3E}">
        <p14:creationId xmlns:p14="http://schemas.microsoft.com/office/powerpoint/2010/main" val="410879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Competitors</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smtClean="0"/>
              <a:t>Phillips Lighting B.V.</a:t>
            </a:r>
          </a:p>
          <a:p>
            <a:pPr lvl="1"/>
            <a:r>
              <a:rPr lang="en-US" dirty="0" smtClean="0"/>
              <a:t>the #1 household light bulb maker</a:t>
            </a:r>
          </a:p>
          <a:p>
            <a:pPr lvl="1"/>
            <a:r>
              <a:rPr lang="en-US" dirty="0" smtClean="0"/>
              <a:t>made good plans to expand into developing geographic markets</a:t>
            </a:r>
          </a:p>
          <a:p>
            <a:r>
              <a:rPr lang="en-US" dirty="0" smtClean="0"/>
              <a:t>OSRAM GmbH</a:t>
            </a:r>
          </a:p>
          <a:p>
            <a:pPr lvl="1"/>
            <a:r>
              <a:rPr lang="en-US" dirty="0" smtClean="0"/>
              <a:t>a division within Siemens AG's Industry business sector</a:t>
            </a:r>
          </a:p>
          <a:p>
            <a:pPr lvl="1"/>
            <a:r>
              <a:rPr lang="en-US" dirty="0" smtClean="0"/>
              <a:t>Siemens spun off OSRAM during the spring of 2013 and will cut about 4,700 jobs or about 12% of its overall workforce</a:t>
            </a:r>
            <a:endParaRPr lang="en-US" dirty="0"/>
          </a:p>
        </p:txBody>
      </p:sp>
      <p:sp>
        <p:nvSpPr>
          <p:cNvPr id="4" name="Content Placeholder 3"/>
          <p:cNvSpPr>
            <a:spLocks noGrp="1"/>
          </p:cNvSpPr>
          <p:nvPr>
            <p:ph sz="half" idx="2"/>
          </p:nvPr>
        </p:nvSpPr>
        <p:spPr/>
        <p:txBody>
          <a:bodyPr>
            <a:normAutofit fontScale="85000" lnSpcReduction="10000"/>
          </a:bodyPr>
          <a:lstStyle/>
          <a:p>
            <a:r>
              <a:rPr lang="en-US" dirty="0" smtClean="0"/>
              <a:t>China Intelligent Lighting and Electronics, Inc.</a:t>
            </a:r>
          </a:p>
          <a:p>
            <a:pPr lvl="1"/>
            <a:r>
              <a:rPr lang="en-US" dirty="0" smtClean="0"/>
              <a:t>does most of its business in China and sells its products through more than 60 original equipment manufacturers (OEMs)</a:t>
            </a:r>
          </a:p>
          <a:p>
            <a:pPr lvl="1"/>
            <a:r>
              <a:rPr lang="en-US" dirty="0" smtClean="0"/>
              <a:t>intends to focus on increasing its OEM customer base and growing its distribution network</a:t>
            </a:r>
          </a:p>
          <a:p>
            <a:pPr lvl="1"/>
            <a:endParaRPr lang="en-US" dirty="0"/>
          </a:p>
        </p:txBody>
      </p:sp>
    </p:spTree>
    <p:extLst>
      <p:ext uri="{BB962C8B-B14F-4D97-AF65-F5344CB8AC3E}">
        <p14:creationId xmlns:p14="http://schemas.microsoft.com/office/powerpoint/2010/main" val="70977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Continued </a:t>
            </a:r>
            <a:endParaRPr lang="en-US" dirty="0"/>
          </a:p>
        </p:txBody>
      </p:sp>
      <p:sp>
        <p:nvSpPr>
          <p:cNvPr id="3" name="Content Placeholder 2"/>
          <p:cNvSpPr>
            <a:spLocks noGrp="1"/>
          </p:cNvSpPr>
          <p:nvPr>
            <p:ph idx="1"/>
          </p:nvPr>
        </p:nvSpPr>
        <p:spPr/>
        <p:txBody>
          <a:bodyPr/>
          <a:lstStyle/>
          <a:p>
            <a:r>
              <a:rPr lang="en-US" dirty="0" smtClean="0"/>
              <a:t>Operate in more than 160 countries </a:t>
            </a:r>
          </a:p>
          <a:p>
            <a:endParaRPr lang="en-US" dirty="0" smtClean="0"/>
          </a:p>
          <a:p>
            <a:r>
              <a:rPr lang="en-US" dirty="0" smtClean="0"/>
              <a:t>305,000 Employees worldwide</a:t>
            </a:r>
          </a:p>
          <a:p>
            <a:endParaRPr lang="en-US" dirty="0" smtClean="0"/>
          </a:p>
          <a:p>
            <a:r>
              <a:rPr lang="en-US" dirty="0" smtClean="0"/>
              <a:t>Energy Products help Provide for over a ¼ of the worlds Electricity supply.</a:t>
            </a:r>
          </a:p>
          <a:p>
            <a:endParaRPr lang="en-US" dirty="0" smtClean="0"/>
          </a:p>
          <a:p>
            <a:r>
              <a:rPr lang="en-US" dirty="0" smtClean="0"/>
              <a:t> Market capitalization of about $227.6 billion as of April, 26, 2013</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Electric Leadership</a:t>
            </a:r>
            <a:endParaRPr lang="en-US" dirty="0"/>
          </a:p>
        </p:txBody>
      </p:sp>
      <p:sp>
        <p:nvSpPr>
          <p:cNvPr id="3" name="Content Placeholder 2"/>
          <p:cNvSpPr>
            <a:spLocks noGrp="1"/>
          </p:cNvSpPr>
          <p:nvPr>
            <p:ph idx="1"/>
          </p:nvPr>
        </p:nvSpPr>
        <p:spPr/>
        <p:txBody>
          <a:bodyPr/>
          <a:lstStyle/>
          <a:p>
            <a:r>
              <a:rPr lang="en-US" dirty="0" smtClean="0"/>
              <a:t>Jeff Immelt; Current CEO and Board Member</a:t>
            </a:r>
          </a:p>
          <a:p>
            <a:endParaRPr lang="en-US" dirty="0" smtClean="0"/>
          </a:p>
          <a:p>
            <a:r>
              <a:rPr lang="en-US" i="1" dirty="0" smtClean="0"/>
              <a:t>Barron</a:t>
            </a:r>
            <a:r>
              <a:rPr lang="en-US" dirty="0" smtClean="0"/>
              <a:t> named Immelt the </a:t>
            </a:r>
          </a:p>
          <a:p>
            <a:pPr>
              <a:buNone/>
            </a:pPr>
            <a:r>
              <a:rPr lang="en-US" dirty="0" smtClean="0"/>
              <a:t>Worlds best CEO 3 times</a:t>
            </a:r>
          </a:p>
          <a:p>
            <a:pPr>
              <a:buNone/>
            </a:pPr>
            <a:endParaRPr lang="en-US" dirty="0" smtClean="0"/>
          </a:p>
          <a:p>
            <a:r>
              <a:rPr lang="en-US" dirty="0" smtClean="0"/>
              <a:t>Appointed financial advisor</a:t>
            </a:r>
          </a:p>
          <a:p>
            <a:pPr>
              <a:buNone/>
            </a:pPr>
            <a:r>
              <a:rPr lang="en-US" dirty="0" smtClean="0"/>
              <a:t>By President Barack Obama</a:t>
            </a:r>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1207_immelt_400x400.jpg"/>
          <p:cNvPicPr>
            <a:picLocks noChangeAspect="1"/>
          </p:cNvPicPr>
          <p:nvPr/>
        </p:nvPicPr>
        <p:blipFill>
          <a:blip r:embed="rId2" cstate="print"/>
          <a:stretch>
            <a:fillRect/>
          </a:stretch>
        </p:blipFill>
        <p:spPr>
          <a:xfrm>
            <a:off x="5334000" y="3048000"/>
            <a:ext cx="3810000" cy="3810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Publication Recognition</a:t>
            </a:r>
            <a:endParaRPr lang="en-US" dirty="0"/>
          </a:p>
        </p:txBody>
      </p:sp>
      <p:sp>
        <p:nvSpPr>
          <p:cNvPr id="3" name="Content Placeholder 2"/>
          <p:cNvSpPr>
            <a:spLocks noGrp="1"/>
          </p:cNvSpPr>
          <p:nvPr>
            <p:ph idx="1"/>
          </p:nvPr>
        </p:nvSpPr>
        <p:spPr/>
        <p:txBody>
          <a:bodyPr>
            <a:normAutofit/>
          </a:bodyPr>
          <a:lstStyle/>
          <a:p>
            <a:r>
              <a:rPr lang="en-US" dirty="0" smtClean="0"/>
              <a:t>“Most Admired Company” (Forbes)</a:t>
            </a:r>
          </a:p>
          <a:p>
            <a:r>
              <a:rPr lang="en-US" dirty="0" smtClean="0"/>
              <a:t>19</a:t>
            </a:r>
            <a:r>
              <a:rPr lang="en-US" baseline="30000" dirty="0" smtClean="0"/>
              <a:t>th</a:t>
            </a:r>
            <a:r>
              <a:rPr lang="en-US" dirty="0" smtClean="0"/>
              <a:t> “Most Innovative Company In the World” (</a:t>
            </a:r>
            <a:r>
              <a:rPr lang="en-US" dirty="0" smtClean="0"/>
              <a:t>FastCo</a:t>
            </a:r>
            <a:r>
              <a:rPr lang="en-US" dirty="0" smtClean="0"/>
              <a:t>)</a:t>
            </a:r>
          </a:p>
          <a:p>
            <a:r>
              <a:rPr lang="en-US" dirty="0" smtClean="0"/>
              <a:t>15</a:t>
            </a:r>
            <a:r>
              <a:rPr lang="en-US" baseline="30000" dirty="0" smtClean="0"/>
              <a:t>th</a:t>
            </a:r>
            <a:r>
              <a:rPr lang="en-US" dirty="0" smtClean="0"/>
              <a:t> “most admired company” (Fortune)</a:t>
            </a:r>
          </a:p>
          <a:p>
            <a:r>
              <a:rPr lang="en-US" dirty="0" smtClean="0"/>
              <a:t> 7</a:t>
            </a:r>
            <a:r>
              <a:rPr lang="en-US" baseline="30000" dirty="0" smtClean="0"/>
              <a:t>th</a:t>
            </a:r>
            <a:r>
              <a:rPr lang="en-US" dirty="0" smtClean="0"/>
              <a:t> “for creating company leaders” (Fortune)</a:t>
            </a:r>
          </a:p>
          <a:p>
            <a:r>
              <a:rPr lang="en-US" dirty="0" smtClean="0"/>
              <a:t>5</a:t>
            </a:r>
            <a:r>
              <a:rPr lang="en-US" baseline="30000" dirty="0" smtClean="0"/>
              <a:t>th</a:t>
            </a:r>
            <a:r>
              <a:rPr lang="en-US" dirty="0" smtClean="0"/>
              <a:t> “best global brand” (</a:t>
            </a:r>
            <a:r>
              <a:rPr lang="en-US" dirty="0" smtClean="0"/>
              <a:t>Interbrand</a:t>
            </a:r>
            <a:r>
              <a:rPr lang="en-US" dirty="0" smtClean="0"/>
              <a:t>)</a:t>
            </a:r>
          </a:p>
          <a:p>
            <a:r>
              <a:rPr lang="en-US" dirty="0" smtClean="0"/>
              <a:t> 63</a:t>
            </a:r>
            <a:r>
              <a:rPr lang="en-US" baseline="30000" dirty="0" smtClean="0"/>
              <a:t>rd</a:t>
            </a:r>
            <a:r>
              <a:rPr lang="en-US" dirty="0" smtClean="0"/>
              <a:t> “worlds greenest companies” (Newsweek)</a:t>
            </a:r>
          </a:p>
          <a:p>
            <a:r>
              <a:rPr lang="en-US" dirty="0" smtClean="0"/>
              <a:t>2011 GE 6</a:t>
            </a:r>
            <a:r>
              <a:rPr lang="en-US" baseline="30000" dirty="0" smtClean="0"/>
              <a:t>th</a:t>
            </a:r>
            <a:r>
              <a:rPr lang="en-US" dirty="0" smtClean="0"/>
              <a:t> “US Largest Firms” (Fortune 500) </a:t>
            </a:r>
          </a:p>
          <a:p>
            <a:r>
              <a:rPr lang="en-US" dirty="0" smtClean="0"/>
              <a:t>Currently ranked 3</a:t>
            </a:r>
            <a:r>
              <a:rPr lang="en-US" baseline="30000" dirty="0" smtClean="0"/>
              <a:t>rd</a:t>
            </a:r>
            <a:r>
              <a:rPr lang="en-US" dirty="0" smtClean="0"/>
              <a:t> “most profitable company”(Forbes)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 Awards </a:t>
            </a:r>
            <a:endParaRPr lang="en-US" dirty="0"/>
          </a:p>
        </p:txBody>
      </p:sp>
      <p:sp>
        <p:nvSpPr>
          <p:cNvPr id="3" name="Content Placeholder 2"/>
          <p:cNvSpPr>
            <a:spLocks noGrp="1"/>
          </p:cNvSpPr>
          <p:nvPr>
            <p:ph idx="1"/>
          </p:nvPr>
        </p:nvSpPr>
        <p:spPr/>
        <p:txBody>
          <a:bodyPr>
            <a:normAutofit fontScale="92500"/>
          </a:bodyPr>
          <a:lstStyle/>
          <a:p>
            <a:pPr lvl="0" fontAlgn="base"/>
            <a:r>
              <a:rPr lang="en-US" dirty="0" smtClean="0"/>
              <a:t>Named in Barron's list of the most respected companies. </a:t>
            </a:r>
          </a:p>
          <a:p>
            <a:pPr lvl="0" fontAlgn="base"/>
            <a:endParaRPr lang="en-US" dirty="0" smtClean="0"/>
          </a:p>
          <a:p>
            <a:pPr lvl="0" fontAlgn="base"/>
            <a:r>
              <a:rPr lang="en-US" dirty="0" smtClean="0"/>
              <a:t>Among Fortune's listing of the world’s most admired companies and the top companies for leaders.</a:t>
            </a:r>
          </a:p>
          <a:p>
            <a:pPr lvl="0" fontAlgn="base"/>
            <a:endParaRPr lang="en-US" dirty="0" smtClean="0"/>
          </a:p>
          <a:p>
            <a:pPr fontAlgn="base"/>
            <a:r>
              <a:rPr lang="en-US" dirty="0" smtClean="0"/>
              <a:t>Bloomberg </a:t>
            </a:r>
            <a:r>
              <a:rPr lang="en-US" dirty="0" smtClean="0"/>
              <a:t>BusinessWeek's </a:t>
            </a:r>
            <a:r>
              <a:rPr lang="en-US" dirty="0" smtClean="0"/>
              <a:t>list of the world's most innovative companies.</a:t>
            </a:r>
          </a:p>
          <a:p>
            <a:pPr fontAlgn="base"/>
            <a:endParaRPr lang="en-US" dirty="0" smtClean="0"/>
          </a:p>
          <a:p>
            <a:pPr lvl="0" fontAlgn="base"/>
            <a:r>
              <a:rPr lang="en-US" dirty="0" smtClean="0"/>
              <a:t>Named in Ethisphere's list of the world's most ethical companies.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Structure </a:t>
            </a:r>
            <a:endParaRPr lang="en-US" dirty="0"/>
          </a:p>
        </p:txBody>
      </p:sp>
      <p:sp>
        <p:nvSpPr>
          <p:cNvPr id="3" name="Content Placeholder 2"/>
          <p:cNvSpPr>
            <a:spLocks noGrp="1"/>
          </p:cNvSpPr>
          <p:nvPr>
            <p:ph idx="1"/>
          </p:nvPr>
        </p:nvSpPr>
        <p:spPr/>
        <p:txBody>
          <a:bodyPr>
            <a:normAutofit lnSpcReduction="10000"/>
          </a:bodyPr>
          <a:lstStyle/>
          <a:p>
            <a:r>
              <a:rPr lang="en-US" dirty="0" smtClean="0"/>
              <a:t>Hierarchal system</a:t>
            </a:r>
          </a:p>
          <a:p>
            <a:endParaRPr lang="en-US" dirty="0" smtClean="0"/>
          </a:p>
          <a:p>
            <a:r>
              <a:rPr lang="en-US" dirty="0" smtClean="0"/>
              <a:t>Allowed more freedom for lower employees, enables them to move forward company without bureaucratic obstacles slowing them down. </a:t>
            </a:r>
          </a:p>
          <a:p>
            <a:endParaRPr lang="en-US" dirty="0" smtClean="0"/>
          </a:p>
          <a:p>
            <a:r>
              <a:rPr lang="en-US" dirty="0" smtClean="0"/>
              <a:t>Eliminate Bureaucratic “Roadblocks” </a:t>
            </a:r>
          </a:p>
          <a:p>
            <a:endParaRPr lang="en-US" dirty="0" smtClean="0"/>
          </a:p>
          <a:p>
            <a:r>
              <a:rPr lang="en-US" dirty="0" smtClean="0"/>
              <a:t>Helps Speed up decision making process/ insures the company is more productive and efficient.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308</TotalTime>
  <Words>2261</Words>
  <Application>Microsoft Office PowerPoint</Application>
  <PresentationFormat>On-screen Show (4:3)</PresentationFormat>
  <Paragraphs>331</Paragraphs>
  <Slides>49</Slides>
  <Notes>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Flow</vt:lpstr>
      <vt:lpstr>Industry and Competitive Situation Analysis</vt:lpstr>
      <vt:lpstr>General Electric History </vt:lpstr>
      <vt:lpstr>Company Overview</vt:lpstr>
      <vt:lpstr>Major Mergers, Buyouts, and Sells since GE’s Formation</vt:lpstr>
      <vt:lpstr>Overview Continued </vt:lpstr>
      <vt:lpstr>General Electric Leadership</vt:lpstr>
      <vt:lpstr>Publication Recognition</vt:lpstr>
      <vt:lpstr>2012 Awards </vt:lpstr>
      <vt:lpstr>Organizational Structure </vt:lpstr>
      <vt:lpstr>Company Culture</vt:lpstr>
      <vt:lpstr>4 Principles </vt:lpstr>
      <vt:lpstr>Research &amp; Development</vt:lpstr>
      <vt:lpstr>R&amp;D continued</vt:lpstr>
      <vt:lpstr>Key Factors to Success</vt:lpstr>
      <vt:lpstr>Competition </vt:lpstr>
      <vt:lpstr>Economic Factors </vt:lpstr>
      <vt:lpstr>Stock Price</vt:lpstr>
      <vt:lpstr>Political Factors</vt:lpstr>
      <vt:lpstr>Company Situation Analysis</vt:lpstr>
      <vt:lpstr>Strategy taken </vt:lpstr>
      <vt:lpstr>SWOT Analysis</vt:lpstr>
      <vt:lpstr>SWOT continued</vt:lpstr>
      <vt:lpstr>SWOT continued</vt:lpstr>
      <vt:lpstr>SWOT continued</vt:lpstr>
      <vt:lpstr>Competitive analysis </vt:lpstr>
      <vt:lpstr>Assets </vt:lpstr>
      <vt:lpstr>Cost Analysis</vt:lpstr>
      <vt:lpstr>Issues </vt:lpstr>
      <vt:lpstr>Identify/Evaluate GE’s Options</vt:lpstr>
      <vt:lpstr>GE’s Position in the Appliance Industry</vt:lpstr>
      <vt:lpstr>GE Becoming More Energy-Efficient</vt:lpstr>
      <vt:lpstr>What Options Does GE Appliances Have Moving Forward?</vt:lpstr>
      <vt:lpstr>GE’s Position in the Lighting Industry</vt:lpstr>
      <vt:lpstr>GE’s position in the Lighting Industry cont.</vt:lpstr>
      <vt:lpstr>GE Making a Difference</vt:lpstr>
      <vt:lpstr>What Options Does GE Lighting Have Moving Forward?</vt:lpstr>
      <vt:lpstr>General Electric as a Whole</vt:lpstr>
      <vt:lpstr>GE Appliances &amp; Lighting</vt:lpstr>
      <vt:lpstr>Products</vt:lpstr>
      <vt:lpstr>Appliance Industry</vt:lpstr>
      <vt:lpstr>Overview</vt:lpstr>
      <vt:lpstr>Other Features </vt:lpstr>
      <vt:lpstr>Current Trends &amp; Beyond</vt:lpstr>
      <vt:lpstr>Main Competitors</vt:lpstr>
      <vt:lpstr>Lighting Industry</vt:lpstr>
      <vt:lpstr>Overview</vt:lpstr>
      <vt:lpstr>Other Features</vt:lpstr>
      <vt:lpstr>Market Outlook</vt:lpstr>
      <vt:lpstr>Main Competitors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and Competitive Situation Analysis</dc:title>
  <dc:creator>Kyle</dc:creator>
  <cp:lastModifiedBy>thor</cp:lastModifiedBy>
  <cp:revision>15</cp:revision>
  <dcterms:created xsi:type="dcterms:W3CDTF">2013-04-29T22:27:06Z</dcterms:created>
  <dcterms:modified xsi:type="dcterms:W3CDTF">2013-04-30T18:44:33Z</dcterms:modified>
</cp:coreProperties>
</file>