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75" r:id="rId3"/>
    <p:sldId id="257" r:id="rId4"/>
    <p:sldId id="265" r:id="rId5"/>
    <p:sldId id="262" r:id="rId6"/>
    <p:sldId id="266" r:id="rId7"/>
    <p:sldId id="267" r:id="rId8"/>
    <p:sldId id="269" r:id="rId9"/>
    <p:sldId id="270" r:id="rId10"/>
    <p:sldId id="271" r:id="rId11"/>
    <p:sldId id="268" r:id="rId12"/>
    <p:sldId id="272" r:id="rId13"/>
    <p:sldId id="260" r:id="rId14"/>
    <p:sldId id="258" r:id="rId15"/>
    <p:sldId id="259" r:id="rId16"/>
    <p:sldId id="261" r:id="rId17"/>
    <p:sldId id="263" r:id="rId18"/>
    <p:sldId id="264"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76" autoAdjust="0"/>
  </p:normalViewPr>
  <p:slideViewPr>
    <p:cSldViewPr>
      <p:cViewPr>
        <p:scale>
          <a:sx n="72" d="100"/>
          <a:sy n="72" d="100"/>
        </p:scale>
        <p:origin x="-1908"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D3275A-BE24-4EF7-9F0A-3202E0ED5243}" type="datetimeFigureOut">
              <a:rPr lang="en-US" smtClean="0"/>
              <a:pPr/>
              <a:t>2/18/2013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CE8C6F-80D1-46F1-875E-466357AA1197}" type="slidenum">
              <a:rPr lang="en-US" smtClean="0"/>
              <a:pPr/>
              <a:t>‹#›</a:t>
            </a:fld>
            <a:endParaRPr lang="en-US"/>
          </a:p>
        </p:txBody>
      </p:sp>
    </p:spTree>
    <p:extLst>
      <p:ext uri="{BB962C8B-B14F-4D97-AF65-F5344CB8AC3E}">
        <p14:creationId xmlns:p14="http://schemas.microsoft.com/office/powerpoint/2010/main" xmlns="" val="2631043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There is a common perception in leadership that innovation is the key to success. Or, put more plainly, the more innovative you are, the more successful you’ll be. However, Collins and Hansen discovered a different reality.</a:t>
            </a:r>
            <a:endParaRPr lang="en-US" dirty="0"/>
          </a:p>
        </p:txBody>
      </p:sp>
      <p:sp>
        <p:nvSpPr>
          <p:cNvPr id="4" name="Slide Number Placeholder 3"/>
          <p:cNvSpPr>
            <a:spLocks noGrp="1"/>
          </p:cNvSpPr>
          <p:nvPr>
            <p:ph type="sldNum" sz="quarter" idx="10"/>
          </p:nvPr>
        </p:nvSpPr>
        <p:spPr/>
        <p:txBody>
          <a:bodyPr/>
          <a:lstStyle/>
          <a:p>
            <a:fld id="{05CE8C6F-80D1-46F1-875E-466357AA119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Instead</a:t>
            </a:r>
            <a:r>
              <a:rPr lang="en-US" baseline="0" dirty="0" smtClean="0"/>
              <a:t> of firing calibrated cannonballs PSA fired several uncalibrated cannonballs in a desperate attempt to regain momentum in the airline industry. Because of these uncalibrated cannonballs PSA never regained its prior greatness. </a:t>
            </a:r>
          </a:p>
          <a:p>
            <a:r>
              <a:rPr lang="en-US" baseline="0" dirty="0" smtClean="0"/>
              <a:t>PSA’s demise illustrates the danger of firing uncalibrated cannonballs in an uncertain world full of turbulent disruption. Uncalibrated cannonballs are more likely to have a catastrophic outcome. </a:t>
            </a:r>
          </a:p>
          <a:p>
            <a:endParaRPr lang="en-US" dirty="0"/>
          </a:p>
        </p:txBody>
      </p:sp>
      <p:sp>
        <p:nvSpPr>
          <p:cNvPr id="4" name="Slide Number Placeholder 3"/>
          <p:cNvSpPr>
            <a:spLocks noGrp="1"/>
          </p:cNvSpPr>
          <p:nvPr>
            <p:ph type="sldNum" sz="quarter" idx="10"/>
          </p:nvPr>
        </p:nvSpPr>
        <p:spPr/>
        <p:txBody>
          <a:bodyPr/>
          <a:lstStyle/>
          <a:p>
            <a:fld id="{05CE8C6F-80D1-46F1-875E-466357AA1197}"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authors began this research effort,</a:t>
            </a:r>
            <a:r>
              <a:rPr lang="en-US" baseline="0" dirty="0" smtClean="0"/>
              <a:t> they anticipated that innovation might be a primary distinguishing factor for 10x success in unstable environments characterized by rapid change. </a:t>
            </a:r>
          </a:p>
        </p:txBody>
      </p:sp>
      <p:sp>
        <p:nvSpPr>
          <p:cNvPr id="4" name="Slide Number Placeholder 3"/>
          <p:cNvSpPr>
            <a:spLocks noGrp="1"/>
          </p:cNvSpPr>
          <p:nvPr>
            <p:ph type="sldNum" sz="quarter" idx="10"/>
          </p:nvPr>
        </p:nvSpPr>
        <p:spPr/>
        <p:txBody>
          <a:bodyPr/>
          <a:lstStyle/>
          <a:p>
            <a:fld id="{05CE8C6F-80D1-46F1-875E-466357AA1197}" type="slidenum">
              <a:rPr lang="en-US" smtClean="0"/>
              <a:pPr/>
              <a:t>6</a:t>
            </a:fld>
            <a:endParaRPr lang="en-US"/>
          </a:p>
        </p:txBody>
      </p:sp>
    </p:spTree>
    <p:extLst>
      <p:ext uri="{BB962C8B-B14F-4D97-AF65-F5344CB8AC3E}">
        <p14:creationId xmlns:p14="http://schemas.microsoft.com/office/powerpoint/2010/main" xmlns="" val="3288175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5CE8C6F-80D1-46F1-875E-466357AA1197}" type="slidenum">
              <a:rPr lang="en-US" smtClean="0"/>
              <a:pPr/>
              <a:t>8</a:t>
            </a:fld>
            <a:endParaRPr lang="en-US"/>
          </a:p>
        </p:txBody>
      </p:sp>
    </p:spTree>
    <p:extLst>
      <p:ext uri="{BB962C8B-B14F-4D97-AF65-F5344CB8AC3E}">
        <p14:creationId xmlns:p14="http://schemas.microsoft.com/office/powerpoint/2010/main" xmlns="" val="3671280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Advanced memory systems had a better design than Intel,</a:t>
            </a:r>
            <a:r>
              <a:rPr lang="en-US" baseline="0" dirty="0" smtClean="0"/>
              <a:t> but the combination of creativity and discipline proved to be to great on the market place. </a:t>
            </a:r>
            <a:endParaRPr lang="en-US" dirty="0"/>
          </a:p>
        </p:txBody>
      </p:sp>
      <p:sp>
        <p:nvSpPr>
          <p:cNvPr id="4" name="Slide Number Placeholder 3"/>
          <p:cNvSpPr>
            <a:spLocks noGrp="1"/>
          </p:cNvSpPr>
          <p:nvPr>
            <p:ph type="sldNum" sz="quarter" idx="10"/>
          </p:nvPr>
        </p:nvSpPr>
        <p:spPr/>
        <p:txBody>
          <a:bodyPr/>
          <a:lstStyle/>
          <a:p>
            <a:fld id="{05CE8C6F-80D1-46F1-875E-466357AA1197}" type="slidenum">
              <a:rPr lang="en-US" smtClean="0"/>
              <a:pPr/>
              <a:t>11</a:t>
            </a:fld>
            <a:endParaRPr lang="en-US"/>
          </a:p>
        </p:txBody>
      </p:sp>
    </p:spTree>
    <p:extLst>
      <p:ext uri="{BB962C8B-B14F-4D97-AF65-F5344CB8AC3E}">
        <p14:creationId xmlns:p14="http://schemas.microsoft.com/office/powerpoint/2010/main" xmlns="" val="3331267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5CE8C6F-80D1-46F1-875E-466357AA1197}"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Failing to complete all of these can result in firing an</a:t>
            </a:r>
            <a:r>
              <a:rPr lang="en-US" baseline="0" dirty="0" smtClean="0"/>
              <a:t> uncalibrated cannonball. </a:t>
            </a:r>
          </a:p>
          <a:p>
            <a:r>
              <a:rPr lang="en-US" baseline="0" dirty="0" smtClean="0"/>
              <a:t>10x companies that fired cannonballs rather than uncalibrated had a nearly 4 times higher success rate than those that fired uncalibrated cannonballs. </a:t>
            </a:r>
          </a:p>
          <a:p>
            <a:endParaRPr lang="en-US" dirty="0"/>
          </a:p>
        </p:txBody>
      </p:sp>
      <p:sp>
        <p:nvSpPr>
          <p:cNvPr id="4" name="Slide Number Placeholder 3"/>
          <p:cNvSpPr>
            <a:spLocks noGrp="1"/>
          </p:cNvSpPr>
          <p:nvPr>
            <p:ph type="sldNum" sz="quarter" idx="10"/>
          </p:nvPr>
        </p:nvSpPr>
        <p:spPr/>
        <p:txBody>
          <a:bodyPr/>
          <a:lstStyle/>
          <a:p>
            <a:fld id="{05CE8C6F-80D1-46F1-875E-466357AA1197}" type="slidenum">
              <a:rPr lang="en-US" smtClean="0"/>
              <a:pPr/>
              <a:t>16</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the face of instability, uncertainty, and rapid change, relying upon pure analysis will likely not work, and just might get you killed. Analytical skills still matter, but empirical validation matters much more.</a:t>
            </a:r>
            <a:endParaRPr lang="en-US" dirty="0"/>
          </a:p>
        </p:txBody>
      </p:sp>
      <p:sp>
        <p:nvSpPr>
          <p:cNvPr id="4" name="Slide Number Placeholder 3"/>
          <p:cNvSpPr>
            <a:spLocks noGrp="1"/>
          </p:cNvSpPr>
          <p:nvPr>
            <p:ph type="sldNum" sz="quarter" idx="10"/>
          </p:nvPr>
        </p:nvSpPr>
        <p:spPr/>
        <p:txBody>
          <a:bodyPr/>
          <a:lstStyle/>
          <a:p>
            <a:fld id="{05CE8C6F-80D1-46F1-875E-466357AA1197}" type="slidenum">
              <a:rPr lang="en-US" smtClean="0"/>
              <a:pPr/>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Jobs brought</a:t>
            </a:r>
            <a:r>
              <a:rPr lang="en-US" baseline="0" dirty="0" smtClean="0"/>
              <a:t> I Tim Cook, a world class supply chai expert, and together Jobs and Cook formed a perfect yin yang team of creativity and discipline. They cut perks, stopped funding the cooperate sabbatical program, improved operating efficiency, lowered overall cost structure, and got people focused on the intense work all day and all night ethos that characterized apple in Its early years. </a:t>
            </a:r>
          </a:p>
          <a:p>
            <a:r>
              <a:rPr lang="en-US" dirty="0" smtClean="0"/>
              <a:t>The iPod story illustrates how a successful venture came about as a multi-step iterative process based more upon empirical validation than visionary genius. </a:t>
            </a:r>
          </a:p>
          <a:p>
            <a:endParaRPr lang="en-US" dirty="0"/>
          </a:p>
        </p:txBody>
      </p:sp>
      <p:sp>
        <p:nvSpPr>
          <p:cNvPr id="4" name="Slide Number Placeholder 3"/>
          <p:cNvSpPr>
            <a:spLocks noGrp="1"/>
          </p:cNvSpPr>
          <p:nvPr>
            <p:ph type="sldNum" sz="quarter" idx="10"/>
          </p:nvPr>
        </p:nvSpPr>
        <p:spPr/>
        <p:txBody>
          <a:bodyPr/>
          <a:lstStyle/>
          <a:p>
            <a:fld id="{05CE8C6F-80D1-46F1-875E-466357AA1197}" type="slidenum">
              <a:rPr lang="en-US" smtClean="0"/>
              <a:pPr/>
              <a:t>18</a:t>
            </a:fld>
            <a:endParaRPr lang="en-US"/>
          </a:p>
        </p:txBody>
      </p:sp>
    </p:spTree>
    <p:extLst>
      <p:ext uri="{BB962C8B-B14F-4D97-AF65-F5344CB8AC3E}">
        <p14:creationId xmlns:p14="http://schemas.microsoft.com/office/powerpoint/2010/main" xmlns="" val="1366958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833C44F-39E2-493C-9E6B-6EE6DC63A618}" type="datetimeFigureOut">
              <a:rPr lang="en-US" smtClean="0"/>
              <a:pPr/>
              <a:t>2/18/2013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92BCCA-68FE-4598-B1C0-6B7A7C4A55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33C44F-39E2-493C-9E6B-6EE6DC63A618}"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2BCCA-68FE-4598-B1C0-6B7A7C4A55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33C44F-39E2-493C-9E6B-6EE6DC63A618}"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2BCCA-68FE-4598-B1C0-6B7A7C4A55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33C44F-39E2-493C-9E6B-6EE6DC63A618}"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2BCCA-68FE-4598-B1C0-6B7A7C4A55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33C44F-39E2-493C-9E6B-6EE6DC63A618}" type="datetimeFigureOut">
              <a:rPr lang="en-US" smtClean="0"/>
              <a:pPr/>
              <a:t>2/18/2013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92BCCA-68FE-4598-B1C0-6B7A7C4A55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33C44F-39E2-493C-9E6B-6EE6DC63A618}"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2BCCA-68FE-4598-B1C0-6B7A7C4A55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833C44F-39E2-493C-9E6B-6EE6DC63A618}" type="datetimeFigureOut">
              <a:rPr lang="en-US" smtClean="0"/>
              <a:pPr/>
              <a:t>2/18/2013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92BCCA-68FE-4598-B1C0-6B7A7C4A55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33C44F-39E2-493C-9E6B-6EE6DC63A618}" type="datetimeFigureOut">
              <a:rPr lang="en-US" smtClean="0"/>
              <a:pPr/>
              <a:t>2/18/2013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92BCCA-68FE-4598-B1C0-6B7A7C4A55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33C44F-39E2-493C-9E6B-6EE6DC63A618}" type="datetimeFigureOut">
              <a:rPr lang="en-US" smtClean="0"/>
              <a:pPr/>
              <a:t>2/18/2013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92BCCA-68FE-4598-B1C0-6B7A7C4A55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33C44F-39E2-493C-9E6B-6EE6DC63A618}"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92BCCA-68FE-4598-B1C0-6B7A7C4A55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33C44F-39E2-493C-9E6B-6EE6DC63A618}" type="datetimeFigureOut">
              <a:rPr lang="en-US" smtClean="0"/>
              <a:pPr/>
              <a:t>2/18/2013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92BCCA-68FE-4598-B1C0-6B7A7C4A557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833C44F-39E2-493C-9E6B-6EE6DC63A618}" type="datetimeFigureOut">
              <a:rPr lang="en-US" smtClean="0"/>
              <a:pPr/>
              <a:t>2/18/2013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92BCCA-68FE-4598-B1C0-6B7A7C4A557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rgbClr val="FF0000"/>
                </a:solidFill>
              </a:rPr>
              <a:t>GREAT</a:t>
            </a:r>
            <a:r>
              <a:rPr lang="en-US" dirty="0" smtClean="0"/>
              <a:t> </a:t>
            </a:r>
            <a:r>
              <a:rPr lang="en-US" dirty="0" smtClean="0">
                <a:solidFill>
                  <a:schemeClr val="bg1"/>
                </a:solidFill>
              </a:rPr>
              <a:t>BY</a:t>
            </a:r>
            <a:r>
              <a:rPr lang="en-US" dirty="0" smtClean="0"/>
              <a:t> </a:t>
            </a:r>
            <a:r>
              <a:rPr lang="en-US" dirty="0" smtClean="0">
                <a:solidFill>
                  <a:schemeClr val="tx1"/>
                </a:solidFill>
              </a:rPr>
              <a:t>CHOICE</a:t>
            </a:r>
            <a:endParaRPr lang="en-US" dirty="0">
              <a:solidFill>
                <a:schemeClr val="tx1"/>
              </a:solidFill>
            </a:endParaRPr>
          </a:p>
        </p:txBody>
      </p:sp>
      <p:sp>
        <p:nvSpPr>
          <p:cNvPr id="3" name="Subtitle 2"/>
          <p:cNvSpPr>
            <a:spLocks noGrp="1"/>
          </p:cNvSpPr>
          <p:nvPr>
            <p:ph type="subTitle" idx="1"/>
          </p:nvPr>
        </p:nvSpPr>
        <p:spPr>
          <a:xfrm>
            <a:off x="533400" y="3228536"/>
            <a:ext cx="7854696" cy="2334064"/>
          </a:xfrm>
        </p:spPr>
        <p:txBody>
          <a:bodyPr>
            <a:normAutofit fontScale="77500" lnSpcReduction="20000"/>
          </a:bodyPr>
          <a:lstStyle/>
          <a:p>
            <a:pPr algn="l"/>
            <a:r>
              <a:rPr lang="en-US" b="1" dirty="0" smtClean="0">
                <a:solidFill>
                  <a:schemeClr val="bg1"/>
                </a:solidFill>
              </a:rPr>
              <a:t>Chapter 4</a:t>
            </a:r>
          </a:p>
          <a:p>
            <a:pPr algn="l"/>
            <a:r>
              <a:rPr lang="en-US" b="1" dirty="0" smtClean="0">
                <a:solidFill>
                  <a:schemeClr val="bg1"/>
                </a:solidFill>
              </a:rPr>
              <a:t>Fire Bullets, Then Cannonballs</a:t>
            </a:r>
          </a:p>
          <a:p>
            <a:pPr algn="l"/>
            <a:endParaRPr lang="en-US" dirty="0" smtClean="0"/>
          </a:p>
          <a:p>
            <a:pPr algn="l"/>
            <a:r>
              <a:rPr lang="en-US" dirty="0" smtClean="0">
                <a:solidFill>
                  <a:schemeClr val="bg1"/>
                </a:solidFill>
              </a:rPr>
              <a:t>John Barron Parker</a:t>
            </a:r>
          </a:p>
          <a:p>
            <a:pPr algn="l"/>
            <a:r>
              <a:rPr lang="en-US" dirty="0" smtClean="0">
                <a:solidFill>
                  <a:schemeClr val="bg1"/>
                </a:solidFill>
              </a:rPr>
              <a:t>Teddy Lathrop</a:t>
            </a:r>
          </a:p>
          <a:p>
            <a:pPr algn="l"/>
            <a:r>
              <a:rPr lang="en-US" dirty="0" smtClean="0">
                <a:solidFill>
                  <a:schemeClr val="bg1"/>
                </a:solidFill>
              </a:rPr>
              <a:t>Thor Fink</a:t>
            </a:r>
          </a:p>
          <a:p>
            <a:pPr algn="l"/>
            <a:r>
              <a:rPr lang="en-US" dirty="0" smtClean="0">
                <a:solidFill>
                  <a:schemeClr val="bg1"/>
                </a:solidFill>
              </a:rPr>
              <a:t>Kyle Kunkel</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 innovation </a:t>
            </a:r>
            <a:endParaRPr lang="en-US" dirty="0"/>
          </a:p>
        </p:txBody>
      </p:sp>
      <p:pic>
        <p:nvPicPr>
          <p:cNvPr id="6" name="Content Placeholder 5" descr="photo1"/>
          <p:cNvPicPr>
            <a:picLocks noGrp="1" noChangeAspect="1"/>
          </p:cNvPicPr>
          <p:nvPr>
            <p:ph idx="1"/>
          </p:nvPr>
        </p:nvPicPr>
        <p:blipFill>
          <a:blip r:embed="rId2" cstate="print"/>
          <a:stretch>
            <a:fillRect/>
          </a:stretch>
        </p:blipFill>
        <p:spPr>
          <a:xfrm>
            <a:off x="0" y="2209800"/>
            <a:ext cx="9144000" cy="3962400"/>
          </a:xfrm>
        </p:spPr>
      </p:pic>
    </p:spTree>
    <p:extLst>
      <p:ext uri="{BB962C8B-B14F-4D97-AF65-F5344CB8AC3E}">
        <p14:creationId xmlns:p14="http://schemas.microsoft.com/office/powerpoint/2010/main" xmlns="" val="600967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Creativity and Discipline </a:t>
            </a:r>
            <a:endParaRPr lang="en-US" dirty="0"/>
          </a:p>
        </p:txBody>
      </p:sp>
      <p:sp>
        <p:nvSpPr>
          <p:cNvPr id="3" name="Content Placeholder 2"/>
          <p:cNvSpPr>
            <a:spLocks noGrp="1"/>
          </p:cNvSpPr>
          <p:nvPr>
            <p:ph idx="1"/>
          </p:nvPr>
        </p:nvSpPr>
        <p:spPr/>
        <p:txBody>
          <a:bodyPr/>
          <a:lstStyle/>
          <a:p>
            <a:r>
              <a:rPr lang="en-US" dirty="0"/>
              <a:t>A</a:t>
            </a:r>
            <a:r>
              <a:rPr lang="en-US" dirty="0" smtClean="0"/>
              <a:t> company needs a mixture of creativity and discipline to become a </a:t>
            </a:r>
            <a:r>
              <a:rPr lang="en-US" dirty="0"/>
              <a:t>10x </a:t>
            </a:r>
            <a:r>
              <a:rPr lang="en-US" dirty="0" smtClean="0"/>
              <a:t>company and ensure survival </a:t>
            </a:r>
            <a:r>
              <a:rPr lang="en-US" dirty="0"/>
              <a:t>and success in a given </a:t>
            </a:r>
            <a:r>
              <a:rPr lang="en-US" dirty="0" smtClean="0"/>
              <a:t>environment.</a:t>
            </a:r>
          </a:p>
          <a:p>
            <a:endParaRPr lang="en-US" dirty="0" smtClean="0"/>
          </a:p>
          <a:p>
            <a:r>
              <a:rPr lang="en-US" dirty="0" smtClean="0"/>
              <a:t>Intel vs. Advanced Memory Systems. Both made microprocessors, but Intel succeeded because they were disciplined. </a:t>
            </a:r>
          </a:p>
          <a:p>
            <a:pPr marL="0" indent="0">
              <a:buNone/>
            </a:pPr>
            <a:endParaRPr lang="en-US" dirty="0"/>
          </a:p>
          <a:p>
            <a:r>
              <a:rPr lang="en-US" dirty="0" smtClean="0"/>
              <a:t>Intel’s founders believed that innovation without discipline leads to disaster. </a:t>
            </a:r>
            <a:endParaRPr lang="en-US" dirty="0"/>
          </a:p>
        </p:txBody>
      </p:sp>
    </p:spTree>
    <p:extLst>
      <p:ext uri="{BB962C8B-B14F-4D97-AF65-F5344CB8AC3E}">
        <p14:creationId xmlns:p14="http://schemas.microsoft.com/office/powerpoint/2010/main" xmlns="" val="1767497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Bullets THEN Cannonballs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xmlns="" val="0"/>
              </a:ext>
            </a:extLst>
          </a:blip>
          <a:stretch>
            <a:fillRect/>
          </a:stretch>
        </p:blipFill>
        <p:spPr>
          <a:xfrm>
            <a:off x="1828801" y="1935163"/>
            <a:ext cx="4953000" cy="4389437"/>
          </a:xfr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58000" y="5410200"/>
            <a:ext cx="2272748" cy="1241563"/>
          </a:xfrm>
          <a:prstGeom prst="rect">
            <a:avLst/>
          </a:prstGeom>
        </p:spPr>
      </p:pic>
    </p:spTree>
    <p:extLst>
      <p:ext uri="{BB962C8B-B14F-4D97-AF65-F5344CB8AC3E}">
        <p14:creationId xmlns:p14="http://schemas.microsoft.com/office/powerpoint/2010/main" xmlns="" val="3535652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Bullets to Cannonballs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idea is to fire small bullets (test new products, technologies, services, and processes) to see what works and what doesn’t. </a:t>
            </a:r>
          </a:p>
          <a:p>
            <a:endParaRPr lang="en-US" dirty="0" smtClean="0"/>
          </a:p>
          <a:p>
            <a:r>
              <a:rPr lang="en-US" dirty="0" smtClean="0"/>
              <a:t>Only after new ideas have been </a:t>
            </a:r>
            <a:r>
              <a:rPr lang="en-US" i="1" dirty="0" smtClean="0"/>
              <a:t>tested</a:t>
            </a:r>
            <a:r>
              <a:rPr lang="en-US" dirty="0" smtClean="0"/>
              <a:t> and </a:t>
            </a:r>
            <a:r>
              <a:rPr lang="en-US" i="1" dirty="0" smtClean="0"/>
              <a:t>proven</a:t>
            </a:r>
            <a:r>
              <a:rPr lang="en-US" dirty="0" smtClean="0"/>
              <a:t> should the organization fire a cannonball. Bullets don’t sink the ship, but a cannonball can. </a:t>
            </a:r>
          </a:p>
          <a:p>
            <a:endParaRPr lang="en-US" dirty="0" smtClean="0"/>
          </a:p>
          <a:p>
            <a:r>
              <a:rPr lang="en-US" dirty="0" smtClean="0"/>
              <a:t>Organizations should fire cannonballs (put large amounts of organizational resources and energy into ideas) </a:t>
            </a:r>
          </a:p>
          <a:p>
            <a:endParaRPr lang="en-US" dirty="0" smtClean="0"/>
          </a:p>
          <a:p>
            <a:r>
              <a:rPr lang="en-US" dirty="0" smtClean="0"/>
              <a:t>ONLY AFTER they have fired lots of small bullets (testing new ideas to prove whether or not they will work).</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a bullet?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bullet is an empirical test aimed at learning at what works and that meets this three criteria:</a:t>
            </a:r>
          </a:p>
          <a:p>
            <a:endParaRPr lang="en-US" dirty="0" smtClean="0"/>
          </a:p>
          <a:p>
            <a:pPr>
              <a:buNone/>
            </a:pPr>
            <a:r>
              <a:rPr lang="en-US" dirty="0" smtClean="0"/>
              <a:t>	1. A bullet is low cost. The size of the bullet grows as the enterprise grows. </a:t>
            </a:r>
          </a:p>
          <a:p>
            <a:pPr>
              <a:buNone/>
            </a:pPr>
            <a:endParaRPr lang="en-US" dirty="0" smtClean="0"/>
          </a:p>
          <a:p>
            <a:pPr>
              <a:buNone/>
            </a:pPr>
            <a:r>
              <a:rPr lang="en-US" dirty="0" smtClean="0"/>
              <a:t>	2. A bullet is low risk. Low risk doesn’t mean high probability of success, low risk means there are minimal consequences if the bullet hits nothing. </a:t>
            </a:r>
          </a:p>
          <a:p>
            <a:pPr>
              <a:buNone/>
            </a:pPr>
            <a:endParaRPr lang="en-US" dirty="0" smtClean="0"/>
          </a:p>
          <a:p>
            <a:pPr>
              <a:buNone/>
            </a:pPr>
            <a:r>
              <a:rPr lang="en-US" dirty="0" smtClean="0"/>
              <a:t>	3. A bullet is low distraction. Low distraction for the overall enterprise.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Amgen firing bullets</a:t>
            </a:r>
            <a:endParaRPr lang="en-US" dirty="0"/>
          </a:p>
        </p:txBody>
      </p:sp>
      <p:sp>
        <p:nvSpPr>
          <p:cNvPr id="3" name="Content Placeholder 2"/>
          <p:cNvSpPr>
            <a:spLocks noGrp="1"/>
          </p:cNvSpPr>
          <p:nvPr>
            <p:ph idx="1"/>
          </p:nvPr>
        </p:nvSpPr>
        <p:spPr/>
        <p:txBody>
          <a:bodyPr/>
          <a:lstStyle/>
          <a:p>
            <a:r>
              <a:rPr lang="en-US" dirty="0" smtClean="0"/>
              <a:t>Amgen is a biotechnology company that used this strategy to become successful. </a:t>
            </a:r>
          </a:p>
          <a:p>
            <a:endParaRPr lang="en-US" dirty="0" smtClean="0"/>
          </a:p>
          <a:p>
            <a:r>
              <a:rPr lang="en-US" dirty="0" smtClean="0"/>
              <a:t>Fired many bullets; and then finally became successful with erythropoietin and decided to fire a cannonball</a:t>
            </a:r>
          </a:p>
          <a:p>
            <a:endParaRPr lang="en-US" dirty="0" smtClean="0"/>
          </a:p>
          <a:p>
            <a:r>
              <a:rPr lang="en-US" dirty="0" smtClean="0"/>
              <a:t>After many different ideas were researched (bullets were fired) Amgen developed a product that became successful and dedicated more resources to it.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firing cannonballs </a:t>
            </a:r>
            <a:endParaRPr lang="en-US" dirty="0"/>
          </a:p>
        </p:txBody>
      </p:sp>
      <p:sp>
        <p:nvSpPr>
          <p:cNvPr id="3" name="Content Placeholder 2"/>
          <p:cNvSpPr>
            <a:spLocks noGrp="1"/>
          </p:cNvSpPr>
          <p:nvPr>
            <p:ph idx="1"/>
          </p:nvPr>
        </p:nvSpPr>
        <p:spPr/>
        <p:txBody>
          <a:bodyPr>
            <a:normAutofit lnSpcReduction="10000"/>
          </a:bodyPr>
          <a:lstStyle/>
          <a:p>
            <a:r>
              <a:rPr lang="en-US" dirty="0" smtClean="0"/>
              <a:t>A company should do the following before firing a potential uncalibrated cannonball. </a:t>
            </a:r>
          </a:p>
          <a:p>
            <a:pPr lvl="1"/>
            <a:r>
              <a:rPr lang="en-US" dirty="0" smtClean="0"/>
              <a:t>Fire Bullets</a:t>
            </a:r>
          </a:p>
          <a:p>
            <a:pPr lvl="1"/>
            <a:r>
              <a:rPr lang="en-US" dirty="0" smtClean="0"/>
              <a:t>Asses: did your bullets hit anything</a:t>
            </a:r>
          </a:p>
          <a:p>
            <a:pPr lvl="1"/>
            <a:r>
              <a:rPr lang="en-US" dirty="0" smtClean="0"/>
              <a:t>Consider: do any of your successful bullets merit to conversion to a big cannon ball?</a:t>
            </a:r>
          </a:p>
          <a:p>
            <a:pPr lvl="1"/>
            <a:r>
              <a:rPr lang="en-US" dirty="0" smtClean="0"/>
              <a:t>Convert: Concentrate resources and fire a cannonball once calibrated.</a:t>
            </a:r>
          </a:p>
          <a:p>
            <a:pPr lvl="1"/>
            <a:r>
              <a:rPr lang="en-US" dirty="0" smtClean="0"/>
              <a:t>Don’t fire uncalibrated cannon balls. </a:t>
            </a:r>
          </a:p>
          <a:p>
            <a:pPr lvl="1"/>
            <a:r>
              <a:rPr lang="en-US" dirty="0" smtClean="0"/>
              <a:t>Terminate bullets that show no evidence of eventual success.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10Xers fire calibrated cannonballs </a:t>
            </a:r>
            <a:endParaRPr lang="en-US" dirty="0"/>
          </a:p>
        </p:txBody>
      </p:sp>
      <p:sp>
        <p:nvSpPr>
          <p:cNvPr id="3" name="Content Placeholder 2"/>
          <p:cNvSpPr>
            <a:spLocks noGrp="1"/>
          </p:cNvSpPr>
          <p:nvPr>
            <p:ph idx="1"/>
          </p:nvPr>
        </p:nvSpPr>
        <p:spPr/>
        <p:txBody>
          <a:bodyPr>
            <a:normAutofit lnSpcReduction="10000"/>
          </a:bodyPr>
          <a:lstStyle/>
          <a:p>
            <a:r>
              <a:rPr lang="en-US" dirty="0" smtClean="0"/>
              <a:t>10Xers are able to recover and stay successful by returning to the discipline of firing cannonballs only when they have empirical validation. </a:t>
            </a:r>
          </a:p>
          <a:p>
            <a:endParaRPr lang="en-US" dirty="0" smtClean="0"/>
          </a:p>
          <a:p>
            <a:r>
              <a:rPr lang="en-US" dirty="0" smtClean="0"/>
              <a:t>Empirical Validation; “Be creative, but validate your ideas with empirical evidence. </a:t>
            </a:r>
          </a:p>
          <a:p>
            <a:endParaRPr lang="en-US" dirty="0" smtClean="0"/>
          </a:p>
          <a:p>
            <a:r>
              <a:rPr lang="en-US" dirty="0" smtClean="0"/>
              <a:t>More important than being first or being more creative is figuring out what works in practice, doing it better than anyone else, and then making the very most of it with a 20 mile march.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Apple getting on track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Before making major innovative breakthroughs , Steve Jobs first increased discipline. </a:t>
            </a:r>
          </a:p>
          <a:p>
            <a:endParaRPr lang="en-US" dirty="0"/>
          </a:p>
          <a:p>
            <a:r>
              <a:rPr lang="en-US" dirty="0" smtClean="0"/>
              <a:t>Jobs restructured Apple before working on new products. </a:t>
            </a:r>
          </a:p>
          <a:p>
            <a:endParaRPr lang="en-US" dirty="0" smtClean="0"/>
          </a:p>
          <a:p>
            <a:r>
              <a:rPr lang="en-US" dirty="0" smtClean="0"/>
              <a:t>Fired a bullet and created the iPod, and various other MP3 devices. </a:t>
            </a:r>
          </a:p>
          <a:p>
            <a:endParaRPr lang="en-US" dirty="0" smtClean="0"/>
          </a:p>
          <a:p>
            <a:r>
              <a:rPr lang="en-US" dirty="0" smtClean="0"/>
              <a:t>After firing many bullets, Apple was able to gather enough empirical validation and created iTunes and iPod for non-Mac computers.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 firing bullets, then cannonballs </a:t>
            </a:r>
            <a:endParaRPr lang="en-US" dirty="0"/>
          </a:p>
        </p:txBody>
      </p:sp>
      <p:sp>
        <p:nvSpPr>
          <p:cNvPr id="3" name="Content Placeholder 2"/>
          <p:cNvSpPr>
            <a:spLocks noGrp="1"/>
          </p:cNvSpPr>
          <p:nvPr>
            <p:ph idx="1"/>
          </p:nvPr>
        </p:nvSpPr>
        <p:spPr/>
        <p:txBody>
          <a:bodyPr>
            <a:normAutofit fontScale="92500"/>
          </a:bodyPr>
          <a:lstStyle/>
          <a:p>
            <a:r>
              <a:rPr lang="en-US" dirty="0" smtClean="0"/>
              <a:t>GE continually fires bullets in order to see what products will work and which ones will fail in the market place. </a:t>
            </a:r>
          </a:p>
          <a:p>
            <a:endParaRPr lang="en-US" dirty="0"/>
          </a:p>
          <a:p>
            <a:r>
              <a:rPr lang="en-US" dirty="0" smtClean="0"/>
              <a:t>The reason the company is so successful is because they are able to see which bullets will fail, and which ones will work. </a:t>
            </a:r>
          </a:p>
          <a:p>
            <a:endParaRPr lang="en-US" dirty="0"/>
          </a:p>
          <a:p>
            <a:r>
              <a:rPr lang="en-US" dirty="0" smtClean="0"/>
              <a:t>Even though they have fired cannonballs that didn’t work, they maintain success by practicing discipline and gathering empirical validation to more successfully calibrate their cannonballs. </a:t>
            </a:r>
            <a:endParaRPr lang="en-US" dirty="0"/>
          </a:p>
        </p:txBody>
      </p:sp>
    </p:spTree>
    <p:extLst>
      <p:ext uri="{BB962C8B-B14F-4D97-AF65-F5344CB8AC3E}">
        <p14:creationId xmlns:p14="http://schemas.microsoft.com/office/powerpoint/2010/main" xmlns="" val="3748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Overview </a:t>
            </a:r>
            <a:endParaRPr lang="en-US" dirty="0"/>
          </a:p>
        </p:txBody>
      </p:sp>
      <p:sp>
        <p:nvSpPr>
          <p:cNvPr id="3" name="Content Placeholder 2"/>
          <p:cNvSpPr>
            <a:spLocks noGrp="1"/>
          </p:cNvSpPr>
          <p:nvPr>
            <p:ph idx="1"/>
          </p:nvPr>
        </p:nvSpPr>
        <p:spPr/>
        <p:txBody>
          <a:bodyPr/>
          <a:lstStyle/>
          <a:p>
            <a:r>
              <a:rPr lang="en-US" dirty="0" smtClean="0"/>
              <a:t>Empirical Creativity </a:t>
            </a:r>
          </a:p>
          <a:p>
            <a:r>
              <a:rPr lang="en-US" dirty="0" smtClean="0"/>
              <a:t>Innovators are not always winners</a:t>
            </a:r>
          </a:p>
          <a:p>
            <a:r>
              <a:rPr lang="en-US" dirty="0" smtClean="0"/>
              <a:t>Innovation and 10Xers</a:t>
            </a:r>
          </a:p>
          <a:p>
            <a:r>
              <a:rPr lang="en-US" dirty="0" smtClean="0"/>
              <a:t>Threshold Innovation </a:t>
            </a:r>
          </a:p>
          <a:p>
            <a:r>
              <a:rPr lang="en-US" dirty="0" smtClean="0"/>
              <a:t>Creativity and Discipline </a:t>
            </a:r>
          </a:p>
          <a:p>
            <a:r>
              <a:rPr lang="en-US" dirty="0" smtClean="0"/>
              <a:t>Bullets then Cannonballs</a:t>
            </a:r>
          </a:p>
          <a:p>
            <a:r>
              <a:rPr lang="en-US" dirty="0" smtClean="0"/>
              <a:t>Calibrating Cannonballs</a:t>
            </a:r>
          </a:p>
          <a:p>
            <a:r>
              <a:rPr lang="en-US" dirty="0" smtClean="0"/>
              <a:t>Apple and GE using these methods</a:t>
            </a:r>
          </a:p>
          <a:p>
            <a:endParaRPr lang="en-US" dirty="0" smtClean="0"/>
          </a:p>
          <a:p>
            <a:endParaRPr lang="en-US" dirty="0" smtClean="0"/>
          </a:p>
          <a:p>
            <a:endParaRPr lang="en-US" dirty="0"/>
          </a:p>
        </p:txBody>
      </p:sp>
    </p:spTree>
    <p:extLst>
      <p:ext uri="{BB962C8B-B14F-4D97-AF65-F5344CB8AC3E}">
        <p14:creationId xmlns:p14="http://schemas.microsoft.com/office/powerpoint/2010/main" xmlns="" val="2333341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or comments?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xmlns="" val="407908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Empirical Creativity </a:t>
            </a:r>
            <a:endParaRPr lang="en-US" dirty="0"/>
          </a:p>
        </p:txBody>
      </p:sp>
      <p:pic>
        <p:nvPicPr>
          <p:cNvPr id="4" name="Content Placeholder 3" descr="10X-Leadership-1.19.12.jpg"/>
          <p:cNvPicPr>
            <a:picLocks noGrp="1" noChangeAspect="1"/>
          </p:cNvPicPr>
          <p:nvPr>
            <p:ph idx="1"/>
          </p:nvPr>
        </p:nvPicPr>
        <p:blipFill>
          <a:blip r:embed="rId3" cstate="print"/>
          <a:stretch>
            <a:fillRect/>
          </a:stretch>
        </p:blipFill>
        <p:spPr>
          <a:xfrm>
            <a:off x="4724400" y="3352800"/>
            <a:ext cx="4419600" cy="3238500"/>
          </a:xfrm>
        </p:spPr>
      </p:pic>
      <p:sp>
        <p:nvSpPr>
          <p:cNvPr id="6" name="TextBox 5"/>
          <p:cNvSpPr txBox="1"/>
          <p:nvPr/>
        </p:nvSpPr>
        <p:spPr>
          <a:xfrm>
            <a:off x="304800" y="1752600"/>
            <a:ext cx="6324600" cy="3477875"/>
          </a:xfrm>
          <a:prstGeom prst="rect">
            <a:avLst/>
          </a:prstGeom>
          <a:noFill/>
        </p:spPr>
        <p:txBody>
          <a:bodyPr wrap="square" rtlCol="0">
            <a:spAutoFit/>
          </a:bodyPr>
          <a:lstStyle/>
          <a:p>
            <a:r>
              <a:rPr lang="en-US" sz="2000" dirty="0" smtClean="0"/>
              <a:t>“ You may not find what you were looking for, but you find something else equally important.” </a:t>
            </a:r>
          </a:p>
          <a:p>
            <a:r>
              <a:rPr lang="en-US" sz="2000" dirty="0" smtClean="0"/>
              <a:t>-Robert Noyce</a:t>
            </a:r>
          </a:p>
          <a:p>
            <a:endParaRPr lang="en-US" sz="2000" dirty="0"/>
          </a:p>
          <a:p>
            <a:r>
              <a:rPr lang="en-US" sz="2000" dirty="0" smtClean="0"/>
              <a:t>The </a:t>
            </a:r>
            <a:r>
              <a:rPr lang="en-US" sz="2000" dirty="0"/>
              <a:t>second behavior that allowed 10x companies to thrive during chaotic and uncertain environments is </a:t>
            </a:r>
            <a:r>
              <a:rPr lang="en-US" sz="2000" b="1" dirty="0"/>
              <a:t>EMPIRICAL </a:t>
            </a:r>
            <a:r>
              <a:rPr lang="en-US" sz="2000" b="1" dirty="0" smtClean="0"/>
              <a:t>CREATIVITY</a:t>
            </a:r>
          </a:p>
          <a:p>
            <a:pPr>
              <a:buFont typeface="Arial" pitchFamily="34" charset="0"/>
              <a:buChar char="•"/>
            </a:pPr>
            <a:endParaRPr lang="en-US" sz="2000" b="1" dirty="0"/>
          </a:p>
          <a:p>
            <a:pPr>
              <a:buFont typeface="Arial" pitchFamily="34" charset="0"/>
              <a:buChar char="•"/>
            </a:pPr>
            <a:endParaRPr lang="en-US" sz="2000" b="1" dirty="0" smtClean="0"/>
          </a:p>
          <a:p>
            <a:r>
              <a:rPr lang="en-US" sz="2000" dirty="0"/>
              <a:t>“Intel’s founders believed that innovation without discipline leads to disaster”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Southwest copies PSA</a:t>
            </a:r>
            <a:endParaRPr lang="en-US" dirty="0"/>
          </a:p>
        </p:txBody>
      </p:sp>
      <p:sp>
        <p:nvSpPr>
          <p:cNvPr id="3" name="Content Placeholder 2"/>
          <p:cNvSpPr>
            <a:spLocks noGrp="1"/>
          </p:cNvSpPr>
          <p:nvPr>
            <p:ph idx="1"/>
          </p:nvPr>
        </p:nvSpPr>
        <p:spPr/>
        <p:txBody>
          <a:bodyPr/>
          <a:lstStyle/>
          <a:p>
            <a:r>
              <a:rPr lang="en-US" dirty="0" smtClean="0"/>
              <a:t>PSA had an excellent business model and was loved by their customers.</a:t>
            </a:r>
          </a:p>
          <a:p>
            <a:r>
              <a:rPr lang="en-US" dirty="0" smtClean="0"/>
              <a:t>Small group of entrepreneurs in Texas came up with a simple business plan: copy PSA in Texas.</a:t>
            </a:r>
          </a:p>
          <a:p>
            <a:r>
              <a:rPr lang="en-US" dirty="0" smtClean="0"/>
              <a:t>Southwest mimics PSA’s business model to the smallest detail. </a:t>
            </a:r>
          </a:p>
          <a:p>
            <a:r>
              <a:rPr lang="en-US" dirty="0" smtClean="0"/>
              <a:t>Southwest lacked the innovation PSA displayed, but they were successful because they stayed disciplined which was one of the reasons PSA failed.  </a:t>
            </a:r>
            <a:endParaRPr lang="en-US" dirty="0"/>
          </a:p>
        </p:txBody>
      </p:sp>
    </p:spTree>
    <p:extLst>
      <p:ext uri="{BB962C8B-B14F-4D97-AF65-F5344CB8AC3E}">
        <p14:creationId xmlns:p14="http://schemas.microsoft.com/office/powerpoint/2010/main" xmlns="" val="274414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PSA Failed </a:t>
            </a:r>
            <a:endParaRPr lang="en-US" dirty="0"/>
          </a:p>
        </p:txBody>
      </p:sp>
      <p:sp>
        <p:nvSpPr>
          <p:cNvPr id="3" name="Content Placeholder 2"/>
          <p:cNvSpPr>
            <a:spLocks noGrp="1"/>
          </p:cNvSpPr>
          <p:nvPr>
            <p:ph idx="1"/>
          </p:nvPr>
        </p:nvSpPr>
        <p:spPr/>
        <p:txBody>
          <a:bodyPr/>
          <a:lstStyle/>
          <a:p>
            <a:r>
              <a:rPr lang="en-US" dirty="0" smtClean="0"/>
              <a:t>PSA fired several uncalibrated cannonballs in the late 60s and early 70s. </a:t>
            </a:r>
          </a:p>
          <a:p>
            <a:endParaRPr lang="en-US" dirty="0" smtClean="0"/>
          </a:p>
          <a:p>
            <a:r>
              <a:rPr lang="en-US" dirty="0" smtClean="0"/>
              <a:t>Tried combining rental cars, flights, and hotels all in one package. Instead of firing bullets and testing this idea out they fired an uncalibrated cannonball and recorded losses every year this was attempted. </a:t>
            </a:r>
          </a:p>
          <a:p>
            <a:endParaRPr lang="en-US" dirty="0" smtClean="0"/>
          </a:p>
          <a:p>
            <a:r>
              <a:rPr lang="en-US" dirty="0" smtClean="0"/>
              <a:t>Also bought several new planes that went bust.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Innovation and 10Xers </a:t>
            </a:r>
            <a:endParaRPr lang="en-US" dirty="0"/>
          </a:p>
        </p:txBody>
      </p:sp>
      <p:sp>
        <p:nvSpPr>
          <p:cNvPr id="3" name="Content Placeholder 2"/>
          <p:cNvSpPr>
            <a:spLocks noGrp="1"/>
          </p:cNvSpPr>
          <p:nvPr>
            <p:ph idx="1"/>
          </p:nvPr>
        </p:nvSpPr>
        <p:spPr/>
        <p:txBody>
          <a:bodyPr/>
          <a:lstStyle/>
          <a:p>
            <a:r>
              <a:rPr lang="en-US" dirty="0" smtClean="0"/>
              <a:t>The evidence from our research does not support the premise that 10Xers will necessarily more innovative than their less successful comparisons.</a:t>
            </a:r>
          </a:p>
          <a:p>
            <a:endParaRPr lang="en-US" dirty="0"/>
          </a:p>
          <a:p>
            <a:r>
              <a:rPr lang="en-US" dirty="0" smtClean="0"/>
              <a:t>Cases such as Southwest vs. PSA, and Amgen vs. Genentech, the 10x companies were less innovative than the comparisons.</a:t>
            </a:r>
          </a:p>
          <a:p>
            <a:endParaRPr lang="en-US" dirty="0"/>
          </a:p>
          <a:p>
            <a:r>
              <a:rPr lang="en-US" dirty="0" smtClean="0"/>
              <a:t>In only three of the seven pairs, the 10x case proved more innovative the comparison company. </a:t>
            </a:r>
            <a:endParaRPr lang="en-US" dirty="0"/>
          </a:p>
        </p:txBody>
      </p:sp>
    </p:spTree>
    <p:extLst>
      <p:ext uri="{BB962C8B-B14F-4D97-AF65-F5344CB8AC3E}">
        <p14:creationId xmlns:p14="http://schemas.microsoft.com/office/powerpoint/2010/main" xmlns="" val="161359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Reversal </a:t>
            </a:r>
            <a:endParaRPr lang="en-US" dirty="0"/>
          </a:p>
        </p:txBody>
      </p:sp>
      <p:pic>
        <p:nvPicPr>
          <p:cNvPr id="4" name="Content Placeholder 3" descr="photo.PNG"/>
          <p:cNvPicPr>
            <a:picLocks noGrp="1" noChangeAspect="1"/>
          </p:cNvPicPr>
          <p:nvPr>
            <p:ph idx="1"/>
          </p:nvPr>
        </p:nvPicPr>
        <p:blipFill>
          <a:blip r:embed="rId2" cstate="print"/>
          <a:stretch>
            <a:fillRect/>
          </a:stretch>
        </p:blipFill>
        <p:spPr>
          <a:xfrm>
            <a:off x="685800" y="1828800"/>
            <a:ext cx="7848600" cy="4800600"/>
          </a:xfrm>
        </p:spPr>
      </p:pic>
    </p:spTree>
    <p:extLst>
      <p:ext uri="{BB962C8B-B14F-4D97-AF65-F5344CB8AC3E}">
        <p14:creationId xmlns:p14="http://schemas.microsoft.com/office/powerpoint/2010/main" xmlns="" val="2484584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Pioneers don’t always succeed</a:t>
            </a:r>
            <a:endParaRPr lang="en-US" dirty="0"/>
          </a:p>
        </p:txBody>
      </p:sp>
      <p:sp>
        <p:nvSpPr>
          <p:cNvPr id="3" name="Content Placeholder 2"/>
          <p:cNvSpPr>
            <a:spLocks noGrp="1"/>
          </p:cNvSpPr>
          <p:nvPr>
            <p:ph idx="1"/>
          </p:nvPr>
        </p:nvSpPr>
        <p:spPr/>
        <p:txBody>
          <a:bodyPr/>
          <a:lstStyle/>
          <a:p>
            <a:r>
              <a:rPr lang="en-US" dirty="0"/>
              <a:t>Researchers found that only 9% of pioneers/innovators end up as the final winners in a market. </a:t>
            </a:r>
            <a:endParaRPr lang="en-US" dirty="0" smtClean="0"/>
          </a:p>
          <a:p>
            <a:endParaRPr lang="en-US" dirty="0"/>
          </a:p>
          <a:p>
            <a:r>
              <a:rPr lang="en-US" dirty="0" smtClean="0"/>
              <a:t>Gillette </a:t>
            </a:r>
            <a:r>
              <a:rPr lang="en-US" dirty="0"/>
              <a:t>didn’t innovate the safety razor, Polaroid didn’t innovate the instant camera, Microsoft didn’t innovate the PC spreadsheet, Amazon didn’t innovate online book selling. </a:t>
            </a:r>
          </a:p>
          <a:p>
            <a:endParaRPr lang="en-US" dirty="0" smtClean="0"/>
          </a:p>
          <a:p>
            <a:r>
              <a:rPr lang="en-US" dirty="0" smtClean="0"/>
              <a:t>64% of pioneers failed outright. </a:t>
            </a:r>
            <a:endParaRPr lang="en-US" dirty="0"/>
          </a:p>
        </p:txBody>
      </p:sp>
    </p:spTree>
    <p:extLst>
      <p:ext uri="{BB962C8B-B14F-4D97-AF65-F5344CB8AC3E}">
        <p14:creationId xmlns:p14="http://schemas.microsoft.com/office/powerpoint/2010/main" xmlns="" val="835166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Threshold Innovation </a:t>
            </a:r>
            <a:endParaRPr lang="en-US" dirty="0"/>
          </a:p>
        </p:txBody>
      </p:sp>
      <p:sp>
        <p:nvSpPr>
          <p:cNvPr id="3" name="Content Placeholder 2"/>
          <p:cNvSpPr>
            <a:spLocks noGrp="1"/>
          </p:cNvSpPr>
          <p:nvPr>
            <p:ph idx="1"/>
          </p:nvPr>
        </p:nvSpPr>
        <p:spPr/>
        <p:txBody>
          <a:bodyPr/>
          <a:lstStyle/>
          <a:p>
            <a:r>
              <a:rPr lang="en-US" dirty="0" smtClean="0"/>
              <a:t>The 10Xers were innovative enough to be successful but generally not the most innovative. </a:t>
            </a:r>
          </a:p>
          <a:p>
            <a:endParaRPr lang="en-US" dirty="0"/>
          </a:p>
          <a:p>
            <a:r>
              <a:rPr lang="en-US" dirty="0" smtClean="0"/>
              <a:t>The authors found that each environment has a level of “threshold innovation” that needs to be met to be a contender. </a:t>
            </a:r>
          </a:p>
          <a:p>
            <a:endParaRPr lang="en-US" dirty="0"/>
          </a:p>
          <a:p>
            <a:r>
              <a:rPr lang="en-US" dirty="0" smtClean="0"/>
              <a:t>Once your above the threshold, being more innovative doesn’t seem to matter as much. </a:t>
            </a:r>
            <a:endParaRPr lang="en-US" dirty="0"/>
          </a:p>
        </p:txBody>
      </p:sp>
    </p:spTree>
    <p:extLst>
      <p:ext uri="{BB962C8B-B14F-4D97-AF65-F5344CB8AC3E}">
        <p14:creationId xmlns:p14="http://schemas.microsoft.com/office/powerpoint/2010/main" xmlns="" val="31519019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176</TotalTime>
  <Words>1217</Words>
  <Application>Microsoft Office PowerPoint</Application>
  <PresentationFormat>On-screen Show (4:3)</PresentationFormat>
  <Paragraphs>134</Paragraphs>
  <Slides>20</Slides>
  <Notes>9</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GREAT BY CHOICE</vt:lpstr>
      <vt:lpstr>Chapter Overview </vt:lpstr>
      <vt:lpstr>Empirical Creativity </vt:lpstr>
      <vt:lpstr>Southwest copies PSA</vt:lpstr>
      <vt:lpstr>Why PSA Failed </vt:lpstr>
      <vt:lpstr>Innovation and 10Xers </vt:lpstr>
      <vt:lpstr>Role Reversal </vt:lpstr>
      <vt:lpstr>Pioneers don’t always succeed</vt:lpstr>
      <vt:lpstr>Threshold Innovation </vt:lpstr>
      <vt:lpstr>Threshold innovation </vt:lpstr>
      <vt:lpstr>Creativity and Discipline </vt:lpstr>
      <vt:lpstr>Bullets THEN Cannonballs</vt:lpstr>
      <vt:lpstr>Bullets to Cannonballs</vt:lpstr>
      <vt:lpstr>What makes a bullet?</vt:lpstr>
      <vt:lpstr>Amgen firing bullets</vt:lpstr>
      <vt:lpstr>Before firing cannonballs </vt:lpstr>
      <vt:lpstr>10Xers fire calibrated cannonballs </vt:lpstr>
      <vt:lpstr>Apple getting on track </vt:lpstr>
      <vt:lpstr>GE firing bullets, then cannonballs </vt:lpstr>
      <vt:lpstr>Questions or comments?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BY CHOICE</dc:title>
  <dc:creator>Kyle</dc:creator>
  <cp:lastModifiedBy>Teddy Lathrop</cp:lastModifiedBy>
  <cp:revision>15</cp:revision>
  <dcterms:created xsi:type="dcterms:W3CDTF">2013-02-18T21:39:41Z</dcterms:created>
  <dcterms:modified xsi:type="dcterms:W3CDTF">2013-02-19T02:06:28Z</dcterms:modified>
</cp:coreProperties>
</file>