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24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Yetunde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Shape 60"/>
          <p:cNvGrpSpPr/>
          <p:nvPr/>
        </p:nvGrpSpPr>
        <p:grpSpPr>
          <a:xfrm>
            <a:off x="-11" y="1000670"/>
            <a:ext cx="7314320" cy="3087224"/>
            <a:chOff x="-11" y="1378676"/>
            <a:chExt cx="7314320" cy="4116299"/>
          </a:xfrm>
        </p:grpSpPr>
        <p:sp>
          <p:nvSpPr>
            <p:cNvPr id="61" name="Shape 61"/>
            <p:cNvSpPr/>
            <p:nvPr/>
          </p:nvSpPr>
          <p:spPr>
            <a:xfrm flipH="1">
              <a:off x="-11" y="1378676"/>
              <a:ext cx="187800" cy="4116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62" name="Shape 62"/>
            <p:cNvSpPr/>
            <p:nvPr/>
          </p:nvSpPr>
          <p:spPr>
            <a:xfrm flipH="1">
              <a:off x="187809" y="1378676"/>
              <a:ext cx="7126499" cy="41162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685800" y="2700338"/>
            <a:ext cx="6400799" cy="67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152400"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marL="0" indent="15240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marL="0" indent="15240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marL="0" indent="15240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marL="0" indent="15240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marL="0" indent="15240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marL="0" indent="15240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marL="0" indent="15240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marL="0" indent="15240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Shape 66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67" name="Shape 67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68" name="Shape 68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6245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4648200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grpSp>
        <p:nvGrpSpPr>
          <p:cNvPr id="74" name="Shape 74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75" name="Shape 75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Shape 79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80" name="Shape 80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81" name="Shape 81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 flipH="1">
            <a:off x="8964665" y="4623760"/>
            <a:ext cx="187800" cy="5214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85" name="Shape 85"/>
          <p:cNvSpPr/>
          <p:nvPr/>
        </p:nvSpPr>
        <p:spPr>
          <a:xfrm flipH="1">
            <a:off x="3866777" y="4623760"/>
            <a:ext cx="5097900" cy="5214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866812" y="4623760"/>
            <a:ext cx="5097900" cy="521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8890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33867" y="-70"/>
            <a:ext cx="3409812" cy="2107677"/>
            <a:chOff x="0" y="1493"/>
            <a:chExt cx="3409812" cy="2810236"/>
          </a:xfrm>
        </p:grpSpPr>
        <p:cxnSp>
          <p:nvCxnSpPr>
            <p:cNvPr id="6" name="Shape 6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" name="Shape 7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" name="Shape 8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Shape 20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 indent="279400"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1pPr>
            <a:lvl2pPr marL="0" indent="279400"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2pPr>
            <a:lvl3pPr marL="0" indent="279400"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3pPr>
            <a:lvl4pPr marL="0" indent="279400"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4pPr>
            <a:lvl5pPr marL="0" indent="279400"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5pPr>
            <a:lvl6pPr marL="0" indent="279400"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6pPr>
            <a:lvl7pPr marL="0" indent="279400"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7pPr>
            <a:lvl8pPr marL="0" indent="279400"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8pPr>
            <a:lvl9pPr marL="0" indent="279400"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228600"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marL="742950" indent="-17145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2pPr>
            <a:lvl3pPr marL="11430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grpSp>
        <p:nvGrpSpPr>
          <p:cNvPr id="33" name="Shape 33"/>
          <p:cNvGrpSpPr/>
          <p:nvPr/>
        </p:nvGrpSpPr>
        <p:grpSpPr>
          <a:xfrm rot="10800000">
            <a:off x="5734187" y="3035893"/>
            <a:ext cx="3409812" cy="2107677"/>
            <a:chOff x="0" y="1493"/>
            <a:chExt cx="3409812" cy="2810236"/>
          </a:xfrm>
        </p:grpSpPr>
        <p:cxnSp>
          <p:nvCxnSpPr>
            <p:cNvPr id="34" name="Shape 34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" name="Shape 35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" name="Shape 36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" name="Shape 39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Shape 45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Shape 46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Shape 47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Shape 48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ctrTitle"/>
          </p:nvPr>
        </p:nvSpPr>
        <p:spPr>
          <a:xfrm>
            <a:off x="685800" y="1384347"/>
            <a:ext cx="6400799" cy="1316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600"/>
              <a:t>Blue Ocean: Get the Strategic Sequence Right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subTitle" idx="1"/>
          </p:nvPr>
        </p:nvSpPr>
        <p:spPr>
          <a:xfrm>
            <a:off x="685800" y="2700338"/>
            <a:ext cx="6400799" cy="67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1800"/>
              <a:t>Yetunde Oyinwola, Laura Padilla, Taylor Mullings, Eric Carsten, Alex Kollaritsch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213850" y="101100"/>
            <a:ext cx="77657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3600"/>
              <a:t>Exceptional Utility to Strategic Pricing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buClr>
                <a:schemeClr val="dk2"/>
              </a:buClr>
              <a:buSzPct val="100000"/>
              <a:buFont typeface="Arial"/>
              <a:buChar char="➔"/>
            </a:pPr>
            <a:r>
              <a:rPr lang="en"/>
              <a:t>Strategic pricing must not only attract but also retain buyers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Arial"/>
              <a:buChar char="◆"/>
            </a:pPr>
            <a:r>
              <a:rPr lang="en"/>
              <a:t>Offer that can not be refused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Arial"/>
              <a:buChar char="◆"/>
            </a:pPr>
            <a:r>
              <a:rPr lang="en"/>
              <a:t>Exceptional utility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Arial"/>
              <a:buChar char="◆"/>
            </a:pPr>
            <a:r>
              <a:rPr lang="en"/>
              <a:t>Imitation is discouraged</a:t>
            </a:r>
          </a:p>
          <a:p>
            <a:endParaRPr/>
          </a:p>
          <a:p>
            <a:pPr marL="457200" lvl="0" indent="-342900" rtl="0">
              <a:buClr>
                <a:schemeClr val="dk2"/>
              </a:buClr>
              <a:buSzPct val="100000"/>
              <a:buFont typeface="Arial"/>
              <a:buChar char="➔"/>
            </a:pPr>
            <a:r>
              <a:rPr lang="en"/>
              <a:t>Price corridor of the mass</a:t>
            </a:r>
          </a:p>
          <a:p>
            <a:pPr marL="914400" lvl="1" indent="-342900">
              <a:buClr>
                <a:schemeClr val="dk2"/>
              </a:buClr>
              <a:buSzPct val="100000"/>
              <a:buFont typeface="Arial"/>
              <a:buChar char="◆"/>
            </a:pPr>
            <a:r>
              <a:rPr lang="en"/>
              <a:t>The right price for an irresistible offer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600"/>
              <a:t>The Pricing Corridor of the Mass</a:t>
            </a:r>
          </a:p>
        </p:txBody>
      </p:sp>
      <p:pic>
        <p:nvPicPr>
          <p:cNvPr id="152" name="Shape 15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57200" y="1222250"/>
            <a:ext cx="5021018" cy="386497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600"/>
              <a:t>The Pricing Corridor of the Mass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Step 1: Identify the Price Corridor of the Mass</a:t>
            </a:r>
          </a:p>
          <a:p>
            <a:endParaRPr/>
          </a:p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Step 2: Specify a Level Within the Price Corridor</a:t>
            </a:r>
          </a:p>
          <a:p>
            <a:endParaRPr/>
          </a:p>
          <a:p>
            <a:pPr marL="457200" lvl="0" indent="-3810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Step 3: Target Costing Applications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2600"/>
              <a:t>Step 1: Identify the Price Corridor of the Mass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Look outside your industry at different form products to better understand price sensitivity.</a:t>
            </a:r>
          </a:p>
          <a:p>
            <a:endParaRPr/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Different form, same function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Ford Model T vs horse-drawn carriage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Southwest Airlines vs cars</a:t>
            </a:r>
          </a:p>
          <a:p>
            <a:endParaRPr/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Different form, same objective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Cirque du Soleil vs bars and restaurants</a:t>
            </a:r>
          </a:p>
          <a:p>
            <a:endParaRPr/>
          </a:p>
          <a:p>
            <a:pPr marL="0" lvl="0" indent="0">
              <a:buNone/>
            </a:pPr>
            <a:r>
              <a:rPr lang="en"/>
              <a:t>This helps identify where the mass of target buyers is and what prices these buyers are prepared to pay for the products and services they currently use.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2500"/>
              <a:t>Step 2: Specify a Level Within the Price Corridor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Determine how high a price they can afford to set within the corridor without inviting competition from imitation products or services.</a:t>
            </a:r>
          </a:p>
          <a:p>
            <a:endParaRPr/>
          </a:p>
          <a:p>
            <a:pPr lvl="0" rtl="0">
              <a:buNone/>
            </a:pPr>
            <a:r>
              <a:rPr lang="en"/>
              <a:t>Depends on two principal factors:</a:t>
            </a:r>
          </a:p>
          <a:p>
            <a:endParaRPr/>
          </a:p>
          <a:p>
            <a:pPr marL="457200" lvl="0" indent="-342900" rtl="0"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/>
              <a:t>The degree to which the product or service is protected through patents or copyrights.</a:t>
            </a:r>
          </a:p>
          <a:p>
            <a:pPr marL="457200" lvl="0" indent="-342900" rtl="0"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/>
              <a:t>The degree to which the company owns some exclusive asset or core capability.</a:t>
            </a:r>
          </a:p>
          <a:p>
            <a:endParaRPr/>
          </a:p>
          <a:p>
            <a:pPr lvl="0">
              <a:buNone/>
            </a:pPr>
            <a:r>
              <a:rPr lang="en"/>
              <a:t>ex: Dyson Vacuum Cleaners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Clr>
                <a:schemeClr val="dk1"/>
              </a:buClr>
              <a:buSzPct val="50000"/>
              <a:buFont typeface="Arial"/>
              <a:buNone/>
            </a:pPr>
            <a:r>
              <a:rPr lang="en" sz="2200" dirty="0"/>
              <a:t>Step 2: Specify a Level Within the Price Corridor (Cont</a:t>
            </a:r>
            <a:r>
              <a:rPr lang="en" sz="2200" dirty="0" smtClean="0"/>
              <a:t>.)</a:t>
            </a:r>
            <a:endParaRPr dirty="0"/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Uncertain patent and asset protection ⇒ Middle of the corridor</a:t>
            </a:r>
          </a:p>
          <a:p>
            <a:endParaRPr/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No protection ⇒ Low part of the corridor</a:t>
            </a:r>
          </a:p>
          <a:p>
            <a:endParaRPr/>
          </a:p>
          <a:p>
            <a:pPr lvl="0" rtl="0">
              <a:buNone/>
            </a:pPr>
            <a:r>
              <a:rPr lang="en"/>
              <a:t>Low to Mid boundaries should be pursued if the following applies:</a:t>
            </a:r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Their blue ocean offering has high fixed costs and marginal variable costs</a:t>
            </a:r>
          </a:p>
          <a:p>
            <a:endParaRPr/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Their attractiveness depends heavily on network externalities</a:t>
            </a:r>
          </a:p>
          <a:p>
            <a:endParaRPr/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Their cost structure benefits from steep economies of scale and scope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2600"/>
              <a:t>Step 3: Target Costing Applications 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To maximize the profit potential of a blue ocean idea, a company should start with the strategic price and then deduct its desired profit margin from the price to arrive at the target cost.</a:t>
            </a:r>
          </a:p>
          <a:p>
            <a:endParaRPr/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Target Cost = Strategic Price - Desired Profit Margin</a:t>
            </a:r>
          </a:p>
          <a:p>
            <a:endParaRPr/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Build a strategic profile that has not only divergence but focus, which makes a company strip out costs.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Cirque du Soleil eliminated costs of animals and other stars</a:t>
            </a:r>
          </a:p>
          <a:p>
            <a:pPr marL="914400" lvl="1" indent="-34290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Ford made the Model T in one color and one model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2600"/>
              <a:t>Step 3: Target Costing Applications (Cont.)</a:t>
            </a:r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If companies just focus on increasing strategic price or cutting back on utility, they are not on the path to lucrative blue waters.</a:t>
            </a:r>
          </a:p>
          <a:p>
            <a:endParaRPr/>
          </a:p>
          <a:p>
            <a:pPr marL="457200" lvl="0" indent="-330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1600"/>
              <a:t>Can the product’s or service’s raw materials be replaced by unconventional, less expensive ones?</a:t>
            </a:r>
          </a:p>
          <a:p>
            <a:endParaRPr/>
          </a:p>
          <a:p>
            <a:pPr marL="457200" lvl="0" indent="-330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1600"/>
              <a:t>Can high-cost, low-value-added activities in your value chain be eliminated?</a:t>
            </a:r>
          </a:p>
          <a:p>
            <a:endParaRPr/>
          </a:p>
          <a:p>
            <a:pPr marL="457200" lvl="0" indent="-3302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1600"/>
              <a:t>Can the physical location of your product or service be shifted from prime real estate locations to lower-cost locations?</a:t>
            </a:r>
          </a:p>
          <a:p>
            <a:endParaRPr/>
          </a:p>
          <a:p>
            <a:pPr marL="457200" lvl="0" indent="-330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1600"/>
              <a:t>Can you reduce the number of parts or steps used in production by shifting the way things are made?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200"/>
              <a:t>From Strategic Pricing to Target Costing</a:t>
            </a:r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Target Costing 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To maximize profit of a blue ocean idea, start with the strategic price, deduct its desired profit margin to arrive at the target cost. </a:t>
            </a:r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Price-minus cost method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Essential in order to arrive at a cost structure that is profitable and hard to match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Target Costing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When target costing is driven by strategic pricing = aggressive</a:t>
            </a:r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Ford “Model T”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Assembly line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Cut labor hours by 60%</a:t>
            </a:r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To hit target cost, companies have 3 levers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Streamline operations and introduce cost innovations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Partnerships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Change the pricing model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223125" y="0"/>
            <a:ext cx="7821000" cy="1177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000" dirty="0"/>
              <a:t>The Right Strategic Sequence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Buyer Utility </a:t>
            </a:r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Is there exceptional buyer utility in your business idea?</a:t>
            </a:r>
          </a:p>
          <a:p>
            <a:endParaRPr/>
          </a:p>
          <a:p>
            <a:pPr lvl="0" rtl="0">
              <a:buNone/>
            </a:pPr>
            <a:r>
              <a:rPr lang="en"/>
              <a:t>Price</a:t>
            </a:r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Is your price easily accessible to the mass of buyers?</a:t>
            </a:r>
          </a:p>
          <a:p>
            <a:endParaRPr/>
          </a:p>
          <a:p>
            <a:pPr lvl="0" rtl="0">
              <a:buNone/>
            </a:pPr>
            <a:r>
              <a:rPr lang="en"/>
              <a:t>Cost</a:t>
            </a:r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Can you attain your cost target to profit at your strategic price?</a:t>
            </a:r>
          </a:p>
          <a:p>
            <a:endParaRPr/>
          </a:p>
          <a:p>
            <a:pPr lvl="0" rtl="0">
              <a:buNone/>
            </a:pPr>
            <a:r>
              <a:rPr lang="en"/>
              <a:t>Adoption</a:t>
            </a:r>
          </a:p>
          <a:p>
            <a:pPr marL="457200" lvl="0" indent="-3429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What are the adoption hurdles in actualizing your business idea? Are you addressing them upfront? 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000"/>
              <a:t>From Utility, Price, and Cost to Adoption</a:t>
            </a: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A company’s three main stakeholders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Employees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Business Partners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The General Public</a:t>
            </a:r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Before investing in idea, the company must educate the stakeholders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Employees</a:t>
            </a:r>
          </a:p>
        </p:txBody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Failure to address the concerns of employees on the impact of a new business idea can be expensive: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Merrill Lynch - online brokerage service</a:t>
            </a:r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Make employees aware of threats; create a “win-win”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Morgan Stanley - open internal discussion of strategy towards internet challenges.</a:t>
            </a:r>
          </a:p>
          <a:p>
            <a:pPr marL="1371600" lvl="2" indent="-342900" rtl="0"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/>
              <a:t>Employees understood the need for e-venture</a:t>
            </a:r>
          </a:p>
          <a:p>
            <a:pPr marL="1371600" lvl="2" indent="-342900"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/>
              <a:t>Company shares rose 13% when venture was launched 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Business Partners</a:t>
            </a:r>
          </a:p>
        </p:txBody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Business partners often fear that their revenue streams or market positions are threatened by a new business idea.</a:t>
            </a:r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SAP introduces “ASAP”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ERP system designed for small - medium business 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The problem: Development of best-practice templates for ASAP required cooperation of large consulting firms who derived substantial income from lengthy implementation of SAP’s other products. </a:t>
            </a:r>
          </a:p>
          <a:p>
            <a:pPr marL="914400" lvl="1" indent="-34290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The solution: SAP resolved the dilemma by </a:t>
            </a:r>
            <a:r>
              <a:rPr lang="en" u="sng"/>
              <a:t>openly discussing issues</a:t>
            </a:r>
            <a:r>
              <a:rPr lang="en"/>
              <a:t> with partners; executives were able to convince consulting firms that they stood to gain more business by cooperating. 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The General Public</a:t>
            </a:r>
          </a:p>
        </p:txBody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The general public often opposes new business ideas especially in the new idea is very new and innovative.</a:t>
            </a:r>
          </a:p>
          <a:p>
            <a:endParaRPr/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They are threatened by potential social or political changes.</a:t>
            </a:r>
          </a:p>
          <a:p>
            <a:endParaRPr/>
          </a:p>
          <a:p>
            <a:pPr marL="457200" lvl="0" indent="-3429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PepsiCo- Caramel Coloring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Blue Ocean Idea Index</a:t>
            </a:r>
          </a:p>
        </p:txBody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Utility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Is there exceptional utility? 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Are the compelling reasons to buy?</a:t>
            </a:r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Price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Is the price easily accessible to the mass buyers?</a:t>
            </a:r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Cost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Does the cost structure meet the target cost?</a:t>
            </a:r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Adoption</a:t>
            </a:r>
          </a:p>
          <a:p>
            <a:pPr marL="914400" lvl="1" indent="-34290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Have we addressed adoption hurdles up front?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Buyer Utility &amp; Price 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000"/>
              <a:t>Is there a compelling reason for the mass of people to buy it?</a:t>
            </a:r>
          </a:p>
          <a:p>
            <a:endParaRPr/>
          </a:p>
          <a:p>
            <a:endParaRPr/>
          </a:p>
          <a:p>
            <a:pPr lvl="0" rtl="0">
              <a:buNone/>
            </a:pPr>
            <a:r>
              <a:rPr lang="en" sz="2000"/>
              <a:t>Is your offering priced to attract the mass of target buyers so that they have a compelling ability to pay for your offering?</a:t>
            </a:r>
          </a:p>
          <a:p>
            <a:endParaRPr/>
          </a:p>
          <a:p>
            <a:endParaRPr/>
          </a:p>
          <a:p>
            <a:pPr lvl="0" rtl="0">
              <a:buNone/>
            </a:pPr>
            <a:r>
              <a:rPr lang="en" i="1"/>
              <a:t>These two address the revenue side of a company's business model</a:t>
            </a:r>
          </a:p>
          <a:p>
            <a:endParaRPr/>
          </a:p>
          <a:p>
            <a:pPr>
              <a:buNone/>
            </a:pPr>
            <a:r>
              <a:rPr lang="en"/>
              <a:t>Net Buyer Value = (The utility buyers receive)-(Price they pay for it)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Cost &amp; Adoption 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200"/>
              <a:t>Can you profit at the strategic price?</a:t>
            </a:r>
          </a:p>
          <a:p>
            <a:pPr lvl="0" rtl="0">
              <a:buNone/>
            </a:pPr>
            <a:r>
              <a:rPr lang="en" i="1"/>
              <a:t>-You should not let cost drive prices</a:t>
            </a:r>
          </a:p>
          <a:p>
            <a:endParaRPr/>
          </a:p>
          <a:p>
            <a:endParaRPr/>
          </a:p>
          <a:p>
            <a:pPr lvl="0" rtl="0">
              <a:buNone/>
            </a:pPr>
            <a:r>
              <a:rPr lang="en" sz="2200"/>
              <a:t>What are the adoption hurdles in rolling out your idea?</a:t>
            </a:r>
          </a:p>
          <a:p>
            <a:pPr marL="0" indent="0">
              <a:buNone/>
            </a:pPr>
            <a:r>
              <a:rPr lang="en" i="1"/>
              <a:t>-Adoption hurdles include potential resistance to the idea by retailers or        partners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254025" y="122500"/>
            <a:ext cx="7520100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000" dirty="0"/>
              <a:t>Testing for Exceptional Utility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Many companies fail to deliver exceptional value because they are obsessed by the novelty of their product or service.</a:t>
            </a:r>
          </a:p>
          <a:p>
            <a:endParaRPr/>
          </a:p>
          <a:p>
            <a:pPr lvl="0" rtl="0">
              <a:buNone/>
            </a:pPr>
            <a:r>
              <a:rPr lang="en" sz="2000" i="1"/>
              <a:t>Example: Philips’ CD-i</a:t>
            </a:r>
          </a:p>
          <a:p>
            <a:pPr lvl="0" rtl="0">
              <a:buNone/>
            </a:pPr>
            <a:r>
              <a:rPr lang="en" sz="2000" i="1"/>
              <a:t>Theoretically it could do almost anything,</a:t>
            </a:r>
          </a:p>
          <a:p>
            <a:pPr>
              <a:buNone/>
            </a:pPr>
            <a:r>
              <a:rPr lang="en" sz="2000" i="1"/>
              <a:t>in reality it could do very little.</a:t>
            </a:r>
          </a:p>
        </p:txBody>
      </p:sp>
      <p:pic>
        <p:nvPicPr>
          <p:cNvPr id="115" name="Shape 11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381450" y="2299075"/>
            <a:ext cx="3480725" cy="23658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90050" y="101100"/>
            <a:ext cx="79007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3000"/>
              <a:t>The Six Stages of the Buyer Experience Cycle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buClr>
                <a:schemeClr val="dk2"/>
              </a:buClr>
              <a:buSzPct val="100000"/>
              <a:buFont typeface="Arial"/>
              <a:buChar char="➔"/>
            </a:pPr>
            <a:r>
              <a:rPr lang="en"/>
              <a:t>Spanning from purchase to disposal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Arial"/>
              <a:buChar char="◆"/>
            </a:pPr>
            <a:r>
              <a:rPr lang="en"/>
              <a:t>Purchasing: eBay and Home Depot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Arial"/>
              <a:buChar char="◆"/>
            </a:pPr>
            <a:r>
              <a:rPr lang="en"/>
              <a:t>Disposal: recycling</a:t>
            </a:r>
          </a:p>
          <a:p>
            <a:endParaRPr/>
          </a:p>
          <a:p>
            <a:endParaRPr/>
          </a:p>
        </p:txBody>
      </p:sp>
      <p:pic>
        <p:nvPicPr>
          <p:cNvPr id="122" name="Shape 12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310225" y="2478050"/>
            <a:ext cx="3035874" cy="261084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600"/>
              <a:t>The Six Utility Levers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buClr>
                <a:schemeClr val="dk2"/>
              </a:buClr>
              <a:buSzPct val="100000"/>
              <a:buFont typeface="Arial"/>
              <a:buChar char="➔"/>
            </a:pPr>
            <a:r>
              <a:rPr lang="en"/>
              <a:t>Utility levers: the ways companies can unlock exceptional utility for buyers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Arial"/>
              <a:buChar char="◆"/>
            </a:pPr>
            <a:r>
              <a:rPr lang="en"/>
              <a:t>Customer productivity</a:t>
            </a:r>
          </a:p>
          <a:p>
            <a:endParaRPr/>
          </a:p>
          <a:p>
            <a:pPr marL="457200" lvl="0" indent="-342900" rtl="0">
              <a:buClr>
                <a:schemeClr val="dk2"/>
              </a:buClr>
              <a:buSzPct val="100000"/>
              <a:buFont typeface="Arial"/>
              <a:buChar char="➔"/>
            </a:pPr>
            <a:r>
              <a:rPr lang="en"/>
              <a:t>Block to utility</a:t>
            </a:r>
          </a:p>
          <a:p>
            <a:endParaRPr/>
          </a:p>
          <a:p>
            <a:pPr marL="457200" lvl="0" indent="-342900" rtl="0">
              <a:buClr>
                <a:schemeClr val="dk2"/>
              </a:buClr>
              <a:buSzPct val="100000"/>
              <a:buFont typeface="Arial"/>
              <a:buChar char="➔"/>
            </a:pPr>
            <a:r>
              <a:rPr lang="en"/>
              <a:t>The buyer utility map</a:t>
            </a:r>
          </a:p>
          <a:p>
            <a:endParaRPr/>
          </a:p>
          <a:p>
            <a:pPr marL="457200" lvl="0" indent="-342900" rtl="0">
              <a:buClr>
                <a:schemeClr val="dk2"/>
              </a:buClr>
              <a:buSzPct val="100000"/>
              <a:buFont typeface="Arial"/>
              <a:buChar char="➔"/>
            </a:pPr>
            <a:r>
              <a:rPr lang="en"/>
              <a:t>Ford Model T.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Arial"/>
              <a:buChar char="◆"/>
            </a:pPr>
            <a:r>
              <a:rPr lang="en"/>
              <a:t>Convenience of use</a:t>
            </a:r>
          </a:p>
          <a:p>
            <a:pPr marL="914400" lvl="1" indent="-342900">
              <a:buClr>
                <a:schemeClr val="dk2"/>
              </a:buClr>
              <a:buSzPct val="100000"/>
              <a:buFont typeface="Arial"/>
              <a:buChar char="◆"/>
            </a:pPr>
            <a:r>
              <a:rPr lang="en"/>
              <a:t>Risk in maintenance phase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258875" y="101100"/>
            <a:ext cx="76757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600"/>
              <a:t>Uncovering the Block to Buyer Utility</a:t>
            </a:r>
          </a:p>
        </p:txBody>
      </p:sp>
      <p:pic>
        <p:nvPicPr>
          <p:cNvPr id="134" name="Shape 13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58875" y="1359641"/>
            <a:ext cx="7675801" cy="3690783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247600" y="101100"/>
            <a:ext cx="7709700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600"/>
              <a:t>Exceptional Utility to Strategic Pricing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15000"/>
              </a:lnSpc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➔"/>
            </a:pPr>
            <a:r>
              <a:rPr lang="en"/>
              <a:t>To secure a strong revenue stream for your offering, you have to set the right strategic price.</a:t>
            </a:r>
          </a:p>
          <a:p>
            <a:endParaRPr/>
          </a:p>
          <a:p>
            <a:pPr marL="457200" lvl="0" indent="-342900" rtl="0">
              <a:lnSpc>
                <a:spcPct val="115000"/>
              </a:lnSpc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➔"/>
            </a:pPr>
            <a:r>
              <a:rPr lang="en"/>
              <a:t>Many companies may take the reverse course and test the product in different situations before deciding to their strategic pricing.</a:t>
            </a:r>
          </a:p>
          <a:p>
            <a:pPr marL="914400" lvl="1" indent="-342900" rtl="0">
              <a:lnSpc>
                <a:spcPct val="115000"/>
              </a:lnSpc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◆"/>
            </a:pPr>
            <a:r>
              <a:rPr lang="en"/>
              <a:t>Volume generates higher returns than it used to.</a:t>
            </a:r>
          </a:p>
          <a:p>
            <a:pPr marL="914400" lvl="1" indent="-342900" rtl="0">
              <a:lnSpc>
                <a:spcPct val="115000"/>
              </a:lnSpc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◆"/>
            </a:pPr>
            <a:r>
              <a:rPr lang="en"/>
              <a:t>Network externalities</a:t>
            </a:r>
          </a:p>
          <a:p>
            <a:endParaRPr/>
          </a:p>
          <a:p>
            <a:pPr marL="457200" lvl="0" indent="-342900" rtl="0">
              <a:lnSpc>
                <a:spcPct val="115000"/>
              </a:lnSpc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➔"/>
            </a:pPr>
            <a:r>
              <a:rPr lang="en"/>
              <a:t>Rival good vs. Nonrival good</a:t>
            </a:r>
          </a:p>
          <a:p>
            <a:pPr marL="914400" lvl="1" indent="-342900" rtl="0">
              <a:lnSpc>
                <a:spcPct val="115000"/>
              </a:lnSpc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◆"/>
            </a:pPr>
            <a:r>
              <a:rPr lang="en"/>
              <a:t>The notion of excludability and free riding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lesson-plan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1234</Words>
  <Application>Microsoft Office PowerPoint</Application>
  <PresentationFormat>On-screen Show (16:9)</PresentationFormat>
  <Paragraphs>176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lesson-plan</vt:lpstr>
      <vt:lpstr>Blue Ocean: Get the Strategic Sequence Right</vt:lpstr>
      <vt:lpstr>The Right Strategic Sequence</vt:lpstr>
      <vt:lpstr>Buyer Utility &amp; Price </vt:lpstr>
      <vt:lpstr>Cost &amp; Adoption </vt:lpstr>
      <vt:lpstr>Testing for Exceptional Utility</vt:lpstr>
      <vt:lpstr>The Six Stages of the Buyer Experience Cycle</vt:lpstr>
      <vt:lpstr>The Six Utility Levers</vt:lpstr>
      <vt:lpstr>Uncovering the Block to Buyer Utility</vt:lpstr>
      <vt:lpstr>Exceptional Utility to Strategic Pricing</vt:lpstr>
      <vt:lpstr>Exceptional Utility to Strategic Pricing</vt:lpstr>
      <vt:lpstr>The Pricing Corridor of the Mass</vt:lpstr>
      <vt:lpstr>The Pricing Corridor of the Mass</vt:lpstr>
      <vt:lpstr>Step 1: Identify the Price Corridor of the Mass</vt:lpstr>
      <vt:lpstr>Step 2: Specify a Level Within the Price Corridor</vt:lpstr>
      <vt:lpstr>Step 2: Specify a Level Within the Price Corridor (Cont.)</vt:lpstr>
      <vt:lpstr>Step 3: Target Costing Applications </vt:lpstr>
      <vt:lpstr>Step 3: Target Costing Applications (Cont.)</vt:lpstr>
      <vt:lpstr>From Strategic Pricing to Target Costing</vt:lpstr>
      <vt:lpstr>Target Costing</vt:lpstr>
      <vt:lpstr>From Utility, Price, and Cost to Adoption</vt:lpstr>
      <vt:lpstr>Employees</vt:lpstr>
      <vt:lpstr>Business Partners</vt:lpstr>
      <vt:lpstr>The General Public</vt:lpstr>
      <vt:lpstr>Blue Ocean Idea Index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Ocean: Get the Strategic Sequence Right</dc:title>
  <dc:creator>Taylor</dc:creator>
  <cp:lastModifiedBy>Taylor</cp:lastModifiedBy>
  <cp:revision>1</cp:revision>
  <dcterms:modified xsi:type="dcterms:W3CDTF">2014-03-03T17:52:48Z</dcterms:modified>
</cp:coreProperties>
</file>