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6" r:id="rId12"/>
    <p:sldId id="257" r:id="rId13"/>
    <p:sldId id="258" r:id="rId14"/>
    <p:sldId id="260" r:id="rId15"/>
    <p:sldId id="261" r:id="rId16"/>
    <p:sldId id="263" r:id="rId17"/>
    <p:sldId id="276" r:id="rId18"/>
    <p:sldId id="277" r:id="rId19"/>
    <p:sldId id="27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87739" autoAdjust="0"/>
  </p:normalViewPr>
  <p:slideViewPr>
    <p:cSldViewPr>
      <p:cViewPr>
        <p:scale>
          <a:sx n="100" d="100"/>
          <a:sy n="100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B2CC0-7E13-458C-9E2D-D500F5BC5482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0095-F6ED-4A8D-921F-2FD31FB11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problem with effective standards is</a:t>
            </a:r>
            <a:r>
              <a:rPr lang="en-US" baseline="0" dirty="0" smtClean="0"/>
              <a:t> that they may take a long time to emerge, resulting in a duplication of investments and delayed development of the market.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4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externalities:</a:t>
            </a:r>
            <a:r>
              <a:rPr lang="en-US" baseline="0" dirty="0" smtClean="0"/>
              <a:t> the value of the product is less is many other people purchase the same product</a:t>
            </a:r>
          </a:p>
          <a:p>
            <a:endParaRPr lang="en-US" baseline="0" dirty="0" smtClean="0"/>
          </a:p>
          <a:p>
            <a:r>
              <a:rPr lang="en-US" dirty="0" smtClean="0"/>
              <a:t>Positive feedback:</a:t>
            </a:r>
          </a:p>
          <a:p>
            <a:pPr lvl="1"/>
            <a:r>
              <a:rPr lang="en-US" dirty="0" smtClean="0"/>
              <a:t>Once technology gains market leadership, it attracts a growing proportion of new buyers </a:t>
            </a:r>
          </a:p>
          <a:p>
            <a:pPr lvl="2"/>
            <a:r>
              <a:rPr lang="en-US" dirty="0" smtClean="0"/>
              <a:t>Intel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Tipping</a:t>
            </a:r>
          </a:p>
          <a:p>
            <a:pPr lvl="1"/>
            <a:r>
              <a:rPr lang="en-US" dirty="0" smtClean="0"/>
              <a:t>“winner takes all scenario”</a:t>
            </a:r>
          </a:p>
          <a:p>
            <a:pPr lvl="2"/>
            <a:r>
              <a:rPr lang="en-US" dirty="0" smtClean="0"/>
              <a:t>Intel vs. AMD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Markets</a:t>
            </a:r>
            <a:r>
              <a:rPr lang="en-US" baseline="0" dirty="0" smtClean="0"/>
              <a:t> subject to significant network externalities tend to be dominated by a single supplier (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for pc operating systems,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 for internet auctions, amazon for online shopping.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Once est., tech and design standards tend to be highly resilient. Standards are difficult to displace due to learning effects and collective lock-in. Intel vs. AMD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9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Control over standards = competitive advantage</a:t>
            </a:r>
          </a:p>
          <a:p>
            <a:endParaRPr lang="en-US" dirty="0" smtClean="0"/>
          </a:p>
          <a:p>
            <a:r>
              <a:rPr lang="en-US" dirty="0" smtClean="0"/>
              <a:t>The tech </a:t>
            </a:r>
            <a:r>
              <a:rPr lang="en-US" dirty="0" smtClean="0"/>
              <a:t>that </a:t>
            </a:r>
            <a:r>
              <a:rPr lang="en-US" dirty="0" smtClean="0"/>
              <a:t>can </a:t>
            </a:r>
            <a:r>
              <a:rPr lang="en-US" dirty="0" smtClean="0"/>
              <a:t>establish </a:t>
            </a:r>
            <a:r>
              <a:rPr lang="en-US" dirty="0" smtClean="0"/>
              <a:t>early leadership will rapidly gain momentum</a:t>
            </a:r>
          </a:p>
          <a:p>
            <a:endParaRPr lang="en-US" dirty="0" smtClean="0"/>
          </a:p>
          <a:p>
            <a:r>
              <a:rPr lang="en-US" dirty="0" smtClean="0"/>
              <a:t>Adopt evolutionary</a:t>
            </a:r>
            <a:r>
              <a:rPr lang="en-US" baseline="0" dirty="0" smtClean="0"/>
              <a:t> strategy (i.e. backwards </a:t>
            </a:r>
            <a:r>
              <a:rPr lang="en-US" baseline="0" dirty="0" smtClean="0"/>
              <a:t>compatibility) </a:t>
            </a:r>
            <a:r>
              <a:rPr lang="en-US" baseline="0" dirty="0" smtClean="0"/>
              <a:t>vs. revolutionary </a:t>
            </a:r>
            <a:r>
              <a:rPr lang="en-US" baseline="0" dirty="0" smtClean="0"/>
              <a:t>compatibility </a:t>
            </a:r>
            <a:r>
              <a:rPr lang="en-US" baseline="0" dirty="0" smtClean="0"/>
              <a:t>(new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charger)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7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 over an installed base of customers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Owning intellectual property rights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Ability to innovate and adapt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First-mover advantage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Strength in complements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Reputation and brand name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42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Nurturing</a:t>
            </a:r>
            <a:r>
              <a:rPr lang="en-US" baseline="0" dirty="0" smtClean="0"/>
              <a:t> the drive to create may require a degree of freedom and flexibility hat conflicts with conventional HR practices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Creative abrasion: fostering innovation through the interaction of different personalities and perspectives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6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Innovation: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What company created the Kindle eBook reader? Amazon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What is the definition of invention? The creation of new product (or process)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When was the Apple iPad released? 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 What company purchased the patent of xerography to launch office copiers in 1958? Xerox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How long does a patent last in the U.S.? 17 years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Strategy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Easy</a:t>
            </a:r>
          </a:p>
          <a:p>
            <a:pPr lvl="1"/>
            <a:r>
              <a:rPr lang="en-US" dirty="0" smtClean="0"/>
              <a:t>Who benefits greater in profit: E-Books or e-readers?</a:t>
            </a:r>
          </a:p>
          <a:p>
            <a:pPr lvl="2"/>
            <a:r>
              <a:rPr lang="en-US" dirty="0" smtClean="0"/>
              <a:t>E-Books</a:t>
            </a:r>
          </a:p>
          <a:p>
            <a:pPr lvl="1"/>
            <a:r>
              <a:rPr lang="en-US" dirty="0" smtClean="0"/>
              <a:t>Name one of the success factors for early movers/innovators</a:t>
            </a:r>
          </a:p>
          <a:p>
            <a:pPr lvl="2"/>
            <a:r>
              <a:rPr lang="en-US" dirty="0" smtClean="0"/>
              <a:t>Protection of Property Rights</a:t>
            </a:r>
          </a:p>
          <a:p>
            <a:pPr lvl="2"/>
            <a:r>
              <a:rPr lang="en-US" dirty="0" smtClean="0"/>
              <a:t>The Importance of Complementary Resources</a:t>
            </a:r>
          </a:p>
          <a:p>
            <a:pPr lvl="2"/>
            <a:r>
              <a:rPr lang="en-US" dirty="0" smtClean="0"/>
              <a:t>The Potential to Establish a Standard</a:t>
            </a:r>
          </a:p>
          <a:p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What company was able to hold strong property rights in the E-Book market?</a:t>
            </a:r>
          </a:p>
          <a:p>
            <a:pPr lvl="2"/>
            <a:r>
              <a:rPr lang="en-US" dirty="0" smtClean="0"/>
              <a:t>ARM Holdings</a:t>
            </a:r>
          </a:p>
          <a:p>
            <a:pPr lvl="1"/>
            <a:r>
              <a:rPr lang="en-US" dirty="0" smtClean="0"/>
              <a:t>Name two of the three useful strategies in reducing risk.</a:t>
            </a:r>
          </a:p>
          <a:p>
            <a:pPr lvl="2"/>
            <a:r>
              <a:rPr lang="en-US" dirty="0" smtClean="0"/>
              <a:t>Cooperating with lead users</a:t>
            </a:r>
          </a:p>
          <a:p>
            <a:pPr lvl="2"/>
            <a:r>
              <a:rPr lang="en-US" dirty="0" smtClean="0"/>
              <a:t>Limiting risk exposure</a:t>
            </a:r>
          </a:p>
          <a:p>
            <a:pPr lvl="2"/>
            <a:r>
              <a:rPr lang="en-US" dirty="0" smtClean="0"/>
              <a:t>Flexibility</a:t>
            </a:r>
          </a:p>
          <a:p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Which of the 5 strategies to exploit innovation requires the least amount of resources?</a:t>
            </a:r>
          </a:p>
          <a:p>
            <a:pPr lvl="2"/>
            <a:r>
              <a:rPr lang="en-US" dirty="0" smtClean="0"/>
              <a:t>Licensing</a:t>
            </a:r>
          </a:p>
          <a:p>
            <a:pPr lvl="2"/>
            <a:endParaRPr lang="en-US" dirty="0" smtClean="0"/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a public standard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mean?</a:t>
            </a:r>
          </a:p>
          <a:p>
            <a:pPr rtl="0" eaLnBrk="1" fontAlgn="t" latinLnBrk="0" hangingPunct="1"/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open ware or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afforable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software/tech</a:t>
            </a:r>
            <a:endParaRPr lang="en-US" sz="1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one of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 steps for winning standards war?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Assemble Allies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Pre-empt the market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Manage expectations</a:t>
            </a:r>
          </a:p>
          <a:p>
            <a:pPr rtl="0" eaLnBrk="1" fontAlgn="t" latinLnBrk="0" hangingPunct="1"/>
            <a:endParaRPr lang="en-US" sz="24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over standards important?</a:t>
            </a:r>
          </a:p>
          <a:p>
            <a:pPr rtl="0" eaLnBrk="1" fontAlgn="t" latinLnBrk="0" hangingPunct="1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competitive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</a:t>
            </a:r>
            <a:endParaRPr lang="en-US" sz="1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creative abrasion?</a:t>
            </a:r>
          </a:p>
          <a:p>
            <a:pPr rtl="0" eaLnBrk="1" fontAlgn="t" latinLnBrk="0" hangingPunct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fostering innovation through the interaction of different personalities and perspectives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evolutionary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strategy</a:t>
            </a:r>
            <a:endParaRPr lang="en-US" sz="18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	</a:t>
            </a:r>
            <a:r>
              <a:rPr lang="en-US" baseline="0" dirty="0" smtClean="0"/>
              <a:t>backwards </a:t>
            </a:r>
            <a:r>
              <a:rPr lang="en-US" baseline="0" dirty="0" err="1" smtClean="0"/>
              <a:t>compatability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F0095-F6ED-4A8D-921F-2FD31FB11B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7F3DA3-DC84-45BD-A95A-9ACE12F834F8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DBA8F6-E7B4-403A-B064-0128800964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1219200"/>
            <a:ext cx="3313355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Technology-based Industries and the Management of Innovation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724400"/>
            <a:ext cx="3309803" cy="126062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Matt Powers, Kyle Harris, Shea Gordon, Bradley Peters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sources of uncertainty</a:t>
            </a:r>
          </a:p>
          <a:p>
            <a:pPr lvl="1"/>
            <a:r>
              <a:rPr lang="en-US" dirty="0" smtClean="0"/>
              <a:t>Technological Uncertainty</a:t>
            </a:r>
          </a:p>
          <a:p>
            <a:pPr lvl="1"/>
            <a:r>
              <a:rPr lang="en-US" dirty="0" smtClean="0"/>
              <a:t>Market Uncertainty</a:t>
            </a:r>
          </a:p>
          <a:p>
            <a:r>
              <a:rPr lang="en-US" dirty="0" smtClean="0"/>
              <a:t>Useful strategies for reducing risk</a:t>
            </a:r>
          </a:p>
          <a:p>
            <a:pPr lvl="1"/>
            <a:r>
              <a:rPr lang="en-US" dirty="0" smtClean="0"/>
              <a:t>Cooperating with lead users</a:t>
            </a:r>
          </a:p>
          <a:p>
            <a:pPr lvl="1"/>
            <a:r>
              <a:rPr lang="en-US" dirty="0" smtClean="0"/>
              <a:t>Limiting risk exposure</a:t>
            </a:r>
          </a:p>
          <a:p>
            <a:pPr lvl="1"/>
            <a:r>
              <a:rPr lang="en-US" dirty="0" smtClean="0"/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41734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Competing for Standards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</a:t>
            </a:r>
          </a:p>
          <a:p>
            <a:pPr lvl="1"/>
            <a:r>
              <a:rPr lang="en-US" dirty="0" smtClean="0"/>
              <a:t>A format, an interface, or a system that allows interoperability </a:t>
            </a:r>
            <a:r>
              <a:rPr lang="en-US" i="1" dirty="0" smtClean="0"/>
              <a:t>(</a:t>
            </a:r>
            <a:r>
              <a:rPr lang="en-US" i="1" dirty="0"/>
              <a:t>the ability to exchange and use </a:t>
            </a:r>
            <a:r>
              <a:rPr lang="en-US" i="1" dirty="0" smtClean="0"/>
              <a:t>information). </a:t>
            </a:r>
          </a:p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038599"/>
            <a:ext cx="3124200" cy="22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9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 (</a:t>
            </a:r>
            <a:r>
              <a:rPr lang="en-US" i="1" dirty="0" smtClean="0"/>
              <a:t>open)</a:t>
            </a:r>
            <a:endParaRPr lang="en-US" dirty="0" smtClean="0"/>
          </a:p>
          <a:p>
            <a:pPr lvl="1"/>
            <a:r>
              <a:rPr lang="en-US" dirty="0" smtClean="0"/>
              <a:t>Standard that are available to all either free or for a nominal charge. </a:t>
            </a:r>
          </a:p>
          <a:p>
            <a:pPr lvl="2"/>
            <a:r>
              <a:rPr lang="en-US" dirty="0" smtClean="0"/>
              <a:t>Linux, freeware, etc.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Private (</a:t>
            </a:r>
            <a:r>
              <a:rPr lang="en-US" i="1" dirty="0" smtClean="0"/>
              <a:t>proprietary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Standards where the technologies and designs are owned by companies or individuals. </a:t>
            </a:r>
          </a:p>
          <a:p>
            <a:pPr lvl="2"/>
            <a:r>
              <a:rPr lang="en-US" dirty="0" smtClean="0"/>
              <a:t>Microsoft Windows, iPod,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28600"/>
            <a:ext cx="3300984" cy="1463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Standards</a:t>
            </a:r>
            <a:endParaRPr lang="en-US" sz="36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800600" y="1921962"/>
            <a:ext cx="3300573" cy="151956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Network Externalities: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Whenever the value of a product to an individual customer depends on the number of other users of that product.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Requires that the products are compatible with one another.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72125"/>
            <a:ext cx="2043684" cy="20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58514"/>
            <a:ext cx="2590800" cy="228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Standard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whether we are competing in a market that will converge around a single technical standard.</a:t>
            </a:r>
          </a:p>
          <a:p>
            <a:pPr marL="857250" lvl="1" indent="-457200"/>
            <a:r>
              <a:rPr lang="en-US" dirty="0" smtClean="0"/>
              <a:t>Intel x86</a:t>
            </a:r>
          </a:p>
          <a:p>
            <a:pPr marL="857250" lvl="1" indent="-4572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Recognize the role of positive feedback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Standard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Allies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Pre-empt the market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2389009"/>
            <a:ext cx="3090863" cy="20863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304572" cy="1463153"/>
          </a:xfrm>
        </p:spPr>
        <p:txBody>
          <a:bodyPr>
            <a:noAutofit/>
          </a:bodyPr>
          <a:lstStyle/>
          <a:p>
            <a:r>
              <a:rPr lang="en-US" sz="3200" dirty="0" smtClean="0"/>
              <a:t>Creating the Conditions for Innovation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724400" y="2209800"/>
            <a:ext cx="3298784" cy="151790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Innovation is an act of creativity requiring knowledge and imagination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“Essence of play”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Creative abrasion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5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xa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352800"/>
            <a:ext cx="4191000" cy="31044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Creativity and Commercial Direction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Disney’s acquisition of Pixar </a:t>
            </a:r>
          </a:p>
          <a:p>
            <a:r>
              <a:rPr lang="en-US" dirty="0" smtClean="0"/>
              <a:t>In emerging and technology-based industries, nurturing and exploiting innovation is the fundamental source of competitive advantage.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016" y="-76200"/>
            <a:ext cx="3300984" cy="1463040"/>
          </a:xfrm>
        </p:spPr>
        <p:txBody>
          <a:bodyPr/>
          <a:lstStyle/>
          <a:p>
            <a:r>
              <a:rPr lang="en-US" sz="3600" dirty="0" smtClean="0"/>
              <a:t>Valve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4630" y="1600200"/>
            <a:ext cx="3300573" cy="1519561"/>
          </a:xfrm>
        </p:spPr>
        <p:txBody>
          <a:bodyPr/>
          <a:lstStyle/>
          <a:p>
            <a:r>
              <a:rPr lang="en-US" sz="2400" dirty="0" smtClean="0"/>
              <a:t>Creation of “steam”</a:t>
            </a:r>
          </a:p>
          <a:p>
            <a:endParaRPr lang="en-US" dirty="0"/>
          </a:p>
        </p:txBody>
      </p:sp>
      <p:pic>
        <p:nvPicPr>
          <p:cNvPr id="7" name="Picture 6" descr="steam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799"/>
            <a:ext cx="4063492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Stimulating new product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Cross-functional Product development team</a:t>
            </a:r>
          </a:p>
          <a:p>
            <a:r>
              <a:rPr lang="en-US" dirty="0" smtClean="0"/>
              <a:t>Product champions</a:t>
            </a:r>
          </a:p>
          <a:p>
            <a:r>
              <a:rPr lang="en-US" dirty="0" smtClean="0"/>
              <a:t>Buying innovation</a:t>
            </a:r>
          </a:p>
          <a:p>
            <a:r>
              <a:rPr lang="en-US" dirty="0" smtClean="0"/>
              <a:t>Open innovation</a:t>
            </a:r>
          </a:p>
          <a:p>
            <a:r>
              <a:rPr lang="en-US" dirty="0" smtClean="0"/>
              <a:t>Corporate incubators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971550"/>
            <a:ext cx="7874000" cy="4914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Opening Case: eBook Readers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781748"/>
          </a:xfrm>
          <a:solidFill>
            <a:schemeClr val="accent1">
              <a:alpha val="53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Softbook</a:t>
            </a:r>
            <a:r>
              <a:rPr lang="en-US" dirty="0" smtClean="0">
                <a:solidFill>
                  <a:schemeClr val="bg1"/>
                </a:solidFill>
              </a:rPr>
              <a:t> Press (1997)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NuvoMedia</a:t>
            </a:r>
            <a:r>
              <a:rPr lang="en-US" dirty="0" smtClean="0">
                <a:solidFill>
                  <a:schemeClr val="bg1"/>
                </a:solidFill>
              </a:rPr>
              <a:t> (1998)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Gemstar: REB 1100, 1200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Sony PRS 500 (2006)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Amazon Kindle (2007)- 50% disc on eBooks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Barnes &amp; Noble Nook (2010)</a:t>
            </a:r>
          </a:p>
        </p:txBody>
      </p:sp>
    </p:spTree>
    <p:extLst>
      <p:ext uri="{BB962C8B-B14F-4D97-AF65-F5344CB8AC3E}">
        <p14:creationId xmlns:p14="http://schemas.microsoft.com/office/powerpoint/2010/main" val="16282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Around the World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13544"/>
              </p:ext>
            </p:extLst>
          </p:nvPr>
        </p:nvGraphicFramePr>
        <p:xfrm>
          <a:off x="685800" y="1447800"/>
          <a:ext cx="7848600" cy="47218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Innovation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Creativity</a:t>
                      </a:r>
                      <a:endParaRPr lang="en-US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company created the Kindle eBook reader? 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Who benefits greater in profit: E-Books or e-readers?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 does a public standard</a:t>
                      </a:r>
                      <a:r>
                        <a:rPr lang="en-US" sz="1200" baseline="0" dirty="0" smtClean="0"/>
                        <a:t> mean?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Give and example of buying innovation.</a:t>
                      </a:r>
                      <a:endParaRPr lang="en-US" sz="12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definition of invention?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Name one of the success factors for early movers/innovators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What is one of the</a:t>
                      </a:r>
                      <a:r>
                        <a:rPr lang="en-US" sz="1050" baseline="0" dirty="0" smtClean="0"/>
                        <a:t> three steps for winning standards war?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Disney example what company did they acquire to boost innovation?</a:t>
                      </a:r>
                      <a:endParaRPr lang="en-US" sz="105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was the Apple iPad released?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What company was able to hold strong property rights in the E-Book market?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Why is</a:t>
                      </a:r>
                      <a:r>
                        <a:rPr lang="en-US" sz="1200" baseline="0" dirty="0" smtClean="0"/>
                        <a:t> control over standards important?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Explain what the term Corporate Incubators means.</a:t>
                      </a:r>
                      <a:endParaRPr lang="en-US" sz="11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company purchased the patent of xerography to launch office copiers in 1958?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Name two of the three useful strategies in reducing risk.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 is creative abrasion?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a cross functional product development team?</a:t>
                      </a:r>
                      <a:endParaRPr lang="en-US" sz="11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long does a patent last in the U.S.?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Which of the 5 strategies to exploit innovation requires the least amount of resources?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What is evolutionary</a:t>
                      </a:r>
                      <a:r>
                        <a:rPr lang="en-US" sz="1200" baseline="0" dirty="0" smtClean="0"/>
                        <a:t> strategy</a:t>
                      </a:r>
                      <a:endParaRPr lang="en-US" sz="1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 all 5 organizational approaches to the management of innovation 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5800" y="1981200"/>
            <a:ext cx="1981200" cy="838200"/>
            <a:chOff x="685800" y="1981200"/>
            <a:chExt cx="1981200" cy="838200"/>
          </a:xfrm>
        </p:grpSpPr>
        <p:sp>
          <p:nvSpPr>
            <p:cNvPr id="4" name="Rectangle 3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0100" y="1981200"/>
            <a:ext cx="1981200" cy="838200"/>
            <a:chOff x="685800" y="1981200"/>
            <a:chExt cx="1981200" cy="838200"/>
          </a:xfrm>
        </p:grpSpPr>
        <p:sp>
          <p:nvSpPr>
            <p:cNvPr id="8" name="Rectangle 7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67000" y="2819400"/>
            <a:ext cx="1981200" cy="838200"/>
            <a:chOff x="685800" y="1981200"/>
            <a:chExt cx="1981200" cy="838200"/>
          </a:xfrm>
        </p:grpSpPr>
        <p:sp>
          <p:nvSpPr>
            <p:cNvPr id="11" name="Rectangle 10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5800" y="3657600"/>
            <a:ext cx="1981200" cy="838200"/>
            <a:chOff x="685800" y="1981200"/>
            <a:chExt cx="1981200" cy="838200"/>
          </a:xfrm>
        </p:grpSpPr>
        <p:sp>
          <p:nvSpPr>
            <p:cNvPr id="17" name="Rectangle 16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10100" y="3657600"/>
            <a:ext cx="1981200" cy="838200"/>
            <a:chOff x="685800" y="1981200"/>
            <a:chExt cx="1981200" cy="838200"/>
          </a:xfrm>
        </p:grpSpPr>
        <p:sp>
          <p:nvSpPr>
            <p:cNvPr id="20" name="Rectangle 19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57475" y="4495800"/>
            <a:ext cx="1981200" cy="838200"/>
            <a:chOff x="685800" y="1981200"/>
            <a:chExt cx="1981200" cy="838200"/>
          </a:xfrm>
        </p:grpSpPr>
        <p:sp>
          <p:nvSpPr>
            <p:cNvPr id="23" name="Rectangle 22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5334000"/>
            <a:ext cx="1981200" cy="838200"/>
            <a:chOff x="685800" y="1981200"/>
            <a:chExt cx="1981200" cy="838200"/>
          </a:xfrm>
        </p:grpSpPr>
        <p:sp>
          <p:nvSpPr>
            <p:cNvPr id="29" name="Rectangle 28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67000" y="1981200"/>
            <a:ext cx="1981200" cy="838200"/>
            <a:chOff x="685800" y="1981200"/>
            <a:chExt cx="1981200" cy="838200"/>
          </a:xfrm>
        </p:grpSpPr>
        <p:sp>
          <p:nvSpPr>
            <p:cNvPr id="35" name="Rectangle 34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3200" y="1981200"/>
            <a:ext cx="1981200" cy="838200"/>
            <a:chOff x="685800" y="1981200"/>
            <a:chExt cx="1981200" cy="838200"/>
          </a:xfrm>
        </p:grpSpPr>
        <p:sp>
          <p:nvSpPr>
            <p:cNvPr id="38" name="Rectangle 37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48200" y="2819400"/>
            <a:ext cx="1981200" cy="838200"/>
            <a:chOff x="685800" y="1981200"/>
            <a:chExt cx="1981200" cy="838200"/>
          </a:xfrm>
        </p:grpSpPr>
        <p:sp>
          <p:nvSpPr>
            <p:cNvPr id="41" name="Rectangle 40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53200" y="2819400"/>
            <a:ext cx="1981200" cy="838200"/>
            <a:chOff x="685800" y="1981200"/>
            <a:chExt cx="1981200" cy="838200"/>
          </a:xfrm>
        </p:grpSpPr>
        <p:sp>
          <p:nvSpPr>
            <p:cNvPr id="47" name="Rectangle 46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5800" y="2819400"/>
            <a:ext cx="1981200" cy="838200"/>
            <a:chOff x="685800" y="1981200"/>
            <a:chExt cx="1981200" cy="838200"/>
          </a:xfrm>
        </p:grpSpPr>
        <p:sp>
          <p:nvSpPr>
            <p:cNvPr id="50" name="Rectangle 49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67000" y="3657600"/>
            <a:ext cx="1981200" cy="838200"/>
            <a:chOff x="685800" y="1981200"/>
            <a:chExt cx="1981200" cy="838200"/>
          </a:xfrm>
        </p:grpSpPr>
        <p:sp>
          <p:nvSpPr>
            <p:cNvPr id="53" name="Rectangle 52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53200" y="3664982"/>
            <a:ext cx="1981200" cy="838200"/>
            <a:chOff x="685800" y="1981200"/>
            <a:chExt cx="1981200" cy="838200"/>
          </a:xfrm>
        </p:grpSpPr>
        <p:sp>
          <p:nvSpPr>
            <p:cNvPr id="56" name="Rectangle 55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29150" y="4503182"/>
            <a:ext cx="1981200" cy="838200"/>
            <a:chOff x="685800" y="1981200"/>
            <a:chExt cx="1981200" cy="838200"/>
          </a:xfrm>
        </p:grpSpPr>
        <p:sp>
          <p:nvSpPr>
            <p:cNvPr id="59" name="Rectangle 58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53200" y="4495800"/>
            <a:ext cx="1981200" cy="838200"/>
            <a:chOff x="685800" y="1981200"/>
            <a:chExt cx="1981200" cy="838200"/>
          </a:xfrm>
        </p:grpSpPr>
        <p:sp>
          <p:nvSpPr>
            <p:cNvPr id="62" name="Rectangle 61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5800" y="4503182"/>
            <a:ext cx="1981200" cy="838200"/>
            <a:chOff x="685800" y="1981200"/>
            <a:chExt cx="1981200" cy="838200"/>
          </a:xfrm>
        </p:grpSpPr>
        <p:sp>
          <p:nvSpPr>
            <p:cNvPr id="68" name="Rectangle 67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667000" y="5334000"/>
            <a:ext cx="1981200" cy="838200"/>
            <a:chOff x="685800" y="1981200"/>
            <a:chExt cx="1981200" cy="838200"/>
          </a:xfrm>
        </p:grpSpPr>
        <p:sp>
          <p:nvSpPr>
            <p:cNvPr id="71" name="Rectangle 70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9150" y="5334000"/>
            <a:ext cx="1981200" cy="838200"/>
            <a:chOff x="685800" y="1981200"/>
            <a:chExt cx="1981200" cy="838200"/>
          </a:xfrm>
        </p:grpSpPr>
        <p:sp>
          <p:nvSpPr>
            <p:cNvPr id="74" name="Rectangle 73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53200" y="5328166"/>
            <a:ext cx="1981200" cy="838200"/>
            <a:chOff x="685800" y="1981200"/>
            <a:chExt cx="1981200" cy="838200"/>
          </a:xfrm>
        </p:grpSpPr>
        <p:sp>
          <p:nvSpPr>
            <p:cNvPr id="77" name="Rectangle 76"/>
            <p:cNvSpPr/>
            <p:nvPr/>
          </p:nvSpPr>
          <p:spPr>
            <a:xfrm>
              <a:off x="685800" y="1981200"/>
              <a:ext cx="1981200" cy="8382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0" y="22098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6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"/>
            <a:ext cx="3300984" cy="1463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Apple </a:t>
            </a:r>
            <a:r>
              <a:rPr lang="en-US" sz="3600" dirty="0" err="1" smtClean="0"/>
              <a:t>iPad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11611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24400" y="1752600"/>
            <a:ext cx="3300573" cy="2590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More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-4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quarter sales: 3 - 7.3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Many copies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Publishers free to set retail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Amazon soon followed suit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88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Innovation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link between technology and competitive advantage: innovation</a:t>
            </a:r>
          </a:p>
          <a:p>
            <a:r>
              <a:rPr lang="en-US" dirty="0" smtClean="0"/>
              <a:t>Basic Knowledge</a:t>
            </a:r>
          </a:p>
          <a:p>
            <a:r>
              <a:rPr lang="en-US" dirty="0" smtClean="0"/>
              <a:t>Invention: creation of new product</a:t>
            </a:r>
          </a:p>
          <a:p>
            <a:r>
              <a:rPr lang="en-US" dirty="0" smtClean="0"/>
              <a:t>Innovation: initial commercialization of invention</a:t>
            </a:r>
          </a:p>
          <a:p>
            <a:r>
              <a:rPr lang="en-US" dirty="0" smtClean="0"/>
              <a:t>Diffusion: </a:t>
            </a:r>
          </a:p>
          <a:p>
            <a:pPr lvl="1"/>
            <a:r>
              <a:rPr lang="en-US" dirty="0" smtClean="0"/>
              <a:t>Demand (customer purchase)</a:t>
            </a:r>
          </a:p>
          <a:p>
            <a:pPr lvl="1"/>
            <a:r>
              <a:rPr lang="en-US" dirty="0" smtClean="0"/>
              <a:t>Supply (imitation by competitors)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822960"/>
            <a:ext cx="3300984" cy="146304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Who Profits from Innovation?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24400" y="2438400"/>
            <a:ext cx="3300573" cy="151956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Innovator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Imitators and “followers”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Suppliers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Customer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r="25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6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Competitive Advantage in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Rights</a:t>
            </a:r>
          </a:p>
          <a:p>
            <a:r>
              <a:rPr lang="en-US" dirty="0" smtClean="0"/>
              <a:t>Complexity </a:t>
            </a:r>
            <a:r>
              <a:rPr lang="en-US" dirty="0" smtClean="0"/>
              <a:t>of Technology</a:t>
            </a:r>
          </a:p>
          <a:p>
            <a:r>
              <a:rPr lang="en-US" dirty="0" smtClean="0"/>
              <a:t>Lead-Time</a:t>
            </a:r>
          </a:p>
          <a:p>
            <a:r>
              <a:rPr lang="en-US" dirty="0" smtClean="0"/>
              <a:t>Complementary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Will Appropriate the </a:t>
            </a:r>
            <a:br>
              <a:rPr lang="en-US" dirty="0" smtClean="0"/>
            </a:br>
            <a:r>
              <a:rPr lang="en-US" dirty="0" smtClean="0"/>
              <a:t>Value of E-Book Readers?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Difficult to establish strong property rights</a:t>
            </a:r>
          </a:p>
          <a:p>
            <a:r>
              <a:rPr lang="en-US" dirty="0" smtClean="0"/>
              <a:t>ARM Holdings is the exception</a:t>
            </a:r>
          </a:p>
          <a:p>
            <a:r>
              <a:rPr lang="en-US" dirty="0"/>
              <a:t>Innovation is easy to </a:t>
            </a:r>
            <a:r>
              <a:rPr lang="en-US" dirty="0" smtClean="0"/>
              <a:t>reproduce</a:t>
            </a:r>
          </a:p>
          <a:p>
            <a:pPr lvl="0"/>
            <a:r>
              <a:rPr lang="en-US" dirty="0"/>
              <a:t>Major players are adapting to technology</a:t>
            </a:r>
          </a:p>
          <a:p>
            <a:r>
              <a:rPr lang="en-US" dirty="0" smtClean="0"/>
              <a:t>E-Book sales have the advantage over e-reader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822960"/>
            <a:ext cx="3300984" cy="1463040"/>
          </a:xfrm>
        </p:spPr>
        <p:txBody>
          <a:bodyPr>
            <a:noAutofit/>
          </a:bodyPr>
          <a:lstStyle/>
          <a:p>
            <a:r>
              <a:rPr lang="en-US" sz="3600" dirty="0"/>
              <a:t>Strategies to </a:t>
            </a:r>
            <a:r>
              <a:rPr lang="en-US" sz="3600" dirty="0" smtClean="0"/>
              <a:t>Exploit </a:t>
            </a:r>
            <a:r>
              <a:rPr lang="en-US" sz="3600" dirty="0"/>
              <a:t>I</a:t>
            </a:r>
            <a:r>
              <a:rPr lang="en-US" sz="3600" dirty="0" smtClean="0"/>
              <a:t>nnovation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r="2956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24400" y="2362200"/>
            <a:ext cx="3300573" cy="151956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Outsourcing Certain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Strategic Alliance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Joint Venture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Internal Commercialization</a:t>
            </a:r>
          </a:p>
        </p:txBody>
      </p:sp>
    </p:spTree>
    <p:extLst>
      <p:ext uri="{BB962C8B-B14F-4D97-AF65-F5344CB8AC3E}">
        <p14:creationId xmlns:p14="http://schemas.microsoft.com/office/powerpoint/2010/main" val="40378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Innovation: Lead or Follow?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 is mixed</a:t>
            </a:r>
          </a:p>
          <a:p>
            <a:r>
              <a:rPr lang="en-US" dirty="0"/>
              <a:t>Success Factors of Early Movers:</a:t>
            </a:r>
          </a:p>
          <a:p>
            <a:pPr lvl="1"/>
            <a:r>
              <a:rPr lang="en-US" dirty="0"/>
              <a:t>Protection of Property Rights</a:t>
            </a:r>
          </a:p>
          <a:p>
            <a:pPr lvl="1"/>
            <a:r>
              <a:rPr lang="en-US" dirty="0"/>
              <a:t>The Importance of Complementary Resources</a:t>
            </a:r>
          </a:p>
          <a:p>
            <a:pPr lvl="1"/>
            <a:r>
              <a:rPr lang="en-US" dirty="0"/>
              <a:t>The Potential to Establish a Standard</a:t>
            </a:r>
          </a:p>
          <a:p>
            <a:r>
              <a:rPr lang="en-US" dirty="0" smtClean="0"/>
              <a:t>Resources and capabilities has largest effect on strategic window</a:t>
            </a:r>
          </a:p>
          <a:p>
            <a:r>
              <a:rPr lang="en-US" dirty="0" smtClean="0"/>
              <a:t>Sometimes best for both: Apple and IBM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rgbClr val="0E57C4"/>
      </a:dk1>
      <a:lt1>
        <a:sysClr val="window" lastClr="FFFFFF"/>
      </a:lt1>
      <a:dk2>
        <a:srgbClr val="498DF1"/>
      </a:dk2>
      <a:lt2>
        <a:srgbClr val="ACCBF9"/>
      </a:lt2>
      <a:accent1>
        <a:srgbClr val="7EB2E6"/>
      </a:accent1>
      <a:accent2>
        <a:srgbClr val="498DF1"/>
      </a:accent2>
      <a:accent3>
        <a:srgbClr val="7F8FA9"/>
      </a:accent3>
      <a:accent4>
        <a:srgbClr val="1E5F9F"/>
      </a:accent4>
      <a:accent5>
        <a:srgbClr val="242852"/>
      </a:accent5>
      <a:accent6>
        <a:srgbClr val="0070C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336</TotalTime>
  <Words>969</Words>
  <Application>Microsoft Office PowerPoint</Application>
  <PresentationFormat>On-screen Show (4:3)</PresentationFormat>
  <Paragraphs>237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Technology-based Industries and the Management of Innovation</vt:lpstr>
      <vt:lpstr>Opening Case: eBook Readers</vt:lpstr>
      <vt:lpstr>Apple iPad</vt:lpstr>
      <vt:lpstr>The Innovation Process</vt:lpstr>
      <vt:lpstr>Who Profits from Innovation?</vt:lpstr>
      <vt:lpstr>Competitive Advantage in Innovation</vt:lpstr>
      <vt:lpstr>Who Will Appropriate the  Value of E-Book Readers?</vt:lpstr>
      <vt:lpstr>Strategies to Exploit Innovation</vt:lpstr>
      <vt:lpstr>Timing Innovation: Lead or Follow?</vt:lpstr>
      <vt:lpstr>Managing Risks</vt:lpstr>
      <vt:lpstr>Competing for Standards</vt:lpstr>
      <vt:lpstr>Standards</vt:lpstr>
      <vt:lpstr>Standards</vt:lpstr>
      <vt:lpstr>Winning Standard Wars</vt:lpstr>
      <vt:lpstr>Winning Standard Wars</vt:lpstr>
      <vt:lpstr>Creating the Conditions for Innovation</vt:lpstr>
      <vt:lpstr>Balancing Creativity and Commercial Direction</vt:lpstr>
      <vt:lpstr>Valve </vt:lpstr>
      <vt:lpstr>Stimulating new product development </vt:lpstr>
      <vt:lpstr>Around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Competing for Standards</dc:title>
  <dc:creator>Gordon, Shea</dc:creator>
  <cp:lastModifiedBy>Gordon, Shea</cp:lastModifiedBy>
  <cp:revision>38</cp:revision>
  <dcterms:created xsi:type="dcterms:W3CDTF">2014-02-25T17:26:38Z</dcterms:created>
  <dcterms:modified xsi:type="dcterms:W3CDTF">2014-02-28T01:13:18Z</dcterms:modified>
</cp:coreProperties>
</file>