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7" r:id="rId3"/>
    <p:sldId id="268" r:id="rId4"/>
    <p:sldId id="269" r:id="rId5"/>
    <p:sldId id="270" r:id="rId6"/>
    <p:sldId id="286" r:id="rId7"/>
    <p:sldId id="287" r:id="rId8"/>
    <p:sldId id="288" r:id="rId9"/>
    <p:sldId id="289" r:id="rId10"/>
    <p:sldId id="290" r:id="rId11"/>
    <p:sldId id="257" r:id="rId12"/>
    <p:sldId id="258" r:id="rId13"/>
    <p:sldId id="259" r:id="rId14"/>
    <p:sldId id="260" r:id="rId15"/>
    <p:sldId id="264" r:id="rId16"/>
    <p:sldId id="262" r:id="rId17"/>
    <p:sldId id="263"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64FB24C-AF8F-4F6C-90E8-340401A2725D}" type="datetimeFigureOut">
              <a:rPr lang="en-US" smtClean="0"/>
              <a:pPr/>
              <a:t>6/14/2011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5D2F6BF-0285-4E0C-ABC0-CADC7B4810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4FB24C-AF8F-4F6C-90E8-340401A2725D}" type="datetimeFigureOut">
              <a:rPr lang="en-US" smtClean="0"/>
              <a:pPr/>
              <a:t>6/14/2011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D2F6BF-0285-4E0C-ABC0-CADC7B4810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4FB24C-AF8F-4F6C-90E8-340401A2725D}" type="datetimeFigureOut">
              <a:rPr lang="en-US" smtClean="0"/>
              <a:pPr/>
              <a:t>6/14/2011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D2F6BF-0285-4E0C-ABC0-CADC7B4810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4FB24C-AF8F-4F6C-90E8-340401A2725D}" type="datetimeFigureOut">
              <a:rPr lang="en-US" smtClean="0"/>
              <a:pPr/>
              <a:t>6/14/2011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D2F6BF-0285-4E0C-ABC0-CADC7B4810C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64FB24C-AF8F-4F6C-90E8-340401A2725D}" type="datetimeFigureOut">
              <a:rPr lang="en-US" smtClean="0"/>
              <a:pPr/>
              <a:t>6/14/2011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5D2F6BF-0285-4E0C-ABC0-CADC7B4810C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4FB24C-AF8F-4F6C-90E8-340401A2725D}" type="datetimeFigureOut">
              <a:rPr lang="en-US" smtClean="0"/>
              <a:pPr/>
              <a:t>6/14/2011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5D2F6BF-0285-4E0C-ABC0-CADC7B4810C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64FB24C-AF8F-4F6C-90E8-340401A2725D}" type="datetimeFigureOut">
              <a:rPr lang="en-US" smtClean="0"/>
              <a:pPr/>
              <a:t>6/14/2011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5D2F6BF-0285-4E0C-ABC0-CADC7B4810C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64FB24C-AF8F-4F6C-90E8-340401A2725D}" type="datetimeFigureOut">
              <a:rPr lang="en-US" smtClean="0"/>
              <a:pPr/>
              <a:t>6/14/2011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5D2F6BF-0285-4E0C-ABC0-CADC7B4810C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4FB24C-AF8F-4F6C-90E8-340401A2725D}" type="datetimeFigureOut">
              <a:rPr lang="en-US" smtClean="0"/>
              <a:pPr/>
              <a:t>6/14/2011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5D2F6BF-0285-4E0C-ABC0-CADC7B4810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64FB24C-AF8F-4F6C-90E8-340401A2725D}" type="datetimeFigureOut">
              <a:rPr lang="en-US" smtClean="0"/>
              <a:pPr/>
              <a:t>6/14/2011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5D2F6BF-0285-4E0C-ABC0-CADC7B4810C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64FB24C-AF8F-4F6C-90E8-340401A2725D}" type="datetimeFigureOut">
              <a:rPr lang="en-US" smtClean="0"/>
              <a:pPr/>
              <a:t>6/14/2011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5D2F6BF-0285-4E0C-ABC0-CADC7B4810C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64FB24C-AF8F-4F6C-90E8-340401A2725D}" type="datetimeFigureOut">
              <a:rPr lang="en-US" smtClean="0"/>
              <a:pPr/>
              <a:t>6/14/2011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5D2F6BF-0285-4E0C-ABC0-CADC7B4810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6, </a:t>
            </a:r>
            <a:r>
              <a:rPr lang="en-US" u="sng" dirty="0" smtClean="0"/>
              <a:t>BOS</a:t>
            </a:r>
            <a:r>
              <a:rPr lang="en-US" dirty="0" smtClean="0"/>
              <a:t>: </a:t>
            </a:r>
            <a:br>
              <a:rPr lang="en-US" dirty="0" smtClean="0"/>
            </a:br>
            <a:r>
              <a:rPr lang="en-US" dirty="0" smtClean="0"/>
              <a:t>“Get the Strategic Sequence Right”</a:t>
            </a:r>
            <a:endParaRPr lang="en-US" dirty="0"/>
          </a:p>
        </p:txBody>
      </p:sp>
      <p:sp>
        <p:nvSpPr>
          <p:cNvPr id="3" name="Subtitle 2"/>
          <p:cNvSpPr>
            <a:spLocks noGrp="1"/>
          </p:cNvSpPr>
          <p:nvPr>
            <p:ph type="subTitle" idx="1"/>
          </p:nvPr>
        </p:nvSpPr>
        <p:spPr/>
        <p:txBody>
          <a:bodyPr>
            <a:noAutofit/>
          </a:bodyPr>
          <a:lstStyle/>
          <a:p>
            <a:r>
              <a:rPr lang="en-US" sz="2400" dirty="0" smtClean="0"/>
              <a:t>Team II</a:t>
            </a:r>
          </a:p>
          <a:p>
            <a:r>
              <a:rPr lang="fi-FI" sz="2400" dirty="0"/>
              <a:t>Josh </a:t>
            </a:r>
            <a:r>
              <a:rPr lang="fi-FI" sz="2400" dirty="0" smtClean="0"/>
              <a:t>Pavlik, Jennifer Rogas, Logan Reynolds, Corbin Ray, Marlee Armstrong, Amy </a:t>
            </a:r>
            <a:r>
              <a:rPr lang="fi-FI" sz="2400" dirty="0"/>
              <a:t>Drake</a:t>
            </a:r>
          </a:p>
          <a:p>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test for exceptional utility, companies should check whether their offering has removed the greatest blocks to utility</a:t>
            </a:r>
          </a:p>
          <a:p>
            <a:endParaRPr lang="en-US" dirty="0" smtClean="0"/>
          </a:p>
          <a:p>
            <a:r>
              <a:rPr lang="en-US" dirty="0" smtClean="0"/>
              <a:t>Ask the Question: In which stage are the biggest blocks to convenience? </a:t>
            </a:r>
          </a:p>
          <a:p>
            <a:endParaRPr lang="en-US" dirty="0"/>
          </a:p>
          <a:p>
            <a:r>
              <a:rPr lang="en-US" dirty="0" smtClean="0"/>
              <a:t>The greatest blocks to utility often represent the greatest opportunities to unlock value</a:t>
            </a:r>
          </a:p>
          <a:p>
            <a:endParaRPr lang="en-US" dirty="0"/>
          </a:p>
        </p:txBody>
      </p:sp>
      <p:sp>
        <p:nvSpPr>
          <p:cNvPr id="3" name="Title 2"/>
          <p:cNvSpPr>
            <a:spLocks noGrp="1"/>
          </p:cNvSpPr>
          <p:nvPr>
            <p:ph type="title"/>
          </p:nvPr>
        </p:nvSpPr>
        <p:spPr/>
        <p:txBody>
          <a:bodyPr/>
          <a:lstStyle/>
          <a:p>
            <a:r>
              <a:rPr lang="en-US" dirty="0" smtClean="0"/>
              <a:t>Uncovering Blocks to Utility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Set the right Strategic Price</a:t>
            </a:r>
          </a:p>
          <a:p>
            <a:pPr lvl="1"/>
            <a:r>
              <a:rPr lang="en-US" dirty="0" smtClean="0"/>
              <a:t>Strong Revenue Stream</a:t>
            </a:r>
          </a:p>
          <a:p>
            <a:pPr lvl="1"/>
            <a:r>
              <a:rPr lang="en-US" dirty="0" smtClean="0"/>
              <a:t>Customers want to purchase</a:t>
            </a:r>
          </a:p>
          <a:p>
            <a:pPr lvl="1"/>
            <a:r>
              <a:rPr lang="en-US" dirty="0" smtClean="0"/>
              <a:t>Have the means to pay</a:t>
            </a:r>
          </a:p>
          <a:p>
            <a:pPr lvl="1"/>
            <a:endParaRPr lang="en-US" dirty="0" smtClean="0"/>
          </a:p>
          <a:p>
            <a:r>
              <a:rPr lang="en-US" dirty="0" smtClean="0"/>
              <a:t>Numerous companies do the Opposite</a:t>
            </a:r>
          </a:p>
          <a:p>
            <a:pPr lvl="1"/>
            <a:r>
              <a:rPr lang="en-US" dirty="0" smtClean="0"/>
              <a:t>Price high to novelty seekers</a:t>
            </a:r>
          </a:p>
          <a:p>
            <a:pPr lvl="1"/>
            <a:r>
              <a:rPr lang="en-US" dirty="0" smtClean="0"/>
              <a:t>Price to mainstream overtime</a:t>
            </a:r>
          </a:p>
          <a:p>
            <a:pPr lvl="1"/>
            <a:endParaRPr lang="en-US" dirty="0" smtClean="0"/>
          </a:p>
          <a:p>
            <a:pPr lvl="1"/>
            <a:endParaRPr lang="en-US" dirty="0"/>
          </a:p>
        </p:txBody>
      </p:sp>
      <p:sp>
        <p:nvSpPr>
          <p:cNvPr id="3" name="Title 2"/>
          <p:cNvSpPr>
            <a:spLocks noGrp="1"/>
          </p:cNvSpPr>
          <p:nvPr>
            <p:ph type="title"/>
          </p:nvPr>
        </p:nvSpPr>
        <p:spPr/>
        <p:txBody>
          <a:bodyPr>
            <a:normAutofit fontScale="90000"/>
          </a:bodyPr>
          <a:lstStyle/>
          <a:p>
            <a:r>
              <a:rPr lang="en-US" dirty="0" smtClean="0"/>
              <a:t>From Exceptional Utility to Strategic Pricing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Volume Generates Higher Returns</a:t>
            </a:r>
          </a:p>
          <a:p>
            <a:pPr lvl="1"/>
            <a:r>
              <a:rPr lang="en-US" dirty="0" smtClean="0"/>
              <a:t>High initial R&amp;D costs subsequent lower costs in the future</a:t>
            </a:r>
          </a:p>
          <a:p>
            <a:pPr lvl="1"/>
            <a:r>
              <a:rPr lang="en-US" dirty="0" smtClean="0"/>
              <a:t>Example: Apple OS initially cost billions, selling to the masses cost the means of delivery, a CD</a:t>
            </a:r>
          </a:p>
          <a:p>
            <a:endParaRPr lang="en-US" dirty="0" smtClean="0"/>
          </a:p>
          <a:p>
            <a:r>
              <a:rPr lang="en-US" dirty="0" smtClean="0"/>
              <a:t>To a buyer, value of product is tied to the number of total users</a:t>
            </a:r>
          </a:p>
          <a:p>
            <a:pPr lvl="1"/>
            <a:r>
              <a:rPr lang="en-US" dirty="0" smtClean="0"/>
              <a:t>Example: EBay, the website would not be  utilized if only a few used the services</a:t>
            </a:r>
            <a:endParaRPr lang="en-US" dirty="0"/>
          </a:p>
        </p:txBody>
      </p:sp>
      <p:sp>
        <p:nvSpPr>
          <p:cNvPr id="3" name="Title 2"/>
          <p:cNvSpPr>
            <a:spLocks noGrp="1"/>
          </p:cNvSpPr>
          <p:nvPr>
            <p:ph type="title"/>
          </p:nvPr>
        </p:nvSpPr>
        <p:spPr/>
        <p:txBody>
          <a:bodyPr>
            <a:normAutofit fontScale="90000"/>
          </a:bodyPr>
          <a:lstStyle/>
          <a:p>
            <a:r>
              <a:rPr lang="en-US" dirty="0" smtClean="0"/>
              <a:t>Two Reasons to Strategically Set Price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Rival Good: Once used by one firm can not be used by another</a:t>
            </a:r>
          </a:p>
          <a:p>
            <a:pPr lvl="1"/>
            <a:r>
              <a:rPr lang="en-US" dirty="0" smtClean="0"/>
              <a:t>Employees</a:t>
            </a:r>
          </a:p>
          <a:p>
            <a:pPr lvl="1"/>
            <a:r>
              <a:rPr lang="en-US" dirty="0" smtClean="0"/>
              <a:t>Raw Material</a:t>
            </a:r>
          </a:p>
          <a:p>
            <a:endParaRPr lang="en-US" dirty="0" smtClean="0"/>
          </a:p>
          <a:p>
            <a:r>
              <a:rPr lang="en-US" dirty="0" smtClean="0"/>
              <a:t>Non-rival Good: Use by one firm does not limit its use by another</a:t>
            </a:r>
          </a:p>
          <a:p>
            <a:pPr lvl="1"/>
            <a:r>
              <a:rPr lang="en-US" dirty="0" smtClean="0"/>
              <a:t>Virgin Atlantic Airways- Upper Class Brand</a:t>
            </a:r>
          </a:p>
          <a:p>
            <a:pPr lvl="2"/>
            <a:r>
              <a:rPr lang="en-US" dirty="0" smtClean="0"/>
              <a:t>Can be mimicked by other airlines</a:t>
            </a:r>
          </a:p>
          <a:p>
            <a:pPr>
              <a:buNone/>
            </a:pPr>
            <a:endParaRPr lang="en-US" dirty="0" smtClean="0"/>
          </a:p>
        </p:txBody>
      </p:sp>
      <p:sp>
        <p:nvSpPr>
          <p:cNvPr id="3" name="Title 2"/>
          <p:cNvSpPr>
            <a:spLocks noGrp="1"/>
          </p:cNvSpPr>
          <p:nvPr>
            <p:ph type="title"/>
          </p:nvPr>
        </p:nvSpPr>
        <p:spPr/>
        <p:txBody>
          <a:bodyPr/>
          <a:lstStyle/>
          <a:p>
            <a:r>
              <a:rPr lang="en-US" dirty="0" smtClean="0"/>
              <a:t>Important </a:t>
            </a:r>
            <a:r>
              <a:rPr lang="en-US" dirty="0" err="1" smtClean="0"/>
              <a:t>Vocab</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Excludability: Dependent on nature of product and legal system</a:t>
            </a:r>
          </a:p>
          <a:p>
            <a:pPr lvl="1"/>
            <a:r>
              <a:rPr lang="en-US" dirty="0" smtClean="0"/>
              <a:t>Excludable if you can prevent others from using it</a:t>
            </a:r>
          </a:p>
          <a:p>
            <a:pPr lvl="2"/>
            <a:r>
              <a:rPr lang="en-US" dirty="0" smtClean="0"/>
              <a:t>Patents-excludable</a:t>
            </a:r>
          </a:p>
          <a:p>
            <a:pPr lvl="2"/>
            <a:r>
              <a:rPr lang="en-US" dirty="0" smtClean="0"/>
              <a:t>Floor Plan/Business Idea or Plan- not excludable</a:t>
            </a:r>
          </a:p>
          <a:p>
            <a:endParaRPr lang="en-US" dirty="0" smtClean="0"/>
          </a:p>
          <a:p>
            <a:r>
              <a:rPr lang="en-US" dirty="0" smtClean="0"/>
              <a:t>Strategic Pricing</a:t>
            </a:r>
          </a:p>
          <a:p>
            <a:pPr lvl="1"/>
            <a:r>
              <a:rPr lang="en-US" dirty="0" smtClean="0"/>
              <a:t>Must attract large numbers of buys</a:t>
            </a:r>
          </a:p>
          <a:p>
            <a:pPr lvl="1"/>
            <a:r>
              <a:rPr lang="en-US" dirty="0" smtClean="0"/>
              <a:t>Must Retain them</a:t>
            </a:r>
          </a:p>
        </p:txBody>
      </p:sp>
      <p:sp>
        <p:nvSpPr>
          <p:cNvPr id="3" name="Title 2"/>
          <p:cNvSpPr>
            <a:spLocks noGrp="1"/>
          </p:cNvSpPr>
          <p:nvPr>
            <p:ph type="title"/>
          </p:nvPr>
        </p:nvSpPr>
        <p:spPr/>
        <p:txBody>
          <a:bodyPr/>
          <a:lstStyle/>
          <a:p>
            <a:r>
              <a:rPr lang="en-US" dirty="0" smtClean="0"/>
              <a:t>Important </a:t>
            </a:r>
            <a:r>
              <a:rPr lang="en-US" dirty="0" err="1" smtClean="0"/>
              <a:t>Vocab</a:t>
            </a:r>
            <a:r>
              <a:rPr lang="en-US" dirty="0" smtClean="0"/>
              <a:t> &amp; Meaning</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0374"/>
            <a:ext cx="7991475" cy="6837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Challenge- Understand the price sensitivities of your potential customers</a:t>
            </a:r>
          </a:p>
          <a:p>
            <a:endParaRPr lang="en-US" dirty="0" smtClean="0"/>
          </a:p>
          <a:p>
            <a:r>
              <a:rPr lang="en-US" dirty="0" smtClean="0"/>
              <a:t>List Products and Services into 2 Categories</a:t>
            </a:r>
          </a:p>
          <a:p>
            <a:pPr lvl="1"/>
            <a:r>
              <a:rPr lang="en-US" dirty="0" smtClean="0"/>
              <a:t>Different Form same Function</a:t>
            </a:r>
          </a:p>
          <a:p>
            <a:pPr lvl="2"/>
            <a:r>
              <a:rPr lang="en-US" dirty="0" smtClean="0"/>
              <a:t>Same core utility, different form</a:t>
            </a:r>
          </a:p>
          <a:p>
            <a:pPr lvl="2"/>
            <a:r>
              <a:rPr lang="en-US" dirty="0" smtClean="0"/>
              <a:t>Ford Model T</a:t>
            </a:r>
          </a:p>
          <a:p>
            <a:pPr lvl="3"/>
            <a:r>
              <a:rPr lang="en-US" dirty="0" smtClean="0"/>
              <a:t>Priced against horse draw carriages VS auto industry</a:t>
            </a:r>
          </a:p>
          <a:p>
            <a:pPr lvl="3"/>
            <a:r>
              <a:rPr lang="en-US" dirty="0" smtClean="0"/>
              <a:t>Families from point A to B</a:t>
            </a:r>
          </a:p>
          <a:p>
            <a:pPr lvl="1"/>
            <a:r>
              <a:rPr lang="en-US" dirty="0" smtClean="0"/>
              <a:t>Different Form and Function, same Objective</a:t>
            </a:r>
          </a:p>
          <a:p>
            <a:pPr lvl="2"/>
            <a:r>
              <a:rPr lang="en-US" dirty="0" smtClean="0"/>
              <a:t>Cirque de Soleil, night time entertainment</a:t>
            </a:r>
          </a:p>
          <a:p>
            <a:pPr lvl="3"/>
            <a:r>
              <a:rPr lang="en-US" dirty="0" smtClean="0"/>
              <a:t>Competes with bars, movies…</a:t>
            </a:r>
          </a:p>
          <a:p>
            <a:pPr lvl="3"/>
            <a:r>
              <a:rPr lang="en-US" dirty="0" smtClean="0"/>
              <a:t>Price against industries that have the same goal</a:t>
            </a:r>
            <a:endParaRPr lang="en-US" dirty="0"/>
          </a:p>
        </p:txBody>
      </p:sp>
      <p:sp>
        <p:nvSpPr>
          <p:cNvPr id="3" name="Title 2"/>
          <p:cNvSpPr>
            <a:spLocks noGrp="1"/>
          </p:cNvSpPr>
          <p:nvPr>
            <p:ph type="title"/>
          </p:nvPr>
        </p:nvSpPr>
        <p:spPr/>
        <p:txBody>
          <a:bodyPr/>
          <a:lstStyle/>
          <a:p>
            <a:r>
              <a:rPr lang="en-US" dirty="0" smtClean="0"/>
              <a:t>ID Price Corridor of the Mass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How High to Price within the Corridor?</a:t>
            </a:r>
          </a:p>
          <a:p>
            <a:r>
              <a:rPr lang="en-US" dirty="0" smtClean="0"/>
              <a:t>Two Principle Factors</a:t>
            </a:r>
          </a:p>
          <a:p>
            <a:pPr lvl="1"/>
            <a:r>
              <a:rPr lang="en-US" dirty="0" smtClean="0"/>
              <a:t>Degree of protection legally through patents and copyrights</a:t>
            </a:r>
          </a:p>
          <a:p>
            <a:pPr lvl="1"/>
            <a:r>
              <a:rPr lang="en-US" dirty="0" smtClean="0"/>
              <a:t>Ownership of exclusive assets or core capabilities</a:t>
            </a:r>
          </a:p>
          <a:p>
            <a:pPr lvl="2"/>
            <a:r>
              <a:rPr lang="en-US" dirty="0" smtClean="0"/>
              <a:t>Manufacturing plant, knowledge…</a:t>
            </a:r>
          </a:p>
          <a:p>
            <a:r>
              <a:rPr lang="en-US" dirty="0" smtClean="0"/>
              <a:t>Mid to Low Pricing if…</a:t>
            </a:r>
          </a:p>
          <a:p>
            <a:pPr lvl="1"/>
            <a:r>
              <a:rPr lang="en-US" dirty="0" smtClean="0"/>
              <a:t>Blue Ocean high FC &amp; marginal VC</a:t>
            </a:r>
          </a:p>
          <a:p>
            <a:pPr lvl="1"/>
            <a:r>
              <a:rPr lang="en-US" dirty="0" smtClean="0"/>
              <a:t>Attractiveness depends heavily on network externalities</a:t>
            </a:r>
          </a:p>
          <a:p>
            <a:pPr lvl="1"/>
            <a:r>
              <a:rPr lang="en-US" dirty="0" smtClean="0"/>
              <a:t>Cost Structure benefit from steep economies of scale</a:t>
            </a:r>
          </a:p>
          <a:p>
            <a:pPr lvl="2"/>
            <a:r>
              <a:rPr lang="en-US" dirty="0" smtClean="0"/>
              <a:t>Volume brings significant cost advantages</a:t>
            </a:r>
            <a:endParaRPr lang="en-US" dirty="0"/>
          </a:p>
        </p:txBody>
      </p:sp>
      <p:sp>
        <p:nvSpPr>
          <p:cNvPr id="3" name="Title 2"/>
          <p:cNvSpPr>
            <a:spLocks noGrp="1"/>
          </p:cNvSpPr>
          <p:nvPr>
            <p:ph type="title"/>
          </p:nvPr>
        </p:nvSpPr>
        <p:spPr/>
        <p:txBody>
          <a:bodyPr>
            <a:normAutofit fontScale="90000"/>
          </a:bodyPr>
          <a:lstStyle/>
          <a:p>
            <a:r>
              <a:rPr lang="en-US" dirty="0" smtClean="0"/>
              <a:t>Specify a Level Within the Price Corridor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mtClean="0"/>
              <a:t>3</a:t>
            </a:r>
            <a:r>
              <a:rPr lang="en-US" baseline="30000" smtClean="0"/>
              <a:t>rd</a:t>
            </a:r>
            <a:r>
              <a:rPr lang="en-US" smtClean="0"/>
              <a:t> step in strategic sequence is target costing</a:t>
            </a:r>
          </a:p>
          <a:p>
            <a:r>
              <a:rPr lang="en-US" smtClean="0"/>
              <a:t>Use PRICE-MINUS costing to arrive at TARGET COST</a:t>
            </a:r>
          </a:p>
          <a:p>
            <a:pPr>
              <a:buNone/>
            </a:pPr>
            <a:r>
              <a:rPr lang="en-US" smtClean="0"/>
              <a:t>			Strategic Price</a:t>
            </a:r>
          </a:p>
          <a:p>
            <a:pPr>
              <a:buNone/>
            </a:pPr>
            <a:r>
              <a:rPr lang="en-US" smtClean="0"/>
              <a:t>		     - </a:t>
            </a:r>
            <a:r>
              <a:rPr lang="en-US" u="sng" smtClean="0"/>
              <a:t>Desired Profit Margin</a:t>
            </a:r>
          </a:p>
          <a:p>
            <a:pPr>
              <a:buNone/>
            </a:pPr>
            <a:r>
              <a:rPr lang="en-US" smtClean="0"/>
              <a:t>			</a:t>
            </a:r>
            <a:r>
              <a:rPr lang="en-US" smtClean="0">
                <a:solidFill>
                  <a:srgbClr val="DA1F28"/>
                </a:solidFill>
              </a:rPr>
              <a:t>Target Cost</a:t>
            </a:r>
          </a:p>
          <a:p>
            <a:endParaRPr lang="en-US" smtClean="0"/>
          </a:p>
          <a:p>
            <a:r>
              <a:rPr lang="en-US" smtClean="0"/>
              <a:t>Price-minus costing allows maximization of profit potential </a:t>
            </a:r>
          </a:p>
          <a:p>
            <a:pPr lvl="1"/>
            <a:endParaRPr lang="en-US" dirty="0"/>
          </a:p>
        </p:txBody>
      </p:sp>
      <p:sp>
        <p:nvSpPr>
          <p:cNvPr id="4" name="Title 3"/>
          <p:cNvSpPr>
            <a:spLocks noGrp="1"/>
          </p:cNvSpPr>
          <p:nvPr>
            <p:ph type="title"/>
          </p:nvPr>
        </p:nvSpPr>
        <p:spPr/>
        <p:txBody>
          <a:bodyPr>
            <a:normAutofit fontScale="90000"/>
          </a:bodyPr>
          <a:lstStyle/>
          <a:p>
            <a:pPr algn="ctr"/>
            <a:r>
              <a:rPr lang="en-US" smtClean="0"/>
              <a:t>From Strategic Pricing to Target Costing</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257800"/>
          </a:xfrm>
        </p:spPr>
        <p:txBody>
          <a:bodyPr/>
          <a:lstStyle/>
          <a:p>
            <a:r>
              <a:rPr lang="en-US" dirty="0" smtClean="0"/>
              <a:t>After calculating target cost, companies must find ways to meet the target cost</a:t>
            </a:r>
          </a:p>
          <a:p>
            <a:pPr lvl="1"/>
            <a:r>
              <a:rPr lang="en-US" dirty="0" smtClean="0"/>
              <a:t>Company should NOT increase the strategic price to meet the target cost; this leads to decreased profit potential</a:t>
            </a:r>
          </a:p>
          <a:p>
            <a:pPr lvl="1"/>
            <a:endParaRPr lang="en-US" dirty="0" smtClean="0"/>
          </a:p>
          <a:p>
            <a:r>
              <a:rPr lang="en-US" dirty="0" smtClean="0"/>
              <a:t>Companies should utilize the </a:t>
            </a:r>
            <a:r>
              <a:rPr lang="en-US" u="sng" dirty="0" smtClean="0"/>
              <a:t>3 Principal Levers </a:t>
            </a:r>
            <a:r>
              <a:rPr lang="en-US" dirty="0" smtClean="0"/>
              <a:t>to hit target cost:</a:t>
            </a:r>
          </a:p>
          <a:p>
            <a:pPr lvl="1"/>
            <a:r>
              <a:rPr lang="en-US" dirty="0" smtClean="0"/>
              <a:t>1) Streamlining and cost innovations</a:t>
            </a:r>
          </a:p>
          <a:p>
            <a:pPr lvl="1"/>
            <a:r>
              <a:rPr lang="en-US" dirty="0" smtClean="0"/>
              <a:t>2) Partnering</a:t>
            </a:r>
          </a:p>
          <a:p>
            <a:pPr lvl="1"/>
            <a:r>
              <a:rPr lang="en-US" dirty="0" smtClean="0"/>
              <a:t>3) Pricing innovation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 far, you’ve discovered possible blue oceans, constructed a strategy canvas for that blue ocean, and you’ve explored how to aggregate the largest possible mass of buyers for your idea.</a:t>
            </a:r>
          </a:p>
          <a:p>
            <a:endParaRPr lang="en-US" dirty="0" smtClean="0"/>
          </a:p>
          <a:p>
            <a:r>
              <a:rPr lang="en-US" dirty="0" smtClean="0"/>
              <a:t>The </a:t>
            </a:r>
            <a:r>
              <a:rPr lang="en-US" dirty="0" smtClean="0"/>
              <a:t>next challenge is to build a robust business model to ensure that you make a healthy profit on your blue ocean idea.</a:t>
            </a:r>
            <a:endParaRPr lang="en-US" dirty="0"/>
          </a:p>
        </p:txBody>
      </p:sp>
      <p:sp>
        <p:nvSpPr>
          <p:cNvPr id="3" name="Title 2"/>
          <p:cNvSpPr>
            <a:spLocks noGrp="1"/>
          </p:cNvSpPr>
          <p:nvPr>
            <p:ph type="title"/>
          </p:nvPr>
        </p:nvSpPr>
        <p:spPr/>
        <p:txBody>
          <a:bodyPr>
            <a:normAutofit/>
          </a:bodyPr>
          <a:lstStyle/>
          <a:p>
            <a:r>
              <a:rPr lang="en-US" dirty="0" smtClean="0"/>
              <a:t>The Next Step</a:t>
            </a:r>
            <a:endParaRPr lang="en-US" dirty="0"/>
          </a:p>
        </p:txBody>
      </p:sp>
    </p:spTree>
    <p:extLst>
      <p:ext uri="{BB962C8B-B14F-4D97-AF65-F5344CB8AC3E}">
        <p14:creationId xmlns:p14="http://schemas.microsoft.com/office/powerpoint/2010/main" xmlns="" val="4051950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lnSpcReduction="10000"/>
          </a:bodyPr>
          <a:lstStyle/>
          <a:p>
            <a:r>
              <a:rPr lang="en-US" dirty="0" smtClean="0"/>
              <a:t>Streamlining operations and introducing cost innovations from manufacturing to distribution</a:t>
            </a:r>
          </a:p>
          <a:p>
            <a:pPr lvl="1"/>
            <a:r>
              <a:rPr lang="en-US" dirty="0" smtClean="0"/>
              <a:t>Use less expensive raw materials</a:t>
            </a:r>
          </a:p>
          <a:p>
            <a:pPr lvl="2"/>
            <a:r>
              <a:rPr lang="en-US" dirty="0" smtClean="0"/>
              <a:t>Metal to plastic</a:t>
            </a:r>
          </a:p>
          <a:p>
            <a:pPr lvl="1"/>
            <a:r>
              <a:rPr lang="en-US" dirty="0" smtClean="0"/>
              <a:t>Eliminate, reduce, or outsource high-cost, low-value activities</a:t>
            </a:r>
          </a:p>
          <a:p>
            <a:pPr lvl="1"/>
            <a:r>
              <a:rPr lang="en-US" dirty="0" smtClean="0"/>
              <a:t>Move to lower-cost location</a:t>
            </a:r>
          </a:p>
          <a:p>
            <a:pPr lvl="2"/>
            <a:r>
              <a:rPr lang="en-US" dirty="0" smtClean="0"/>
              <a:t>Southwest uses secondary airports instead of major ones</a:t>
            </a:r>
          </a:p>
          <a:p>
            <a:pPr lvl="1"/>
            <a:r>
              <a:rPr lang="en-US" dirty="0" smtClean="0"/>
              <a:t>Reduce number of parts or steps in production process</a:t>
            </a:r>
          </a:p>
          <a:p>
            <a:pPr lvl="2"/>
            <a:r>
              <a:rPr lang="en-US" dirty="0" smtClean="0"/>
              <a:t>Swatch reduced parts in watch from 150 to 51</a:t>
            </a:r>
          </a:p>
          <a:p>
            <a:pPr lvl="2"/>
            <a:endParaRPr lang="en-US" dirty="0"/>
          </a:p>
        </p:txBody>
      </p:sp>
      <p:sp>
        <p:nvSpPr>
          <p:cNvPr id="3" name="Title 2"/>
          <p:cNvSpPr>
            <a:spLocks noGrp="1"/>
          </p:cNvSpPr>
          <p:nvPr>
            <p:ph type="title"/>
          </p:nvPr>
        </p:nvSpPr>
        <p:spPr/>
        <p:txBody>
          <a:bodyPr>
            <a:normAutofit fontScale="90000"/>
          </a:bodyPr>
          <a:lstStyle/>
          <a:p>
            <a:r>
              <a:rPr lang="en-US" dirty="0" smtClean="0"/>
              <a:t>1) Streamlining and Cost          	Innovations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Partnering allows a company to utilize other companies’ expertise and capabilities to decrease costs</a:t>
            </a:r>
          </a:p>
          <a:p>
            <a:pPr lvl="2"/>
            <a:r>
              <a:rPr lang="en-US" dirty="0" smtClean="0"/>
              <a:t>IKEA meets its target cost by partnering with around 1,500 manufacturing companies to find the lowest prices for materials and production</a:t>
            </a:r>
          </a:p>
          <a:p>
            <a:pPr lvl="2"/>
            <a:r>
              <a:rPr lang="en-US" dirty="0" smtClean="0"/>
              <a:t>Nike partnered with Apple to use Apple’s technological expertise and production facilities to create its Nike + </a:t>
            </a:r>
            <a:r>
              <a:rPr lang="en-US" dirty="0" err="1" smtClean="0"/>
              <a:t>iPod</a:t>
            </a:r>
            <a:r>
              <a:rPr lang="en-US" dirty="0" smtClean="0"/>
              <a:t> running shoes </a:t>
            </a:r>
            <a:endParaRPr lang="en-US" dirty="0"/>
          </a:p>
        </p:txBody>
      </p:sp>
      <p:sp>
        <p:nvSpPr>
          <p:cNvPr id="3" name="Title 2"/>
          <p:cNvSpPr>
            <a:spLocks noGrp="1"/>
          </p:cNvSpPr>
          <p:nvPr>
            <p:ph type="title"/>
          </p:nvPr>
        </p:nvSpPr>
        <p:spPr/>
        <p:txBody>
          <a:bodyPr/>
          <a:lstStyle/>
          <a:p>
            <a:r>
              <a:rPr lang="en-US" dirty="0" smtClean="0"/>
              <a:t>2) Partnering</a:t>
            </a:r>
            <a:endParaRPr lang="en-US" dirty="0"/>
          </a:p>
        </p:txBody>
      </p:sp>
      <p:pic>
        <p:nvPicPr>
          <p:cNvPr id="4" name="Picture 3"/>
          <p:cNvPicPr>
            <a:picLocks noChangeAspect="1"/>
          </p:cNvPicPr>
          <p:nvPr/>
        </p:nvPicPr>
        <p:blipFill>
          <a:blip r:embed="rId2" cstate="print"/>
          <a:stretch>
            <a:fillRect/>
          </a:stretch>
        </p:blipFill>
        <p:spPr>
          <a:xfrm>
            <a:off x="1915712" y="5135563"/>
            <a:ext cx="1850224" cy="871728"/>
          </a:xfrm>
          <a:prstGeom prst="rect">
            <a:avLst/>
          </a:prstGeom>
        </p:spPr>
      </p:pic>
      <p:pic>
        <p:nvPicPr>
          <p:cNvPr id="5" name="Picture 4"/>
          <p:cNvPicPr>
            <a:picLocks noChangeAspect="1"/>
          </p:cNvPicPr>
          <p:nvPr/>
        </p:nvPicPr>
        <p:blipFill>
          <a:blip r:embed="rId3" cstate="print"/>
          <a:stretch>
            <a:fillRect/>
          </a:stretch>
        </p:blipFill>
        <p:spPr>
          <a:xfrm>
            <a:off x="4572000" y="4851591"/>
            <a:ext cx="1155700" cy="11557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When the first two principal levers do not make it possible for the company to meet its target cost, the company should </a:t>
            </a:r>
            <a:r>
              <a:rPr lang="en-US" u="sng" dirty="0" smtClean="0"/>
              <a:t>change the pricing model of the industry</a:t>
            </a:r>
            <a:endParaRPr lang="en-US" dirty="0" smtClean="0"/>
          </a:p>
          <a:p>
            <a:pPr lvl="1"/>
            <a:r>
              <a:rPr lang="en-US" dirty="0" smtClean="0"/>
              <a:t>Blockbuster rented videos for a few dollars when no one would buy them at the initial price of around $80</a:t>
            </a:r>
          </a:p>
          <a:p>
            <a:pPr lvl="1"/>
            <a:r>
              <a:rPr lang="en-US" dirty="0" err="1" smtClean="0"/>
              <a:t>NetJet</a:t>
            </a:r>
            <a:r>
              <a:rPr lang="en-US" dirty="0" smtClean="0"/>
              <a:t> uses a timeshare to make its jets available to corporate customers who do not want to purchase a jet</a:t>
            </a:r>
          </a:p>
          <a:p>
            <a:pPr lvl="1"/>
            <a:r>
              <a:rPr lang="en-US" dirty="0" smtClean="0"/>
              <a:t>HP gave servers to Silicon Valley startups in return for part of their revenues</a:t>
            </a:r>
          </a:p>
          <a:p>
            <a:r>
              <a:rPr lang="en-US" dirty="0" smtClean="0"/>
              <a:t>Companies were able to meet target cost while still earning large amounts of revenue </a:t>
            </a:r>
            <a:endParaRPr lang="en-US" dirty="0"/>
          </a:p>
        </p:txBody>
      </p:sp>
      <p:sp>
        <p:nvSpPr>
          <p:cNvPr id="3" name="Title 2"/>
          <p:cNvSpPr>
            <a:spLocks noGrp="1"/>
          </p:cNvSpPr>
          <p:nvPr>
            <p:ph type="title"/>
          </p:nvPr>
        </p:nvSpPr>
        <p:spPr/>
        <p:txBody>
          <a:bodyPr/>
          <a:lstStyle/>
          <a:p>
            <a:r>
              <a:rPr lang="en-US" dirty="0" smtClean="0"/>
              <a:t>3)Pricing Innovation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Blue Ocean Ideas do not always guarantee success </a:t>
            </a:r>
          </a:p>
          <a:p>
            <a:r>
              <a:rPr lang="en-US" dirty="0" smtClean="0"/>
              <a:t>Changing your business model to incorporate blue ocean ideas can provoke fear and resistance among a companies 3 main stakeholders:</a:t>
            </a:r>
          </a:p>
          <a:p>
            <a:pPr lvl="1"/>
            <a:r>
              <a:rPr lang="en-US" dirty="0" smtClean="0"/>
              <a:t>Employees</a:t>
            </a:r>
          </a:p>
          <a:p>
            <a:pPr lvl="1"/>
            <a:r>
              <a:rPr lang="en-US" dirty="0" smtClean="0"/>
              <a:t>Business Partners</a:t>
            </a:r>
          </a:p>
          <a:p>
            <a:pPr lvl="1"/>
            <a:r>
              <a:rPr lang="en-US" dirty="0" smtClean="0"/>
              <a:t>General Public</a:t>
            </a:r>
            <a:endParaRPr lang="en-US" dirty="0"/>
          </a:p>
        </p:txBody>
      </p:sp>
      <p:sp>
        <p:nvSpPr>
          <p:cNvPr id="4" name="Title 3"/>
          <p:cNvSpPr>
            <a:spLocks noGrp="1"/>
          </p:cNvSpPr>
          <p:nvPr>
            <p:ph type="title"/>
          </p:nvPr>
        </p:nvSpPr>
        <p:spPr/>
        <p:txBody>
          <a:bodyPr>
            <a:normAutofit fontScale="90000"/>
          </a:bodyPr>
          <a:lstStyle/>
          <a:p>
            <a:r>
              <a:rPr lang="en-US" dirty="0" smtClean="0"/>
              <a:t>From Utility, Price, and Cost to Adoption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Failure to adequately address the concerns of employees about the impact of a new business idea can be expensive</a:t>
            </a:r>
          </a:p>
          <a:p>
            <a:pPr lvl="1"/>
            <a:r>
              <a:rPr lang="en-US" dirty="0" smtClean="0"/>
              <a:t>Merrill Lynch’s stock price fell by 14% because of resistance among employees</a:t>
            </a:r>
          </a:p>
          <a:p>
            <a:pPr lvl="1"/>
            <a:endParaRPr lang="en-US" dirty="0" smtClean="0"/>
          </a:p>
          <a:p>
            <a:r>
              <a:rPr lang="en-US" dirty="0" smtClean="0"/>
              <a:t>Companies should make a conscious effort to communicate their awareness of the threats posed by execution of new plans</a:t>
            </a:r>
          </a:p>
          <a:p>
            <a:r>
              <a:rPr lang="en-US" dirty="0" smtClean="0"/>
              <a:t>Companies should work with employees to find ways of defusing the threats so everyone in the company wins</a:t>
            </a:r>
          </a:p>
          <a:p>
            <a:pPr lvl="1"/>
            <a:r>
              <a:rPr lang="en-US" dirty="0" smtClean="0"/>
              <a:t>Morgan Stanley engaged employees in an open discussion to address the new strategies and by doing so the company's shares rose 13%</a:t>
            </a:r>
          </a:p>
          <a:p>
            <a:pPr lvl="1">
              <a:buNone/>
            </a:pPr>
            <a:endParaRPr lang="en-US" dirty="0"/>
          </a:p>
        </p:txBody>
      </p:sp>
      <p:sp>
        <p:nvSpPr>
          <p:cNvPr id="3" name="Title 2"/>
          <p:cNvSpPr>
            <a:spLocks noGrp="1"/>
          </p:cNvSpPr>
          <p:nvPr>
            <p:ph type="title"/>
          </p:nvPr>
        </p:nvSpPr>
        <p:spPr/>
        <p:txBody>
          <a:bodyPr/>
          <a:lstStyle/>
          <a:p>
            <a:r>
              <a:rPr lang="en-US" dirty="0" smtClean="0"/>
              <a:t>Addressing Employees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Business Partners are fearful that their revenue streams or market positions are threatened by the new business idea</a:t>
            </a:r>
          </a:p>
          <a:p>
            <a:r>
              <a:rPr lang="en-US" dirty="0" smtClean="0"/>
              <a:t>Because implementing new ideas can be harmful to the company's market position, it is important to communicate and ensure the success to the partners</a:t>
            </a:r>
          </a:p>
          <a:p>
            <a:pPr lvl="1"/>
            <a:r>
              <a:rPr lang="en-US" dirty="0" smtClean="0"/>
              <a:t>SAP incorporated a new software program that left investors skeptical, but by engaging in an open discussion the SAP executives were able convince the partners that they stood more to gain more business than to lose</a:t>
            </a:r>
          </a:p>
        </p:txBody>
      </p:sp>
      <p:sp>
        <p:nvSpPr>
          <p:cNvPr id="3" name="Title 2"/>
          <p:cNvSpPr>
            <a:spLocks noGrp="1"/>
          </p:cNvSpPr>
          <p:nvPr>
            <p:ph type="title"/>
          </p:nvPr>
        </p:nvSpPr>
        <p:spPr/>
        <p:txBody>
          <a:bodyPr/>
          <a:lstStyle/>
          <a:p>
            <a:r>
              <a:rPr lang="en-US" dirty="0" smtClean="0"/>
              <a:t>Addressing Business Partners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your new business ideas are very new and innovative, it could threaten social or political norms</a:t>
            </a:r>
          </a:p>
          <a:p>
            <a:r>
              <a:rPr lang="en-US" dirty="0" smtClean="0"/>
              <a:t>It is important to make the public aware of the new business plan and how it can benefit them and not harm them</a:t>
            </a:r>
          </a:p>
          <a:p>
            <a:r>
              <a:rPr lang="en-US" dirty="0" smtClean="0"/>
              <a:t>Make the public a part of your new ideas and you will eliminate some of the public outcry against your companies efforts</a:t>
            </a:r>
            <a:endParaRPr lang="en-US" dirty="0"/>
          </a:p>
        </p:txBody>
      </p:sp>
      <p:sp>
        <p:nvSpPr>
          <p:cNvPr id="3" name="Title 2"/>
          <p:cNvSpPr>
            <a:spLocks noGrp="1"/>
          </p:cNvSpPr>
          <p:nvPr>
            <p:ph type="title"/>
          </p:nvPr>
        </p:nvSpPr>
        <p:spPr/>
        <p:txBody>
          <a:bodyPr/>
          <a:lstStyle/>
          <a:p>
            <a:r>
              <a:rPr lang="en-US" dirty="0" smtClean="0"/>
              <a:t>Addressing the General Public</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Engage in open discussion about why the adoption of the new idea is necessary</a:t>
            </a:r>
          </a:p>
          <a:p>
            <a:r>
              <a:rPr lang="en-US" dirty="0" smtClean="0"/>
              <a:t>Explain the new ideas merits, set clear expectations for its ramifications, and describe how the company will address them</a:t>
            </a:r>
          </a:p>
          <a:p>
            <a:r>
              <a:rPr lang="en-US" dirty="0" smtClean="0"/>
              <a:t>Remember that stakeholders need to know that their voice have been heard </a:t>
            </a:r>
          </a:p>
          <a:p>
            <a:r>
              <a:rPr lang="en-US" dirty="0" smtClean="0"/>
              <a:t>Companies that take the time to have such discussions with stakeholders will find that it considerably repays the time and effort involved</a:t>
            </a:r>
          </a:p>
        </p:txBody>
      </p:sp>
      <p:sp>
        <p:nvSpPr>
          <p:cNvPr id="3" name="Title 2"/>
          <p:cNvSpPr>
            <a:spLocks noGrp="1"/>
          </p:cNvSpPr>
          <p:nvPr>
            <p:ph type="title"/>
          </p:nvPr>
        </p:nvSpPr>
        <p:spPr/>
        <p:txBody>
          <a:bodyPr/>
          <a:lstStyle/>
          <a:p>
            <a:r>
              <a:rPr lang="en-US" dirty="0" smtClean="0"/>
              <a:t>The Key Challenges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BOI Index?</a:t>
            </a:r>
          </a:p>
          <a:p>
            <a:endParaRPr lang="en-US" dirty="0" smtClean="0"/>
          </a:p>
          <a:p>
            <a:r>
              <a:rPr lang="en-US" dirty="0" smtClean="0"/>
              <a:t>A simple but robust tool to verify if a new business idea meets the criteria of a Blue Ocean Strategy. </a:t>
            </a:r>
          </a:p>
          <a:p>
            <a:endParaRPr lang="en-US" dirty="0" smtClean="0"/>
          </a:p>
          <a:p>
            <a:r>
              <a:rPr lang="en-US" dirty="0" smtClean="0"/>
              <a:t>Often, companies believe that a great idea is enough to generate a commercial success.</a:t>
            </a:r>
            <a:endParaRPr lang="en-US" dirty="0"/>
          </a:p>
        </p:txBody>
      </p:sp>
      <p:sp>
        <p:nvSpPr>
          <p:cNvPr id="3" name="Title 2"/>
          <p:cNvSpPr>
            <a:spLocks noGrp="1"/>
          </p:cNvSpPr>
          <p:nvPr>
            <p:ph type="title"/>
          </p:nvPr>
        </p:nvSpPr>
        <p:spPr/>
        <p:txBody>
          <a:bodyPr/>
          <a:lstStyle/>
          <a:p>
            <a:r>
              <a:rPr lang="en-US" dirty="0" smtClean="0"/>
              <a:t>The Blue Ocean Idea Index</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Great ideas must create a significant leap in buyer utility. </a:t>
            </a:r>
          </a:p>
          <a:p>
            <a:pPr>
              <a:buNone/>
            </a:pPr>
            <a:endParaRPr lang="en-US" dirty="0" smtClean="0"/>
          </a:p>
          <a:p>
            <a:r>
              <a:rPr lang="en-US" dirty="0" smtClean="0"/>
              <a:t>Offering must be priced so that it is within the reach of the mass of target buyers, while at the same time guaranteeing a profit to the company by reducing cost structure. </a:t>
            </a:r>
          </a:p>
          <a:p>
            <a:endParaRPr lang="en-US" dirty="0"/>
          </a:p>
        </p:txBody>
      </p:sp>
      <p:sp>
        <p:nvSpPr>
          <p:cNvPr id="3" name="Title 2"/>
          <p:cNvSpPr>
            <a:spLocks noGrp="1"/>
          </p:cNvSpPr>
          <p:nvPr>
            <p:ph type="title"/>
          </p:nvPr>
        </p:nvSpPr>
        <p:spPr/>
        <p:txBody>
          <a:bodyPr/>
          <a:lstStyle/>
          <a:p>
            <a:r>
              <a:rPr lang="en-US" dirty="0" smtClean="0"/>
              <a:t>The Blue Ocean Idea Index</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Sequence of Blue Ocean Strategy</a:t>
            </a:r>
            <a:endParaRPr lang="en-US" dirty="0"/>
          </a:p>
        </p:txBody>
      </p:sp>
      <p:pic>
        <p:nvPicPr>
          <p:cNvPr id="6" name="Content Placeholder 5"/>
          <p:cNvPicPr>
            <a:picLocks noGrp="1" noChangeAspect="1"/>
          </p:cNvPicPr>
          <p:nvPr>
            <p:ph idx="1"/>
          </p:nvPr>
        </p:nvPicPr>
        <p:blipFill rotWithShape="1">
          <a:blip r:embed="rId2" cstate="print"/>
          <a:srcRect l="-72328" r="-72328"/>
          <a:stretch/>
        </p:blipFill>
        <p:spPr>
          <a:xfrm>
            <a:off x="28532" y="1447800"/>
            <a:ext cx="9283197" cy="5105400"/>
          </a:xfrm>
        </p:spPr>
      </p:pic>
    </p:spTree>
    <p:extLst>
      <p:ext uri="{BB962C8B-B14F-4D97-AF65-F5344CB8AC3E}">
        <p14:creationId xmlns:p14="http://schemas.microsoft.com/office/powerpoint/2010/main" xmlns="" val="2813099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Managers need to ensure that before going through the strategy, they have to address the following:</a:t>
            </a:r>
          </a:p>
          <a:p>
            <a:pPr lvl="1"/>
            <a:r>
              <a:rPr lang="en-US" dirty="0" smtClean="0"/>
              <a:t>Company fears</a:t>
            </a:r>
          </a:p>
          <a:p>
            <a:pPr lvl="1"/>
            <a:r>
              <a:rPr lang="en-US" dirty="0" smtClean="0"/>
              <a:t>Resistant employees</a:t>
            </a:r>
          </a:p>
          <a:p>
            <a:pPr lvl="1"/>
            <a:r>
              <a:rPr lang="en-US" dirty="0" smtClean="0"/>
              <a:t>Business partners</a:t>
            </a:r>
          </a:p>
          <a:p>
            <a:pPr lvl="1"/>
            <a:r>
              <a:rPr lang="en-US" dirty="0" smtClean="0"/>
              <a:t>General public</a:t>
            </a:r>
          </a:p>
          <a:p>
            <a:r>
              <a:rPr lang="en-US" dirty="0" smtClean="0"/>
              <a:t>All need to be on the same page in response to change. </a:t>
            </a:r>
            <a:endParaRPr lang="en-US" dirty="0"/>
          </a:p>
        </p:txBody>
      </p:sp>
      <p:sp>
        <p:nvSpPr>
          <p:cNvPr id="3" name="Title 2"/>
          <p:cNvSpPr>
            <a:spLocks noGrp="1"/>
          </p:cNvSpPr>
          <p:nvPr>
            <p:ph type="title"/>
          </p:nvPr>
        </p:nvSpPr>
        <p:spPr/>
        <p:txBody>
          <a:bodyPr/>
          <a:lstStyle/>
          <a:p>
            <a:r>
              <a:rPr lang="en-US" dirty="0" smtClean="0"/>
              <a:t>Blue Ocean Idea Index cont.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Does the new offering provide exceptional utility?</a:t>
            </a:r>
          </a:p>
          <a:p>
            <a:r>
              <a:rPr lang="en-US" dirty="0" smtClean="0"/>
              <a:t>Is the price easily accessible to the mass of target buyers</a:t>
            </a:r>
          </a:p>
          <a:p>
            <a:r>
              <a:rPr lang="en-US" dirty="0" smtClean="0"/>
              <a:t>Does the cost structure meet the target cost?</a:t>
            </a:r>
          </a:p>
          <a:p>
            <a:r>
              <a:rPr lang="en-US" dirty="0" smtClean="0"/>
              <a:t>Are adoption hurdles addressed up front?</a:t>
            </a:r>
          </a:p>
          <a:p>
            <a:endParaRPr lang="en-US" dirty="0" smtClean="0"/>
          </a:p>
          <a:p>
            <a:r>
              <a:rPr lang="en-US" dirty="0" smtClean="0"/>
              <a:t>If the answer is no to any step, it is important to return until the answer is yes. </a:t>
            </a:r>
            <a:endParaRPr lang="en-US" dirty="0"/>
          </a:p>
        </p:txBody>
      </p:sp>
      <p:sp>
        <p:nvSpPr>
          <p:cNvPr id="3" name="Title 2"/>
          <p:cNvSpPr>
            <a:spLocks noGrp="1"/>
          </p:cNvSpPr>
          <p:nvPr>
            <p:ph type="title"/>
          </p:nvPr>
        </p:nvSpPr>
        <p:spPr/>
        <p:txBody>
          <a:bodyPr/>
          <a:lstStyle/>
          <a:p>
            <a:r>
              <a:rPr lang="en-US" dirty="0" smtClean="0"/>
              <a:t>What Does BOI Index Test?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Building a Business Concept</a:t>
            </a:r>
          </a:p>
          <a:p>
            <a:endParaRPr lang="en-US" dirty="0" smtClean="0"/>
          </a:p>
          <a:p>
            <a:r>
              <a:rPr lang="en-US" dirty="0" smtClean="0"/>
              <a:t>Buyer Utility Map</a:t>
            </a:r>
          </a:p>
          <a:p>
            <a:endParaRPr lang="en-US" dirty="0" smtClean="0"/>
          </a:p>
          <a:p>
            <a:r>
              <a:rPr lang="en-US" dirty="0" smtClean="0"/>
              <a:t>Strategic Price Setting</a:t>
            </a:r>
            <a:endParaRPr lang="en-US" dirty="0" smtClean="0"/>
          </a:p>
          <a:p>
            <a:endParaRPr lang="en-US" dirty="0" smtClean="0"/>
          </a:p>
          <a:p>
            <a:r>
              <a:rPr lang="en-US" dirty="0" smtClean="0"/>
              <a:t>Target Costing</a:t>
            </a:r>
          </a:p>
          <a:p>
            <a:endParaRPr lang="en-US" dirty="0" smtClean="0"/>
          </a:p>
          <a:p>
            <a:r>
              <a:rPr lang="en-US" dirty="0" smtClean="0"/>
              <a:t>Business Relations</a:t>
            </a:r>
          </a:p>
          <a:p>
            <a:pPr lvl="1"/>
            <a:r>
              <a:rPr lang="en-US" dirty="0" smtClean="0"/>
              <a:t>Partners</a:t>
            </a:r>
          </a:p>
          <a:p>
            <a:pPr lvl="1"/>
            <a:r>
              <a:rPr lang="en-US" dirty="0" smtClean="0"/>
              <a:t>Employees</a:t>
            </a:r>
          </a:p>
          <a:p>
            <a:pPr lvl="1"/>
            <a:r>
              <a:rPr lang="en-US" dirty="0" smtClean="0"/>
              <a:t>Customers</a:t>
            </a:r>
            <a:endParaRPr lang="en-US" dirty="0" smtClean="0"/>
          </a:p>
          <a:p>
            <a:endParaRPr lang="en-US" dirty="0"/>
          </a:p>
        </p:txBody>
      </p:sp>
      <p:sp>
        <p:nvSpPr>
          <p:cNvPr id="3" name="Title 2"/>
          <p:cNvSpPr>
            <a:spLocks noGrp="1"/>
          </p:cNvSpPr>
          <p:nvPr>
            <p:ph type="title"/>
          </p:nvPr>
        </p:nvSpPr>
        <p:spPr/>
        <p:txBody>
          <a:bodyPr/>
          <a:lstStyle/>
          <a:p>
            <a:r>
              <a:rPr lang="en-US" dirty="0" smtClean="0"/>
              <a:t>Brief Summary of Concepts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Buyer Utility</a:t>
            </a:r>
          </a:p>
          <a:p>
            <a:pPr lvl="1"/>
            <a:r>
              <a:rPr lang="en-US" dirty="0"/>
              <a:t>Does your offering unlock exceptional utility?</a:t>
            </a:r>
          </a:p>
          <a:p>
            <a:pPr lvl="1"/>
            <a:r>
              <a:rPr lang="en-US" dirty="0"/>
              <a:t>Is there a compelling reason for the mass of people to buy it?</a:t>
            </a:r>
          </a:p>
          <a:p>
            <a:pPr lvl="1"/>
            <a:endParaRPr lang="en-US" dirty="0" smtClean="0"/>
          </a:p>
          <a:p>
            <a:endParaRPr lang="en-US" dirty="0"/>
          </a:p>
          <a:p>
            <a:r>
              <a:rPr lang="en-US" dirty="0" smtClean="0"/>
              <a:t>Price: set the right strategic price</a:t>
            </a:r>
          </a:p>
          <a:p>
            <a:pPr lvl="1"/>
            <a:r>
              <a:rPr lang="en-US" dirty="0" smtClean="0"/>
              <a:t>Is the offering priced to attract the mass of target buyers so that they have a compelling ability to pay for your offering?</a:t>
            </a:r>
          </a:p>
          <a:p>
            <a:pPr lvl="1"/>
            <a:endParaRPr lang="en-US" dirty="0"/>
          </a:p>
          <a:p>
            <a:pPr lvl="1"/>
            <a:endParaRPr lang="en-US" dirty="0" smtClean="0"/>
          </a:p>
        </p:txBody>
      </p:sp>
      <p:sp>
        <p:nvSpPr>
          <p:cNvPr id="3" name="Title 2"/>
          <p:cNvSpPr>
            <a:spLocks noGrp="1"/>
          </p:cNvSpPr>
          <p:nvPr>
            <p:ph type="title"/>
          </p:nvPr>
        </p:nvSpPr>
        <p:spPr/>
        <p:txBody>
          <a:bodyPr/>
          <a:lstStyle/>
          <a:p>
            <a:r>
              <a:rPr lang="en-US" dirty="0" smtClean="0"/>
              <a:t>The Revenue Side</a:t>
            </a:r>
            <a:endParaRPr lang="en-US" dirty="0"/>
          </a:p>
        </p:txBody>
      </p:sp>
    </p:spTree>
    <p:extLst>
      <p:ext uri="{BB962C8B-B14F-4D97-AF65-F5344CB8AC3E}">
        <p14:creationId xmlns:p14="http://schemas.microsoft.com/office/powerpoint/2010/main" xmlns="" val="2364225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Cost</a:t>
            </a:r>
          </a:p>
          <a:p>
            <a:pPr lvl="1"/>
            <a:r>
              <a:rPr lang="en-US" dirty="0" smtClean="0"/>
              <a:t>Can you produce your offering at the target cost and still earn a healthy profit margin?</a:t>
            </a:r>
          </a:p>
          <a:p>
            <a:pPr lvl="1"/>
            <a:r>
              <a:rPr lang="en-US" dirty="0" smtClean="0"/>
              <a:t>Can you profit at the strategic price- the price easily accessible to the mass of target buyers? (You should NOT let costs drive prices)</a:t>
            </a:r>
          </a:p>
          <a:p>
            <a:pPr lvl="1"/>
            <a:endParaRPr lang="en-US" dirty="0" smtClean="0"/>
          </a:p>
          <a:p>
            <a:r>
              <a:rPr lang="en-US" dirty="0" smtClean="0"/>
              <a:t>Adoption</a:t>
            </a:r>
          </a:p>
          <a:p>
            <a:pPr lvl="1"/>
            <a:r>
              <a:rPr lang="en-US" dirty="0" smtClean="0"/>
              <a:t>What are the adoption hurdles in rolling out your idea? Ex: potential resistance to the idea by retailers </a:t>
            </a:r>
            <a:r>
              <a:rPr lang="en-US" smtClean="0"/>
              <a:t>or partners</a:t>
            </a:r>
            <a:endParaRPr lang="en-US" dirty="0" smtClean="0"/>
          </a:p>
          <a:p>
            <a:pPr marL="109728" indent="0">
              <a:buNone/>
            </a:pPr>
            <a:endParaRPr lang="en-US" dirty="0" smtClean="0"/>
          </a:p>
        </p:txBody>
      </p:sp>
      <p:sp>
        <p:nvSpPr>
          <p:cNvPr id="3" name="Title 2"/>
          <p:cNvSpPr>
            <a:spLocks noGrp="1"/>
          </p:cNvSpPr>
          <p:nvPr>
            <p:ph type="title"/>
          </p:nvPr>
        </p:nvSpPr>
        <p:spPr/>
        <p:txBody>
          <a:bodyPr/>
          <a:lstStyle/>
          <a:p>
            <a:r>
              <a:rPr lang="en-US" dirty="0" smtClean="0"/>
              <a:t>Final Two Steps</a:t>
            </a:r>
            <a:endParaRPr lang="en-US" dirty="0"/>
          </a:p>
        </p:txBody>
      </p:sp>
    </p:spTree>
    <p:extLst>
      <p:ext uri="{BB962C8B-B14F-4D97-AF65-F5344CB8AC3E}">
        <p14:creationId xmlns:p14="http://schemas.microsoft.com/office/powerpoint/2010/main" xmlns="" val="404304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Utility: Product or service that is useful</a:t>
            </a:r>
          </a:p>
          <a:p>
            <a:pPr marL="109728" indent="0">
              <a:buNone/>
            </a:pPr>
            <a:endParaRPr lang="en-US" dirty="0" smtClean="0"/>
          </a:p>
          <a:p>
            <a:r>
              <a:rPr lang="en-US" dirty="0" smtClean="0"/>
              <a:t>Many companies fail to deliver exceptional value because they are obsessed by the novelty of their product or service, especially when new technology plays a part in it.</a:t>
            </a:r>
          </a:p>
          <a:p>
            <a:endParaRPr lang="en-US" dirty="0"/>
          </a:p>
          <a:p>
            <a:r>
              <a:rPr lang="en-US" dirty="0" smtClean="0"/>
              <a:t>Example: Phillips CD-I and the technology trap</a:t>
            </a:r>
            <a:endParaRPr lang="en-US" dirty="0"/>
          </a:p>
        </p:txBody>
      </p:sp>
      <p:sp>
        <p:nvSpPr>
          <p:cNvPr id="3" name="Title 2"/>
          <p:cNvSpPr>
            <a:spLocks noGrp="1"/>
          </p:cNvSpPr>
          <p:nvPr>
            <p:ph type="title"/>
          </p:nvPr>
        </p:nvSpPr>
        <p:spPr/>
        <p:txBody>
          <a:bodyPr/>
          <a:lstStyle/>
          <a:p>
            <a:r>
              <a:rPr lang="en-US" dirty="0" smtClean="0"/>
              <a:t>Testing For Exceptional Utility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Outlines all the levers companies can pull to deliver exceptional utility to buyers as well as the various experiences buyers can have with a product</a:t>
            </a:r>
          </a:p>
          <a:p>
            <a:endParaRPr lang="en-US" dirty="0"/>
          </a:p>
        </p:txBody>
      </p:sp>
      <p:sp>
        <p:nvSpPr>
          <p:cNvPr id="3" name="Title 2"/>
          <p:cNvSpPr>
            <a:spLocks noGrp="1"/>
          </p:cNvSpPr>
          <p:nvPr>
            <p:ph type="title"/>
          </p:nvPr>
        </p:nvSpPr>
        <p:spPr/>
        <p:txBody>
          <a:bodyPr/>
          <a:lstStyle/>
          <a:p>
            <a:r>
              <a:rPr lang="en-US" dirty="0" smtClean="0"/>
              <a:t>The Buyer Utility Map</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76600" y="2667000"/>
            <a:ext cx="5334000" cy="388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columns of the table represent the 6 stages of the buyer experience cycle</a:t>
            </a:r>
          </a:p>
          <a:p>
            <a:endParaRPr lang="en-US" dirty="0" smtClean="0"/>
          </a:p>
          <a:p>
            <a:r>
              <a:rPr lang="en-US" dirty="0" smtClean="0"/>
              <a:t>These are all the activities a buyer will do with the product</a:t>
            </a:r>
          </a:p>
          <a:p>
            <a:pPr lvl="1">
              <a:buFont typeface="Arial" pitchFamily="34" charset="0"/>
              <a:buChar char="•"/>
            </a:pPr>
            <a:r>
              <a:rPr lang="en-US" dirty="0" smtClean="0"/>
              <a:t>Purchase</a:t>
            </a:r>
          </a:p>
          <a:p>
            <a:pPr lvl="1">
              <a:buFont typeface="Arial" pitchFamily="34" charset="0"/>
              <a:buChar char="•"/>
            </a:pPr>
            <a:r>
              <a:rPr lang="en-US" dirty="0" smtClean="0"/>
              <a:t>Delivery</a:t>
            </a:r>
          </a:p>
          <a:p>
            <a:pPr lvl="1">
              <a:buFont typeface="Arial" pitchFamily="34" charset="0"/>
              <a:buChar char="•"/>
            </a:pPr>
            <a:r>
              <a:rPr lang="en-US" dirty="0" smtClean="0"/>
              <a:t>Use</a:t>
            </a:r>
          </a:p>
          <a:p>
            <a:pPr lvl="1">
              <a:buFont typeface="Arial" pitchFamily="34" charset="0"/>
              <a:buChar char="•"/>
            </a:pPr>
            <a:r>
              <a:rPr lang="en-US" dirty="0" smtClean="0"/>
              <a:t>Supplement</a:t>
            </a:r>
          </a:p>
          <a:p>
            <a:pPr lvl="1">
              <a:buFont typeface="Arial" pitchFamily="34" charset="0"/>
              <a:buChar char="•"/>
            </a:pPr>
            <a:r>
              <a:rPr lang="en-US" dirty="0" smtClean="0"/>
              <a:t>Maintenance</a:t>
            </a:r>
          </a:p>
          <a:p>
            <a:pPr lvl="1">
              <a:buFont typeface="Arial" pitchFamily="34" charset="0"/>
              <a:buChar char="•"/>
            </a:pPr>
            <a:r>
              <a:rPr lang="en-US" dirty="0" smtClean="0"/>
              <a:t>Disposal</a:t>
            </a:r>
            <a:endParaRPr lang="en-US" dirty="0"/>
          </a:p>
        </p:txBody>
      </p:sp>
      <p:sp>
        <p:nvSpPr>
          <p:cNvPr id="3" name="Title 2"/>
          <p:cNvSpPr>
            <a:spLocks noGrp="1"/>
          </p:cNvSpPr>
          <p:nvPr>
            <p:ph type="title"/>
          </p:nvPr>
        </p:nvSpPr>
        <p:spPr/>
        <p:txBody>
          <a:bodyPr>
            <a:normAutofit/>
          </a:bodyPr>
          <a:lstStyle/>
          <a:p>
            <a:pPr algn="ctr"/>
            <a:r>
              <a:rPr lang="en-US" sz="3600" dirty="0" smtClean="0"/>
              <a:t>6 Stages of the Buyer Experience</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rows of the table represent the 6 utility levers</a:t>
            </a:r>
          </a:p>
          <a:p>
            <a:endParaRPr lang="en-US" dirty="0" smtClean="0"/>
          </a:p>
          <a:p>
            <a:r>
              <a:rPr lang="en-US" dirty="0" smtClean="0"/>
              <a:t>The utility levers are the ways in which utility or value can be offered to the customer:</a:t>
            </a:r>
          </a:p>
          <a:p>
            <a:pPr lvl="1">
              <a:buFont typeface="Arial" pitchFamily="34" charset="0"/>
              <a:buChar char="•"/>
            </a:pPr>
            <a:r>
              <a:rPr lang="en-US" dirty="0" smtClean="0"/>
              <a:t>Productivity</a:t>
            </a:r>
          </a:p>
          <a:p>
            <a:pPr lvl="1">
              <a:buFont typeface="Arial" pitchFamily="34" charset="0"/>
              <a:buChar char="•"/>
            </a:pPr>
            <a:r>
              <a:rPr lang="en-US" dirty="0" smtClean="0"/>
              <a:t>Simplicity</a:t>
            </a:r>
          </a:p>
          <a:p>
            <a:pPr lvl="1">
              <a:buFont typeface="Arial" pitchFamily="34" charset="0"/>
              <a:buChar char="•"/>
            </a:pPr>
            <a:r>
              <a:rPr lang="en-US" dirty="0" smtClean="0"/>
              <a:t>Convenience</a:t>
            </a:r>
          </a:p>
          <a:p>
            <a:pPr lvl="1">
              <a:buFont typeface="Arial" pitchFamily="34" charset="0"/>
              <a:buChar char="•"/>
            </a:pPr>
            <a:r>
              <a:rPr lang="en-US" dirty="0" smtClean="0"/>
              <a:t>Risk</a:t>
            </a:r>
          </a:p>
          <a:p>
            <a:pPr lvl="1">
              <a:buFont typeface="Arial" pitchFamily="34" charset="0"/>
              <a:buChar char="•"/>
            </a:pPr>
            <a:r>
              <a:rPr lang="en-US" dirty="0" smtClean="0"/>
              <a:t>Fun and Images</a:t>
            </a:r>
          </a:p>
          <a:p>
            <a:pPr lvl="1">
              <a:buFont typeface="Arial" pitchFamily="34" charset="0"/>
              <a:buChar char="•"/>
            </a:pPr>
            <a:r>
              <a:rPr lang="en-US" dirty="0" smtClean="0"/>
              <a:t>Environmental friendliness</a:t>
            </a:r>
          </a:p>
        </p:txBody>
      </p:sp>
      <p:sp>
        <p:nvSpPr>
          <p:cNvPr id="3" name="Title 2"/>
          <p:cNvSpPr>
            <a:spLocks noGrp="1"/>
          </p:cNvSpPr>
          <p:nvPr>
            <p:ph type="title"/>
          </p:nvPr>
        </p:nvSpPr>
        <p:spPr/>
        <p:txBody>
          <a:bodyPr/>
          <a:lstStyle/>
          <a:p>
            <a:r>
              <a:rPr lang="en-US" dirty="0" smtClean="0"/>
              <a:t>Utility Levers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70</TotalTime>
  <Words>1654</Words>
  <Application>Microsoft Office PowerPoint</Application>
  <PresentationFormat>On-screen Show (4:3)</PresentationFormat>
  <Paragraphs>212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Concourse</vt:lpstr>
      <vt:lpstr>Chapter 6, BOS:  “Get the Strategic Sequence Right”</vt:lpstr>
      <vt:lpstr>The Next Step</vt:lpstr>
      <vt:lpstr>The Sequence of Blue Ocean Strategy</vt:lpstr>
      <vt:lpstr>The Revenue Side</vt:lpstr>
      <vt:lpstr>Final Two Steps</vt:lpstr>
      <vt:lpstr>Testing For Exceptional Utility</vt:lpstr>
      <vt:lpstr>The Buyer Utility Map</vt:lpstr>
      <vt:lpstr>6 Stages of the Buyer Experience</vt:lpstr>
      <vt:lpstr>Utility Levers</vt:lpstr>
      <vt:lpstr>Uncovering Blocks to Utility</vt:lpstr>
      <vt:lpstr>From Exceptional Utility to Strategic Pricing</vt:lpstr>
      <vt:lpstr>Two Reasons to Strategically Set Price</vt:lpstr>
      <vt:lpstr>Important Vocab</vt:lpstr>
      <vt:lpstr>Important Vocab &amp; Meaning</vt:lpstr>
      <vt:lpstr>Slide 15</vt:lpstr>
      <vt:lpstr>ID Price Corridor of the Mass </vt:lpstr>
      <vt:lpstr>Specify a Level Within the Price Corridor</vt:lpstr>
      <vt:lpstr>From Strategic Pricing to Target Costing</vt:lpstr>
      <vt:lpstr>Slide 19</vt:lpstr>
      <vt:lpstr>1) Streamlining and Cost           Innovations</vt:lpstr>
      <vt:lpstr>2) Partnering</vt:lpstr>
      <vt:lpstr>3)Pricing Innovation</vt:lpstr>
      <vt:lpstr>From Utility, Price, and Cost to Adoption</vt:lpstr>
      <vt:lpstr>Addressing Employees</vt:lpstr>
      <vt:lpstr>Addressing Business Partners</vt:lpstr>
      <vt:lpstr>Addressing the General Public</vt:lpstr>
      <vt:lpstr>The Key Challenges</vt:lpstr>
      <vt:lpstr>The Blue Ocean Idea Index</vt:lpstr>
      <vt:lpstr>The Blue Ocean Idea Index</vt:lpstr>
      <vt:lpstr>Blue Ocean Idea Index cont.</vt:lpstr>
      <vt:lpstr>What Does BOI Index Test?</vt:lpstr>
      <vt:lpstr>Brief Summary of Concepts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Exceptional Utility to Strategic Pricing</dc:title>
  <dc:creator>Josh</dc:creator>
  <cp:lastModifiedBy>Josh</cp:lastModifiedBy>
  <cp:revision>13</cp:revision>
  <dcterms:created xsi:type="dcterms:W3CDTF">2011-06-12T17:28:45Z</dcterms:created>
  <dcterms:modified xsi:type="dcterms:W3CDTF">2011-06-14T17:24:55Z</dcterms:modified>
</cp:coreProperties>
</file>