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96" r:id="rId2"/>
    <p:sldId id="269" r:id="rId3"/>
    <p:sldId id="270" r:id="rId4"/>
    <p:sldId id="271" r:id="rId5"/>
    <p:sldId id="272" r:id="rId6"/>
    <p:sldId id="281" r:id="rId7"/>
    <p:sldId id="282" r:id="rId8"/>
    <p:sldId id="283" r:id="rId9"/>
    <p:sldId id="284" r:id="rId10"/>
    <p:sldId id="285" r:id="rId11"/>
    <p:sldId id="286" r:id="rId12"/>
    <p:sldId id="273" r:id="rId13"/>
    <p:sldId id="274" r:id="rId14"/>
    <p:sldId id="275" r:id="rId15"/>
    <p:sldId id="276" r:id="rId16"/>
    <p:sldId id="290" r:id="rId17"/>
    <p:sldId id="291" r:id="rId18"/>
    <p:sldId id="277" r:id="rId19"/>
    <p:sldId id="278" r:id="rId20"/>
    <p:sldId id="279" r:id="rId21"/>
    <p:sldId id="257" r:id="rId22"/>
    <p:sldId id="258" r:id="rId23"/>
    <p:sldId id="259" r:id="rId24"/>
    <p:sldId id="263" r:id="rId25"/>
    <p:sldId id="264" r:id="rId26"/>
    <p:sldId id="268" r:id="rId27"/>
    <p:sldId id="287" r:id="rId28"/>
    <p:sldId id="288" r:id="rId29"/>
    <p:sldId id="289" r:id="rId30"/>
    <p:sldId id="292" r:id="rId31"/>
    <p:sldId id="293" r:id="rId32"/>
    <p:sldId id="294" r:id="rId33"/>
    <p:sldId id="297" r:id="rId34"/>
    <p:sldId id="298" r:id="rId35"/>
    <p:sldId id="299" r:id="rId36"/>
    <p:sldId id="300" r:id="rId37"/>
    <p:sldId id="301" r:id="rId38"/>
    <p:sldId id="302" r:id="rId39"/>
    <p:sldId id="30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AA8C8-6DEF-4031-BC35-1EC5F0C5378E}" type="datetimeFigureOut">
              <a:rPr lang="en-US" smtClean="0"/>
              <a:t>6/28/2011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E0242-C31A-46C7-9084-26328842BD0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DE5BD-2A8D-452F-B226-D93019F64B3A}"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DE5BD-2A8D-452F-B226-D93019F64B3A}"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DE5BD-2A8D-452F-B226-D93019F64B3A}"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NIKE is a consumer products company, the relative popularity of various sports and fitness activities and changing design trends affect the demand for our products. We must therefore respond to trends and shifts in consumer preferences by adjusting the mix of existing product offerings, developing new products, styles and categories, and influencing sports and fitness preferences through aggressive marketing. Failure to respond in a timely and adequate manner could have a material adverse effect on our sales and profitability. </a:t>
            </a:r>
            <a:endParaRPr lang="en-US" dirty="0"/>
          </a:p>
        </p:txBody>
      </p:sp>
      <p:sp>
        <p:nvSpPr>
          <p:cNvPr id="4" name="Slide Number Placeholder 3"/>
          <p:cNvSpPr>
            <a:spLocks noGrp="1"/>
          </p:cNvSpPr>
          <p:nvPr>
            <p:ph type="sldNum" sz="quarter" idx="10"/>
          </p:nvPr>
        </p:nvSpPr>
        <p:spPr/>
        <p:txBody>
          <a:bodyPr/>
          <a:lstStyle/>
          <a:p>
            <a:fld id="{E30B61C9-D581-440E-BB8C-900DCCC3FF69}" type="slidenum">
              <a:rPr lang="en-US" smtClean="0"/>
              <a:pPr/>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0B61C9-D581-440E-BB8C-900DCCC3FF69}" type="slidenum">
              <a:rPr lang="en-US" smtClean="0"/>
              <a:pPr/>
              <a:t>37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Nike has teamed up with Bono and the RED organization to form a “a two-pronged approach to fight HIV/AIDS in Africa by delivering funds to support programs that offer education and medication on the ground and will harness the power of sport to engage youth around the world in the fight against AIDS in Africa </a:t>
            </a:r>
            <a:endParaRPr lang="en-US" dirty="0" smtClean="0"/>
          </a:p>
          <a:p>
            <a:endParaRPr lang="en-US" dirty="0"/>
          </a:p>
        </p:txBody>
      </p:sp>
      <p:sp>
        <p:nvSpPr>
          <p:cNvPr id="4" name="Slide Number Placeholder 3"/>
          <p:cNvSpPr>
            <a:spLocks noGrp="1"/>
          </p:cNvSpPr>
          <p:nvPr>
            <p:ph type="sldNum" sz="quarter" idx="10"/>
          </p:nvPr>
        </p:nvSpPr>
        <p:spPr/>
        <p:txBody>
          <a:bodyPr/>
          <a:lstStyle/>
          <a:p>
            <a:fld id="{E30B61C9-D581-440E-BB8C-900DCCC3FF69}"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710C6A9-E304-46FC-9960-50DBD2CEB9F7}" type="datetimeFigureOut">
              <a:rPr lang="en-US" smtClean="0"/>
              <a:pPr/>
              <a:t>6/27/2011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6E45ABA-D3AD-4449-9B28-1C810028D6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0C6A9-E304-46FC-9960-50DBD2CEB9F7}"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45ABA-D3AD-4449-9B28-1C810028D6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0C6A9-E304-46FC-9960-50DBD2CEB9F7}"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45ABA-D3AD-4449-9B28-1C810028D6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0C6A9-E304-46FC-9960-50DBD2CEB9F7}"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45ABA-D3AD-4449-9B28-1C810028D6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10C6A9-E304-46FC-9960-50DBD2CEB9F7}"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45ABA-D3AD-4449-9B28-1C810028D6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10C6A9-E304-46FC-9960-50DBD2CEB9F7}"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45ABA-D3AD-4449-9B28-1C810028D6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710C6A9-E304-46FC-9960-50DBD2CEB9F7}" type="datetimeFigureOut">
              <a:rPr lang="en-US" smtClean="0"/>
              <a:pPr/>
              <a:t>6/27/2011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45ABA-D3AD-4449-9B28-1C810028D6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710C6A9-E304-46FC-9960-50DBD2CEB9F7}" type="datetimeFigureOut">
              <a:rPr lang="en-US" smtClean="0"/>
              <a:pPr/>
              <a:t>6/27/2011</a:t>
            </a:fld>
            <a:endParaRPr lang="en-US"/>
          </a:p>
        </p:txBody>
      </p:sp>
      <p:sp>
        <p:nvSpPr>
          <p:cNvPr id="8" name="Slide Number Placeholder 7"/>
          <p:cNvSpPr>
            <a:spLocks noGrp="1"/>
          </p:cNvSpPr>
          <p:nvPr>
            <p:ph type="sldNum" sz="quarter" idx="11"/>
          </p:nvPr>
        </p:nvSpPr>
        <p:spPr/>
        <p:txBody>
          <a:bodyPr/>
          <a:lstStyle/>
          <a:p>
            <a:fld id="{C6E45ABA-D3AD-4449-9B28-1C810028D65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0C6A9-E304-46FC-9960-50DBD2CEB9F7}" type="datetimeFigureOut">
              <a:rPr lang="en-US" smtClean="0"/>
              <a:pPr/>
              <a:t>6/27/2011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45ABA-D3AD-4449-9B28-1C810028D6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10C6A9-E304-46FC-9960-50DBD2CEB9F7}"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C6E45ABA-D3AD-4449-9B28-1C810028D6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710C6A9-E304-46FC-9960-50DBD2CEB9F7}"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45ABA-D3AD-4449-9B28-1C810028D6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710C6A9-E304-46FC-9960-50DBD2CEB9F7}" type="datetimeFigureOut">
              <a:rPr lang="en-US" smtClean="0"/>
              <a:pPr/>
              <a:t>6/27/2011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6E45ABA-D3AD-4449-9B28-1C810028D6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youtube.com/watch?v=DiRFVI0e_qw&amp;feature=relat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Team 3: Riley Drummond</a:t>
            </a:r>
            <a:br>
              <a:rPr lang="en-US" sz="2800" dirty="0" smtClean="0"/>
            </a:br>
            <a:r>
              <a:rPr lang="en-US" sz="2800" dirty="0" smtClean="0"/>
              <a:t>Andrew Rich</a:t>
            </a:r>
            <a:br>
              <a:rPr lang="en-US" sz="2800" dirty="0" smtClean="0"/>
            </a:br>
            <a:r>
              <a:rPr lang="en-US" sz="2800" dirty="0" smtClean="0"/>
              <a:t>Rick Henson</a:t>
            </a:r>
            <a:br>
              <a:rPr lang="en-US" sz="2800" dirty="0" smtClean="0"/>
            </a:br>
            <a:r>
              <a:rPr lang="en-US" sz="2800" dirty="0" smtClean="0"/>
              <a:t>James Everett</a:t>
            </a:r>
            <a:br>
              <a:rPr lang="en-US" sz="2800" dirty="0" smtClean="0"/>
            </a:br>
            <a:r>
              <a:rPr lang="en-US" sz="2800" dirty="0" smtClean="0"/>
              <a:t>Brittany Fowlkes</a:t>
            </a:r>
            <a:br>
              <a:rPr lang="en-US" sz="2800" dirty="0" smtClean="0"/>
            </a:br>
            <a:r>
              <a:rPr lang="en-US" sz="2800" dirty="0" smtClean="0"/>
              <a:t>Ann-Marie Nanny</a:t>
            </a:r>
            <a:br>
              <a:rPr lang="en-US" sz="2800" dirty="0" smtClean="0"/>
            </a:br>
            <a:r>
              <a:rPr lang="en-US" sz="2800" dirty="0" smtClean="0"/>
              <a:t>Kara vickers</a:t>
            </a:r>
            <a:endParaRPr lang="en-US" sz="2800" dirty="0"/>
          </a:p>
        </p:txBody>
      </p:sp>
      <p:sp>
        <p:nvSpPr>
          <p:cNvPr id="3" name="Subtitle 2"/>
          <p:cNvSpPr>
            <a:spLocks noGrp="1"/>
          </p:cNvSpPr>
          <p:nvPr>
            <p:ph type="subTitle" idx="1"/>
          </p:nvPr>
        </p:nvSpPr>
        <p:spPr/>
        <p:txBody>
          <a:bodyPr>
            <a:normAutofit/>
          </a:bodyPr>
          <a:lstStyle/>
          <a:p>
            <a:r>
              <a:rPr lang="en-US" sz="7200" dirty="0" smtClean="0"/>
              <a:t>Nike, Inc.</a:t>
            </a:r>
            <a:endParaRPr lang="en-US" sz="7200" dirty="0"/>
          </a:p>
        </p:txBody>
      </p:sp>
      <p:pic>
        <p:nvPicPr>
          <p:cNvPr id="23554" name="Picture 2" descr="http://lotsawords.com/wp-content/uploads/2011/04/nike-logo.gif"/>
          <p:cNvPicPr>
            <a:picLocks noChangeAspect="1" noChangeArrowheads="1"/>
          </p:cNvPicPr>
          <p:nvPr/>
        </p:nvPicPr>
        <p:blipFill>
          <a:blip r:embed="rId2" cstate="print"/>
          <a:srcRect/>
          <a:stretch>
            <a:fillRect/>
          </a:stretch>
        </p:blipFill>
        <p:spPr bwMode="auto">
          <a:xfrm>
            <a:off x="5715000" y="304800"/>
            <a:ext cx="3054190" cy="1676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1" y="0"/>
            <a:ext cx="4274816" cy="3206112"/>
          </a:xfrm>
          <a:prstGeom prst="rect">
            <a:avLst/>
          </a:prstGeom>
        </p:spPr>
      </p:pic>
      <p:pic>
        <p:nvPicPr>
          <p:cNvPr id="6" name="Picture 5"/>
          <p:cNvPicPr>
            <a:picLocks noChangeAspect="1"/>
          </p:cNvPicPr>
          <p:nvPr/>
        </p:nvPicPr>
        <p:blipFill>
          <a:blip r:embed="rId3" cstate="print"/>
          <a:stretch>
            <a:fillRect/>
          </a:stretch>
        </p:blipFill>
        <p:spPr>
          <a:xfrm>
            <a:off x="1739019" y="5326422"/>
            <a:ext cx="2273436" cy="1531578"/>
          </a:xfrm>
          <a:prstGeom prst="rect">
            <a:avLst/>
          </a:prstGeom>
        </p:spPr>
      </p:pic>
      <p:pic>
        <p:nvPicPr>
          <p:cNvPr id="7" name="Picture 6"/>
          <p:cNvPicPr>
            <a:picLocks noChangeAspect="1"/>
          </p:cNvPicPr>
          <p:nvPr/>
        </p:nvPicPr>
        <p:blipFill>
          <a:blip r:embed="rId4" cstate="print"/>
          <a:stretch>
            <a:fillRect/>
          </a:stretch>
        </p:blipFill>
        <p:spPr>
          <a:xfrm>
            <a:off x="-1" y="3206112"/>
            <a:ext cx="2577627" cy="2577627"/>
          </a:xfrm>
          <a:prstGeom prst="rect">
            <a:avLst/>
          </a:prstGeom>
        </p:spPr>
      </p:pic>
      <p:pic>
        <p:nvPicPr>
          <p:cNvPr id="8" name="Picture 7"/>
          <p:cNvPicPr>
            <a:picLocks noChangeAspect="1"/>
          </p:cNvPicPr>
          <p:nvPr/>
        </p:nvPicPr>
        <p:blipFill>
          <a:blip r:embed="rId5" cstate="print"/>
          <a:stretch>
            <a:fillRect/>
          </a:stretch>
        </p:blipFill>
        <p:spPr>
          <a:xfrm>
            <a:off x="3786670" y="3188229"/>
            <a:ext cx="5357330" cy="3669771"/>
          </a:xfrm>
          <a:prstGeom prst="rect">
            <a:avLst/>
          </a:prstGeom>
        </p:spPr>
      </p:pic>
      <p:pic>
        <p:nvPicPr>
          <p:cNvPr id="5" name="Picture 4"/>
          <p:cNvPicPr>
            <a:picLocks noChangeAspect="1"/>
          </p:cNvPicPr>
          <p:nvPr/>
        </p:nvPicPr>
        <p:blipFill>
          <a:blip r:embed="rId6" cstate="print"/>
          <a:stretch>
            <a:fillRect/>
          </a:stretch>
        </p:blipFill>
        <p:spPr>
          <a:xfrm>
            <a:off x="4274815" y="1"/>
            <a:ext cx="2868169" cy="3483606"/>
          </a:xfrm>
          <a:prstGeom prst="rect">
            <a:avLst/>
          </a:prstGeom>
        </p:spPr>
      </p:pic>
      <p:sp>
        <p:nvSpPr>
          <p:cNvPr id="9" name="TextBox 8"/>
          <p:cNvSpPr txBox="1"/>
          <p:nvPr/>
        </p:nvSpPr>
        <p:spPr>
          <a:xfrm>
            <a:off x="6858000" y="76200"/>
            <a:ext cx="2406520" cy="1877437"/>
          </a:xfrm>
          <a:prstGeom prst="rect">
            <a:avLst/>
          </a:prstGeom>
          <a:noFill/>
        </p:spPr>
        <p:txBody>
          <a:bodyPr wrap="square" rtlCol="0">
            <a:spAutoFit/>
          </a:bodyPr>
          <a:lstStyle/>
          <a:p>
            <a:pPr algn="ctr"/>
            <a:r>
              <a:rPr lang="en-US" sz="2900" dirty="0" smtClean="0"/>
              <a:t>Sole Sponsor=</a:t>
            </a:r>
            <a:br>
              <a:rPr lang="en-US" sz="2900" dirty="0" smtClean="0"/>
            </a:br>
            <a:r>
              <a:rPr lang="en-US" sz="2900" dirty="0" smtClean="0"/>
              <a:t>Distinctive Competency</a:t>
            </a:r>
            <a:endParaRPr lang="en-US" sz="2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170"/>
            <a:ext cx="9144000" cy="886908"/>
          </a:xfrm>
        </p:spPr>
        <p:txBody>
          <a:bodyPr/>
          <a:lstStyle/>
          <a:p>
            <a:r>
              <a:rPr lang="en-US" sz="4000" dirty="0" smtClean="0"/>
              <a:t>Nike’s Distinctive Competencies</a:t>
            </a:r>
            <a:endParaRPr lang="en-US" sz="4000" dirty="0"/>
          </a:p>
        </p:txBody>
      </p:sp>
      <p:sp>
        <p:nvSpPr>
          <p:cNvPr id="3" name="Content Placeholder 2"/>
          <p:cNvSpPr>
            <a:spLocks noGrp="1"/>
          </p:cNvSpPr>
          <p:nvPr>
            <p:ph idx="1"/>
          </p:nvPr>
        </p:nvSpPr>
        <p:spPr/>
        <p:txBody>
          <a:bodyPr>
            <a:normAutofit lnSpcReduction="10000"/>
          </a:bodyPr>
          <a:lstStyle/>
          <a:p>
            <a:r>
              <a:rPr lang="en-US" sz="2800" b="1" dirty="0" smtClean="0"/>
              <a:t>Unique manufacturing process</a:t>
            </a:r>
            <a:r>
              <a:rPr lang="en-US" dirty="0" smtClean="0"/>
              <a:t/>
            </a:r>
            <a:br>
              <a:rPr lang="en-US" dirty="0" smtClean="0"/>
            </a:br>
            <a:r>
              <a:rPr lang="en-US" dirty="0" smtClean="0"/>
              <a:t>     -possess many licenses and patents</a:t>
            </a:r>
            <a:br>
              <a:rPr lang="en-US" dirty="0" smtClean="0"/>
            </a:br>
            <a:r>
              <a:rPr lang="en-US" dirty="0" smtClean="0"/>
              <a:t>     </a:t>
            </a:r>
          </a:p>
          <a:p>
            <a:pPr>
              <a:buNone/>
            </a:pPr>
            <a:r>
              <a:rPr lang="en-US" dirty="0" smtClean="0"/>
              <a:t>         -”Air” Technology (utilizes pressurized gas 	 	encapsulated in polyurethane)  </a:t>
            </a:r>
            <a:br>
              <a:rPr lang="en-US" dirty="0" smtClean="0"/>
            </a:br>
            <a:r>
              <a:rPr lang="en-US" dirty="0" smtClean="0"/>
              <a:t>    </a:t>
            </a:r>
          </a:p>
          <a:p>
            <a:pPr>
              <a:buNone/>
            </a:pPr>
            <a:r>
              <a:rPr lang="en-US" dirty="0" smtClean="0"/>
              <a:t>	     -Allows for more efficient and effective        	manufacturing than competitors</a:t>
            </a:r>
          </a:p>
        </p:txBody>
      </p:sp>
      <p:pic>
        <p:nvPicPr>
          <p:cNvPr id="4" name="Picture 3"/>
          <p:cNvPicPr>
            <a:picLocks noChangeAspect="1"/>
          </p:cNvPicPr>
          <p:nvPr/>
        </p:nvPicPr>
        <p:blipFill>
          <a:blip r:embed="rId2" cstate="print"/>
          <a:stretch>
            <a:fillRect/>
          </a:stretch>
        </p:blipFill>
        <p:spPr>
          <a:xfrm>
            <a:off x="6318420" y="5158020"/>
            <a:ext cx="2825579" cy="1699979"/>
          </a:xfrm>
          <a:prstGeom prst="rect">
            <a:avLst/>
          </a:prstGeom>
        </p:spPr>
      </p:pic>
      <p:pic>
        <p:nvPicPr>
          <p:cNvPr id="5" name="Picture 2" descr="http://www.sneakers-stores.com/images/nike%20running%20logo.jpg"/>
          <p:cNvPicPr>
            <a:picLocks noChangeAspect="1" noChangeArrowheads="1"/>
          </p:cNvPicPr>
          <p:nvPr/>
        </p:nvPicPr>
        <p:blipFill>
          <a:blip r:embed="rId3" cstate="print"/>
          <a:srcRect/>
          <a:stretch>
            <a:fillRect/>
          </a:stretch>
        </p:blipFill>
        <p:spPr bwMode="auto">
          <a:xfrm>
            <a:off x="7006772" y="228600"/>
            <a:ext cx="1923140" cy="1143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Porter's Five Forces Model</a:t>
            </a:r>
            <a:endParaRPr lang="en-US" dirty="0"/>
          </a:p>
        </p:txBody>
      </p:sp>
      <p:sp>
        <p:nvSpPr>
          <p:cNvPr id="5" name="Content Placeholder 4"/>
          <p:cNvSpPr>
            <a:spLocks noGrp="1"/>
          </p:cNvSpPr>
          <p:nvPr>
            <p:ph idx="1"/>
          </p:nvPr>
        </p:nvSpPr>
        <p:spPr/>
        <p:txBody>
          <a:bodyPr/>
          <a:lstStyle/>
          <a:p>
            <a:r>
              <a:rPr lang="en-US" u="sng" dirty="0" smtClean="0"/>
              <a:t>Intensity of rivalry between firms: High</a:t>
            </a:r>
          </a:p>
          <a:p>
            <a:pPr lvl="1"/>
            <a:r>
              <a:rPr lang="en-US" dirty="0" smtClean="0"/>
              <a:t>Highly competitive industry</a:t>
            </a:r>
          </a:p>
          <a:p>
            <a:pPr lvl="1"/>
            <a:r>
              <a:rPr lang="en-US" dirty="0" smtClean="0"/>
              <a:t>Strong brand identity and product differentiation</a:t>
            </a:r>
          </a:p>
          <a:p>
            <a:pPr lvl="1"/>
            <a:r>
              <a:rPr lang="en-US" dirty="0" smtClean="0"/>
              <a:t>R&amp;D is the key to assessing the market</a:t>
            </a:r>
          </a:p>
          <a:p>
            <a:pPr lvl="1"/>
            <a:r>
              <a:rPr lang="en-US" dirty="0" smtClean="0"/>
              <a:t>Nike’s biggest competitors are Adidas, New Balance, puma, and recently Under Armour </a:t>
            </a:r>
          </a:p>
          <a:p>
            <a:pPr lvl="1"/>
            <a:endParaRPr lang="en-US" dirty="0" smtClean="0"/>
          </a:p>
          <a:p>
            <a:pPr lvl="1">
              <a:buNone/>
            </a:pPr>
            <a:endParaRPr lang="en-US" dirty="0" smtClean="0"/>
          </a:p>
          <a:p>
            <a:pPr lvl="1"/>
            <a:endParaRPr lang="en-US" dirty="0" smtClean="0"/>
          </a:p>
          <a:p>
            <a:pPr lvl="1"/>
            <a:endParaRPr lang="en-US" dirty="0"/>
          </a:p>
        </p:txBody>
      </p:sp>
      <p:pic>
        <p:nvPicPr>
          <p:cNvPr id="6" name="Picture 5" descr="images-8.jpeg"/>
          <p:cNvPicPr>
            <a:picLocks noChangeAspect="1"/>
          </p:cNvPicPr>
          <p:nvPr/>
        </p:nvPicPr>
        <p:blipFill>
          <a:blip r:embed="rId2" cstate="print"/>
          <a:stretch>
            <a:fillRect/>
          </a:stretch>
        </p:blipFill>
        <p:spPr>
          <a:xfrm>
            <a:off x="2209800" y="4876800"/>
            <a:ext cx="1447800" cy="1447800"/>
          </a:xfrm>
          <a:prstGeom prst="rect">
            <a:avLst/>
          </a:prstGeom>
        </p:spPr>
      </p:pic>
      <p:pic>
        <p:nvPicPr>
          <p:cNvPr id="7" name="Picture 6" descr="images-10.jpeg"/>
          <p:cNvPicPr>
            <a:picLocks noChangeAspect="1"/>
          </p:cNvPicPr>
          <p:nvPr/>
        </p:nvPicPr>
        <p:blipFill>
          <a:blip r:embed="rId3" cstate="print"/>
          <a:stretch>
            <a:fillRect/>
          </a:stretch>
        </p:blipFill>
        <p:spPr>
          <a:xfrm>
            <a:off x="4970297" y="4869718"/>
            <a:ext cx="1382470" cy="652353"/>
          </a:xfrm>
          <a:prstGeom prst="rect">
            <a:avLst/>
          </a:prstGeom>
        </p:spPr>
      </p:pic>
      <p:pic>
        <p:nvPicPr>
          <p:cNvPr id="8" name="Picture 7" descr="Unknown-3"/>
          <p:cNvPicPr>
            <a:picLocks noChangeAspect="1"/>
          </p:cNvPicPr>
          <p:nvPr/>
        </p:nvPicPr>
        <p:blipFill>
          <a:blip r:embed="rId4" cstate="print"/>
          <a:stretch>
            <a:fillRect/>
          </a:stretch>
        </p:blipFill>
        <p:spPr>
          <a:xfrm>
            <a:off x="6844211" y="5321472"/>
            <a:ext cx="1251602" cy="787227"/>
          </a:xfrm>
          <a:prstGeom prst="rect">
            <a:avLst/>
          </a:prstGeom>
        </p:spPr>
      </p:pic>
      <p:pic>
        <p:nvPicPr>
          <p:cNvPr id="9" name="Picture 8" descr="Unknown-2"/>
          <p:cNvPicPr>
            <a:picLocks noChangeAspect="1"/>
          </p:cNvPicPr>
          <p:nvPr/>
        </p:nvPicPr>
        <p:blipFill>
          <a:blip r:embed="rId5" cstate="print"/>
          <a:stretch>
            <a:fillRect/>
          </a:stretch>
        </p:blipFill>
        <p:spPr>
          <a:xfrm>
            <a:off x="3962400" y="5715000"/>
            <a:ext cx="1370782" cy="804691"/>
          </a:xfrm>
          <a:prstGeom prst="rect">
            <a:avLst/>
          </a:prstGeom>
        </p:spPr>
      </p:pic>
      <p:pic>
        <p:nvPicPr>
          <p:cNvPr id="11" name="Picture 10" descr="Unknown-1"/>
          <p:cNvPicPr>
            <a:picLocks noChangeAspect="1"/>
          </p:cNvPicPr>
          <p:nvPr/>
        </p:nvPicPr>
        <p:blipFill>
          <a:blip r:embed="rId6" cstate="print"/>
          <a:stretch>
            <a:fillRect/>
          </a:stretch>
        </p:blipFill>
        <p:spPr>
          <a:xfrm>
            <a:off x="685800" y="5029200"/>
            <a:ext cx="1037641" cy="1037641"/>
          </a:xfrm>
          <a:prstGeom prst="rect">
            <a:avLst/>
          </a:prstGeom>
        </p:spPr>
      </p:pic>
      <p:pic>
        <p:nvPicPr>
          <p:cNvPr id="10" name="Picture 2" descr="http://www.sneakers-stores.com/images/nike%20running%20logo.jpg"/>
          <p:cNvPicPr>
            <a:picLocks noChangeAspect="1" noChangeArrowheads="1"/>
          </p:cNvPicPr>
          <p:nvPr/>
        </p:nvPicPr>
        <p:blipFill>
          <a:blip r:embed="rId7" cstate="print"/>
          <a:srcRect/>
          <a:stretch>
            <a:fillRect/>
          </a:stretch>
        </p:blipFill>
        <p:spPr bwMode="auto">
          <a:xfrm>
            <a:off x="7391400" y="228600"/>
            <a:ext cx="1538512" cy="914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Five Forces Model</a:t>
            </a:r>
            <a:endParaRPr lang="en-US" dirty="0"/>
          </a:p>
        </p:txBody>
      </p:sp>
      <p:sp>
        <p:nvSpPr>
          <p:cNvPr id="3" name="Content Placeholder 2"/>
          <p:cNvSpPr>
            <a:spLocks noGrp="1"/>
          </p:cNvSpPr>
          <p:nvPr>
            <p:ph idx="1"/>
          </p:nvPr>
        </p:nvSpPr>
        <p:spPr/>
        <p:txBody>
          <a:bodyPr>
            <a:normAutofit/>
          </a:bodyPr>
          <a:lstStyle/>
          <a:p>
            <a:r>
              <a:rPr lang="en-US" u="sng" dirty="0" smtClean="0"/>
              <a:t>Bargaining power of buyers: Moderate</a:t>
            </a:r>
          </a:p>
          <a:p>
            <a:pPr lvl="1"/>
            <a:r>
              <a:rPr lang="en-US" dirty="0" smtClean="0"/>
              <a:t>Price sensitivity affects customers desire to buy</a:t>
            </a:r>
          </a:p>
          <a:p>
            <a:pPr lvl="1"/>
            <a:r>
              <a:rPr lang="en-US" dirty="0" smtClean="0"/>
              <a:t>However, Nike has created a strong loyalty based clientele which ultimately decreases their buying power</a:t>
            </a:r>
          </a:p>
          <a:p>
            <a:r>
              <a:rPr lang="en-US" u="sng" dirty="0" smtClean="0"/>
              <a:t>Bargaining power of suppliers: Low</a:t>
            </a:r>
          </a:p>
          <a:p>
            <a:pPr lvl="1"/>
            <a:r>
              <a:rPr lang="en-US" dirty="0" smtClean="0"/>
              <a:t>Raw materials are commodities</a:t>
            </a:r>
          </a:p>
          <a:p>
            <a:pPr lvl="1"/>
            <a:r>
              <a:rPr lang="en-US" dirty="0" smtClean="0"/>
              <a:t>Low switching costs</a:t>
            </a:r>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134980" y="228600"/>
            <a:ext cx="1794931" cy="1066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Five Forces Model</a:t>
            </a:r>
            <a:endParaRPr lang="en-US" dirty="0"/>
          </a:p>
        </p:txBody>
      </p:sp>
      <p:sp>
        <p:nvSpPr>
          <p:cNvPr id="3" name="Content Placeholder 2"/>
          <p:cNvSpPr>
            <a:spLocks noGrp="1"/>
          </p:cNvSpPr>
          <p:nvPr>
            <p:ph idx="1"/>
          </p:nvPr>
        </p:nvSpPr>
        <p:spPr/>
        <p:txBody>
          <a:bodyPr>
            <a:normAutofit lnSpcReduction="10000"/>
          </a:bodyPr>
          <a:lstStyle/>
          <a:p>
            <a:r>
              <a:rPr lang="en-US" u="sng" dirty="0" smtClean="0"/>
              <a:t>Threat of New Entrants: Low</a:t>
            </a:r>
          </a:p>
          <a:p>
            <a:pPr lvl="1"/>
            <a:r>
              <a:rPr lang="en-US" dirty="0" smtClean="0"/>
              <a:t>New entrants suffer a severe cost disadvantage</a:t>
            </a:r>
          </a:p>
          <a:p>
            <a:pPr lvl="1"/>
            <a:r>
              <a:rPr lang="en-US" dirty="0" smtClean="0"/>
              <a:t>Intense competition and price conscious consumers limit industry growth</a:t>
            </a:r>
          </a:p>
          <a:p>
            <a:pPr lvl="1"/>
            <a:r>
              <a:rPr lang="en-US" dirty="0" smtClean="0"/>
              <a:t>Maturing industry</a:t>
            </a:r>
          </a:p>
          <a:p>
            <a:pPr lvl="1"/>
            <a:endParaRPr lang="en-US" dirty="0" smtClean="0"/>
          </a:p>
          <a:p>
            <a:r>
              <a:rPr lang="en-US" u="sng" dirty="0" smtClean="0"/>
              <a:t>Threat of Substitutes: Low</a:t>
            </a:r>
          </a:p>
          <a:p>
            <a:pPr lvl="1"/>
            <a:r>
              <a:rPr lang="en-US" dirty="0" smtClean="0"/>
              <a:t>There are very few substitutes for sports performance shoes</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263190" y="228600"/>
            <a:ext cx="1666721" cy="990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Competition</a:t>
            </a:r>
            <a:endParaRPr lang="en-US" dirty="0"/>
          </a:p>
        </p:txBody>
      </p:sp>
      <p:sp>
        <p:nvSpPr>
          <p:cNvPr id="3" name="Content Placeholder 2"/>
          <p:cNvSpPr>
            <a:spLocks noGrp="1"/>
          </p:cNvSpPr>
          <p:nvPr>
            <p:ph idx="1"/>
          </p:nvPr>
        </p:nvSpPr>
        <p:spPr/>
        <p:txBody>
          <a:bodyPr/>
          <a:lstStyle/>
          <a:p>
            <a:r>
              <a:rPr lang="en-US" u="sng" dirty="0" smtClean="0"/>
              <a:t>Firms compete on:</a:t>
            </a:r>
          </a:p>
          <a:p>
            <a:pPr lvl="1"/>
            <a:r>
              <a:rPr lang="en-US" dirty="0" smtClean="0"/>
              <a:t>Pricing</a:t>
            </a:r>
          </a:p>
          <a:p>
            <a:pPr lvl="1"/>
            <a:r>
              <a:rPr lang="en-US" dirty="0" smtClean="0"/>
              <a:t>Innovation</a:t>
            </a:r>
          </a:p>
          <a:p>
            <a:pPr lvl="2"/>
            <a:r>
              <a:rPr lang="en-US" dirty="0" smtClean="0"/>
              <a:t>Nike id, the Hyper-DUNK</a:t>
            </a:r>
          </a:p>
          <a:p>
            <a:pPr lvl="1"/>
            <a:r>
              <a:rPr lang="en-US" dirty="0" smtClean="0"/>
              <a:t>Product differentiation</a:t>
            </a:r>
          </a:p>
          <a:p>
            <a:pPr lvl="1"/>
            <a:r>
              <a:rPr lang="en-US" dirty="0" smtClean="0"/>
              <a:t>Marketing strategies</a:t>
            </a:r>
          </a:p>
          <a:p>
            <a:pPr lvl="2"/>
            <a:r>
              <a:rPr lang="en-US" dirty="0" smtClean="0"/>
              <a:t>Celebrity Endorsements</a:t>
            </a:r>
          </a:p>
          <a:p>
            <a:pPr lvl="3"/>
            <a:r>
              <a:rPr lang="en-US" dirty="0" smtClean="0"/>
              <a:t>Nike “The Chosen”</a:t>
            </a:r>
          </a:p>
          <a:p>
            <a:pPr lvl="3"/>
            <a:r>
              <a:rPr lang="en-US" dirty="0" smtClean="0"/>
              <a:t>Adidas </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 SWOT Analysis</a:t>
            </a:r>
            <a:endParaRPr lang="en-US" dirty="0"/>
          </a:p>
        </p:txBody>
      </p:sp>
      <p:sp>
        <p:nvSpPr>
          <p:cNvPr id="3" name="Text Placeholder 2"/>
          <p:cNvSpPr>
            <a:spLocks noGrp="1"/>
          </p:cNvSpPr>
          <p:nvPr>
            <p:ph type="body" idx="1"/>
          </p:nvPr>
        </p:nvSpPr>
        <p:spPr/>
        <p:txBody>
          <a:bodyPr/>
          <a:lstStyle/>
          <a:p>
            <a:r>
              <a:rPr lang="en-US" dirty="0" smtClean="0"/>
              <a:t>Strengths</a:t>
            </a:r>
            <a:endParaRPr lang="en-US" dirty="0"/>
          </a:p>
        </p:txBody>
      </p:sp>
      <p:sp>
        <p:nvSpPr>
          <p:cNvPr id="5" name="Text Placeholder 4"/>
          <p:cNvSpPr>
            <a:spLocks noGrp="1"/>
          </p:cNvSpPr>
          <p:nvPr>
            <p:ph type="body" sz="half" idx="3"/>
          </p:nvPr>
        </p:nvSpPr>
        <p:spPr/>
        <p:txBody>
          <a:bodyPr/>
          <a:lstStyle/>
          <a:p>
            <a:r>
              <a:rPr lang="en-US" dirty="0" smtClean="0"/>
              <a:t>Weaknesses</a:t>
            </a:r>
            <a:endParaRPr lang="en-US" dirty="0"/>
          </a:p>
        </p:txBody>
      </p:sp>
      <p:sp>
        <p:nvSpPr>
          <p:cNvPr id="4" name="Content Placeholder 3"/>
          <p:cNvSpPr>
            <a:spLocks noGrp="1"/>
          </p:cNvSpPr>
          <p:nvPr>
            <p:ph sz="quarter" idx="2"/>
          </p:nvPr>
        </p:nvSpPr>
        <p:spPr/>
        <p:txBody>
          <a:bodyPr>
            <a:normAutofit fontScale="85000" lnSpcReduction="20000"/>
          </a:bodyPr>
          <a:lstStyle/>
          <a:p>
            <a:r>
              <a:rPr lang="en-US" dirty="0" smtClean="0"/>
              <a:t>Distinctive competencies in areas of mkt, consumer brand awareness, &amp; brand power</a:t>
            </a:r>
          </a:p>
          <a:p>
            <a:r>
              <a:rPr lang="en-US" dirty="0" smtClean="0"/>
              <a:t>Inability to easily be replicated</a:t>
            </a:r>
          </a:p>
          <a:p>
            <a:r>
              <a:rPr lang="en-US" dirty="0" smtClean="0"/>
              <a:t>Value/benefit offered is unmatched</a:t>
            </a:r>
          </a:p>
          <a:p>
            <a:r>
              <a:rPr lang="en-US" dirty="0" smtClean="0"/>
              <a:t>Star athletes associated w/ slogans such as “Just Do It”</a:t>
            </a:r>
          </a:p>
          <a:p>
            <a:r>
              <a:rPr lang="en-US" dirty="0" smtClean="0"/>
              <a:t>Positive influence with younger consumer</a:t>
            </a:r>
          </a:p>
          <a:p>
            <a:r>
              <a:rPr lang="en-US" dirty="0" smtClean="0"/>
              <a:t>Strong R&amp;D dept. always coming out with biggest, latest trend</a:t>
            </a:r>
            <a:endParaRPr lang="en-US" dirty="0"/>
          </a:p>
        </p:txBody>
      </p:sp>
      <p:sp>
        <p:nvSpPr>
          <p:cNvPr id="6" name="Content Placeholder 5"/>
          <p:cNvSpPr>
            <a:spLocks noGrp="1"/>
          </p:cNvSpPr>
          <p:nvPr>
            <p:ph sz="quarter" idx="4"/>
          </p:nvPr>
        </p:nvSpPr>
        <p:spPr/>
        <p:txBody>
          <a:bodyPr>
            <a:normAutofit fontScale="92500"/>
          </a:bodyPr>
          <a:lstStyle/>
          <a:p>
            <a:r>
              <a:rPr lang="en-US" dirty="0" smtClean="0"/>
              <a:t>Mkt is very price sensitive</a:t>
            </a:r>
          </a:p>
          <a:p>
            <a:r>
              <a:rPr lang="en-US" dirty="0" smtClean="0"/>
              <a:t>Footwear industry suffers from  tight competitive rivalry </a:t>
            </a:r>
          </a:p>
          <a:p>
            <a:r>
              <a:rPr lang="en-US" dirty="0" smtClean="0"/>
              <a:t>Mkt is very saturated</a:t>
            </a:r>
          </a:p>
          <a:p>
            <a:r>
              <a:rPr lang="en-US" dirty="0" smtClean="0"/>
              <a:t>Bad publicity in late 90’s from int’l labor practices still plagues Nike</a:t>
            </a:r>
          </a:p>
          <a:p>
            <a:r>
              <a:rPr lang="en-US" dirty="0" smtClean="0"/>
              <a:t>Footwear Industry is stuck in a red ocean </a:t>
            </a:r>
          </a:p>
          <a:p>
            <a:endParaRPr lang="en-US" dirty="0" smtClean="0"/>
          </a:p>
        </p:txBody>
      </p:sp>
      <p:pic>
        <p:nvPicPr>
          <p:cNvPr id="7"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 SWOT Analysis</a:t>
            </a:r>
            <a:endParaRPr lang="en-US" dirty="0"/>
          </a:p>
        </p:txBody>
      </p:sp>
      <p:sp>
        <p:nvSpPr>
          <p:cNvPr id="3" name="Text Placeholder 2"/>
          <p:cNvSpPr>
            <a:spLocks noGrp="1"/>
          </p:cNvSpPr>
          <p:nvPr>
            <p:ph type="body" idx="1"/>
          </p:nvPr>
        </p:nvSpPr>
        <p:spPr/>
        <p:txBody>
          <a:bodyPr/>
          <a:lstStyle/>
          <a:p>
            <a:r>
              <a:rPr lang="en-US" dirty="0" smtClean="0"/>
              <a:t>Opportunities</a:t>
            </a:r>
            <a:endParaRPr lang="en-US" dirty="0"/>
          </a:p>
        </p:txBody>
      </p:sp>
      <p:sp>
        <p:nvSpPr>
          <p:cNvPr id="5" name="Text Placeholder 4"/>
          <p:cNvSpPr>
            <a:spLocks noGrp="1"/>
          </p:cNvSpPr>
          <p:nvPr>
            <p:ph type="body" sz="half" idx="3"/>
          </p:nvPr>
        </p:nvSpPr>
        <p:spPr/>
        <p:txBody>
          <a:bodyPr/>
          <a:lstStyle/>
          <a:p>
            <a:r>
              <a:rPr lang="en-US" dirty="0" smtClean="0"/>
              <a:t>Threats</a:t>
            </a:r>
            <a:endParaRPr lang="en-US" dirty="0"/>
          </a:p>
        </p:txBody>
      </p:sp>
      <p:sp>
        <p:nvSpPr>
          <p:cNvPr id="4" name="Content Placeholder 3"/>
          <p:cNvSpPr>
            <a:spLocks noGrp="1"/>
          </p:cNvSpPr>
          <p:nvPr>
            <p:ph sz="quarter" idx="2"/>
          </p:nvPr>
        </p:nvSpPr>
        <p:spPr/>
        <p:txBody>
          <a:bodyPr>
            <a:normAutofit fontScale="62500" lnSpcReduction="20000"/>
          </a:bodyPr>
          <a:lstStyle/>
          <a:p>
            <a:r>
              <a:rPr lang="en-US" dirty="0" smtClean="0"/>
              <a:t>Technology is always changing</a:t>
            </a:r>
          </a:p>
          <a:p>
            <a:r>
              <a:rPr lang="en-US" dirty="0" smtClean="0"/>
              <a:t>Large global mkt &amp; large acceptance all over globe</a:t>
            </a:r>
          </a:p>
          <a:p>
            <a:r>
              <a:rPr lang="en-US" dirty="0" smtClean="0"/>
              <a:t>Athletic shoes have become a staple in wardrobes worldwide</a:t>
            </a:r>
          </a:p>
          <a:p>
            <a:r>
              <a:rPr lang="en-US" dirty="0" smtClean="0"/>
              <a:t>Increasing # of people starting to exercise</a:t>
            </a:r>
          </a:p>
          <a:p>
            <a:r>
              <a:rPr lang="en-US" dirty="0" smtClean="0"/>
              <a:t>Trend towards more casual footwear</a:t>
            </a:r>
          </a:p>
          <a:p>
            <a:r>
              <a:rPr lang="en-US" dirty="0" smtClean="0"/>
              <a:t>Cost cutting due to restructuring of operations will give Nike a chance to price products competitively</a:t>
            </a:r>
          </a:p>
          <a:p>
            <a:r>
              <a:rPr lang="en-US" dirty="0" smtClean="0"/>
              <a:t>Increasing financial recovery overseas</a:t>
            </a:r>
          </a:p>
          <a:p>
            <a:r>
              <a:rPr lang="en-US" dirty="0" smtClean="0"/>
              <a:t>Rise of the internet is cutting out the middle man, therefore, cutting costs</a:t>
            </a:r>
          </a:p>
          <a:p>
            <a:r>
              <a:rPr lang="en-US" dirty="0" smtClean="0"/>
              <a:t>R&amp;D is becoming more prominent &amp; producing cutting edge trends </a:t>
            </a:r>
            <a:endParaRPr lang="en-US" dirty="0"/>
          </a:p>
        </p:txBody>
      </p:sp>
      <p:sp>
        <p:nvSpPr>
          <p:cNvPr id="6" name="Content Placeholder 5"/>
          <p:cNvSpPr>
            <a:spLocks noGrp="1"/>
          </p:cNvSpPr>
          <p:nvPr>
            <p:ph sz="quarter" idx="4"/>
          </p:nvPr>
        </p:nvSpPr>
        <p:spPr/>
        <p:txBody>
          <a:bodyPr>
            <a:normAutofit fontScale="62500" lnSpcReduction="20000"/>
          </a:bodyPr>
          <a:lstStyle/>
          <a:p>
            <a:r>
              <a:rPr lang="en-US" dirty="0" smtClean="0"/>
              <a:t>Industry is very price competitive</a:t>
            </a:r>
          </a:p>
          <a:p>
            <a:r>
              <a:rPr lang="en-US" dirty="0" smtClean="0"/>
              <a:t>Industry has reached a level of maturity</a:t>
            </a:r>
          </a:p>
          <a:p>
            <a:r>
              <a:rPr lang="en-US" dirty="0" smtClean="0"/>
              <a:t>Companies now need to differentiate their lines</a:t>
            </a:r>
          </a:p>
          <a:p>
            <a:r>
              <a:rPr lang="en-US" dirty="0" smtClean="0"/>
              <a:t>Inflation is threatening the U.S. economy, which is in turn causing a cutback in consumer spending</a:t>
            </a:r>
          </a:p>
          <a:p>
            <a:r>
              <a:rPr lang="en-US" dirty="0" smtClean="0"/>
              <a:t>Consumers are shopping for the better deal</a:t>
            </a:r>
          </a:p>
          <a:p>
            <a:r>
              <a:rPr lang="en-US" dirty="0" smtClean="0"/>
              <a:t>Consumer now maintains more control in the market</a:t>
            </a:r>
          </a:p>
          <a:p>
            <a:r>
              <a:rPr lang="en-US" dirty="0" smtClean="0"/>
              <a:t>Consumers are more industry savvy about their purchases</a:t>
            </a:r>
          </a:p>
          <a:p>
            <a:r>
              <a:rPr lang="en-US" dirty="0" smtClean="0"/>
              <a:t>Consumers may be scanning the market for new &amp; different designers who have the next up and coming design</a:t>
            </a:r>
            <a:endParaRPr lang="en-US" dirty="0"/>
          </a:p>
        </p:txBody>
      </p:sp>
      <p:pic>
        <p:nvPicPr>
          <p:cNvPr id="7"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Success Factors</a:t>
            </a:r>
            <a:endParaRPr lang="en-US" dirty="0"/>
          </a:p>
        </p:txBody>
      </p:sp>
      <p:sp>
        <p:nvSpPr>
          <p:cNvPr id="3" name="Content Placeholder 2"/>
          <p:cNvSpPr>
            <a:spLocks noGrp="1"/>
          </p:cNvSpPr>
          <p:nvPr>
            <p:ph idx="1"/>
          </p:nvPr>
        </p:nvSpPr>
        <p:spPr/>
        <p:txBody>
          <a:bodyPr>
            <a:normAutofit/>
          </a:bodyPr>
          <a:lstStyle/>
          <a:p>
            <a:r>
              <a:rPr lang="en-US" b="1" dirty="0"/>
              <a:t>Marketing Activities</a:t>
            </a:r>
            <a:endParaRPr lang="en-US" dirty="0"/>
          </a:p>
          <a:p>
            <a:r>
              <a:rPr lang="en-US" b="1" dirty="0"/>
              <a:t>Research and Development</a:t>
            </a:r>
            <a:endParaRPr lang="en-US" dirty="0"/>
          </a:p>
          <a:p>
            <a:r>
              <a:rPr lang="en-US" b="1" dirty="0"/>
              <a:t>Production and </a:t>
            </a:r>
            <a:r>
              <a:rPr lang="en-US" b="1" dirty="0" smtClean="0"/>
              <a:t>Manufacturing</a:t>
            </a:r>
            <a:endParaRPr lang="en-US" dirty="0"/>
          </a:p>
          <a:p>
            <a:r>
              <a:rPr lang="en-US" b="1" dirty="0"/>
              <a:t>Extensive Distribution </a:t>
            </a:r>
            <a:r>
              <a:rPr lang="en-US" b="1" dirty="0" smtClean="0"/>
              <a:t>Facilities</a:t>
            </a:r>
            <a:endParaRPr lang="en-US" dirty="0"/>
          </a:p>
          <a:p>
            <a:r>
              <a:rPr lang="en-US" b="1" dirty="0"/>
              <a:t>Wide Range of </a:t>
            </a:r>
            <a:r>
              <a:rPr lang="en-US" b="1" dirty="0" smtClean="0"/>
              <a:t>Products</a:t>
            </a:r>
            <a:endParaRPr lang="en-US" dirty="0"/>
          </a:p>
          <a:p>
            <a:r>
              <a:rPr lang="en-US" b="1" dirty="0"/>
              <a:t>Capable </a:t>
            </a:r>
            <a:r>
              <a:rPr lang="en-US" b="1" dirty="0" smtClean="0"/>
              <a:t>Workforce</a:t>
            </a:r>
            <a:endParaRPr lang="en-US" dirty="0"/>
          </a:p>
          <a:p>
            <a:r>
              <a:rPr lang="en-US" b="1" dirty="0"/>
              <a:t>Innovative </a:t>
            </a:r>
            <a:r>
              <a:rPr lang="en-US" b="1" dirty="0" smtClean="0"/>
              <a:t>Activities</a:t>
            </a:r>
            <a:endParaRPr lang="en-US" dirty="0"/>
          </a:p>
          <a:p>
            <a:endParaRPr lang="en-US" dirty="0"/>
          </a:p>
        </p:txBody>
      </p:sp>
      <p:pic>
        <p:nvPicPr>
          <p:cNvPr id="13314" name="Picture 2" descr="http://4.bp.blogspot.com/_y-Jr_JHY_XQ/S-Q8HtILKXI/AAAAAAAAADI/wN57IEQt5u8/s1600/TigerNike.jpg"/>
          <p:cNvPicPr>
            <a:picLocks noChangeAspect="1" noChangeArrowheads="1"/>
          </p:cNvPicPr>
          <p:nvPr/>
        </p:nvPicPr>
        <p:blipFill>
          <a:blip r:embed="rId3" cstate="print"/>
          <a:srcRect/>
          <a:stretch>
            <a:fillRect/>
          </a:stretch>
        </p:blipFill>
        <p:spPr bwMode="auto">
          <a:xfrm>
            <a:off x="5410200" y="3962400"/>
            <a:ext cx="3390900" cy="2590800"/>
          </a:xfrm>
          <a:prstGeom prst="rect">
            <a:avLst/>
          </a:prstGeom>
          <a:noFill/>
        </p:spPr>
      </p:pic>
      <p:pic>
        <p:nvPicPr>
          <p:cNvPr id="5" name="Picture 2" descr="http://www.sneakers-stores.com/images/nike%20running%20logo.jpg"/>
          <p:cNvPicPr>
            <a:picLocks noChangeAspect="1" noChangeArrowheads="1"/>
          </p:cNvPicPr>
          <p:nvPr/>
        </p:nvPicPr>
        <p:blipFill>
          <a:blip r:embed="rId4" cstate="print"/>
          <a:srcRect/>
          <a:stretch>
            <a:fillRect/>
          </a:stretch>
        </p:blipFill>
        <p:spPr bwMode="auto">
          <a:xfrm>
            <a:off x="7006772" y="228600"/>
            <a:ext cx="1923140" cy="1143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Issues and Problems</a:t>
            </a:r>
            <a:endParaRPr lang="en-US" dirty="0"/>
          </a:p>
        </p:txBody>
      </p:sp>
      <p:sp>
        <p:nvSpPr>
          <p:cNvPr id="3" name="Content Placeholder 2"/>
          <p:cNvSpPr>
            <a:spLocks noGrp="1"/>
          </p:cNvSpPr>
          <p:nvPr>
            <p:ph idx="1"/>
          </p:nvPr>
        </p:nvSpPr>
        <p:spPr/>
        <p:txBody>
          <a:bodyPr>
            <a:normAutofit fontScale="92500"/>
          </a:bodyPr>
          <a:lstStyle/>
          <a:p>
            <a:r>
              <a:rPr lang="en-US" dirty="0" smtClean="0"/>
              <a:t>Sweatshop image in the 90’s</a:t>
            </a:r>
          </a:p>
          <a:p>
            <a:pPr lvl="1"/>
            <a:r>
              <a:rPr lang="en-US" dirty="0"/>
              <a:t> </a:t>
            </a:r>
            <a:r>
              <a:rPr lang="en-US" dirty="0" smtClean="0"/>
              <a:t>With overseas production there is an increased </a:t>
            </a:r>
            <a:r>
              <a:rPr lang="en-US" dirty="0"/>
              <a:t>difficulty of monitoring the quality of </a:t>
            </a:r>
            <a:r>
              <a:rPr lang="en-US" dirty="0" smtClean="0"/>
              <a:t>uncontrolled </a:t>
            </a:r>
            <a:r>
              <a:rPr lang="en-US" dirty="0"/>
              <a:t>working conditions in the </a:t>
            </a:r>
            <a:r>
              <a:rPr lang="en-US" dirty="0" smtClean="0"/>
              <a:t>factories. </a:t>
            </a:r>
          </a:p>
          <a:p>
            <a:pPr lvl="1"/>
            <a:endParaRPr lang="en-US" u="sng" dirty="0" smtClean="0"/>
          </a:p>
          <a:p>
            <a:pPr lvl="1"/>
            <a:r>
              <a:rPr lang="en-US" u="sng" dirty="0" smtClean="0"/>
              <a:t>Solution</a:t>
            </a:r>
            <a:endParaRPr lang="en-US" dirty="0"/>
          </a:p>
          <a:p>
            <a:pPr lvl="4"/>
            <a:r>
              <a:rPr lang="en-US" dirty="0" smtClean="0"/>
              <a:t> Now employ </a:t>
            </a:r>
            <a:r>
              <a:rPr lang="en-US" dirty="0"/>
              <a:t>teams of four expatriates for each of the big three countries of China, Indonesia, and Vietnam.</a:t>
            </a:r>
            <a:endParaRPr lang="en-US" dirty="0" smtClean="0"/>
          </a:p>
          <a:p>
            <a:pPr lvl="4"/>
            <a:endParaRPr lang="en-US" dirty="0" smtClean="0"/>
          </a:p>
          <a:p>
            <a:pPr lvl="4"/>
            <a:r>
              <a:rPr lang="en-US" dirty="0" smtClean="0"/>
              <a:t>Also Nike </a:t>
            </a:r>
            <a:r>
              <a:rPr lang="en-US" dirty="0"/>
              <a:t>developed their code of conduct in 1992 and have implemented the code across the globe.</a:t>
            </a:r>
            <a:endParaRPr lang="en-US" dirty="0" smtClean="0"/>
          </a:p>
        </p:txBody>
      </p:sp>
      <p:pic>
        <p:nvPicPr>
          <p:cNvPr id="4" name="Picture 2" descr="http://www.sneakers-stores.com/images/nike%20running%20logo.jpg"/>
          <p:cNvPicPr>
            <a:picLocks noChangeAspect="1" noChangeArrowheads="1"/>
          </p:cNvPicPr>
          <p:nvPr/>
        </p:nvPicPr>
        <p:blipFill>
          <a:blip r:embed="rId3" cstate="print"/>
          <a:srcRect/>
          <a:stretch>
            <a:fillRect/>
          </a:stretch>
        </p:blipFill>
        <p:spPr bwMode="auto">
          <a:xfrm>
            <a:off x="7391400" y="228600"/>
            <a:ext cx="1538512" cy="914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Background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Founded Jan. 25, 1964 as Blue Ribbon Sports by Bill Bowerman and Philip Knight &amp; officially became Nike, Inc. on May 30, 1978</a:t>
            </a:r>
          </a:p>
          <a:p>
            <a:r>
              <a:rPr lang="en-US" dirty="0" smtClean="0"/>
              <a:t>The largest publicly traded sportswear &amp; equipment supplier &amp; the leading supplier of athletic shoes &amp; apparel w/ 2010 revenues of over $19 billion </a:t>
            </a:r>
          </a:p>
          <a:p>
            <a:r>
              <a:rPr lang="en-US" dirty="0" smtClean="0"/>
              <a:t>Operates over 20,000 retail accounts in the U.S. alone and is known for sponsoring some of the most high profile athletes and sports teams around the world with trademarks of “Just Do It” &amp; the Nike Swoosh logo</a:t>
            </a:r>
            <a:endParaRPr lang="en-US" dirty="0"/>
          </a:p>
        </p:txBody>
      </p:sp>
      <p:pic>
        <p:nvPicPr>
          <p:cNvPr id="53250" name="Picture 2" descr="http://www.sneakers-stores.com/images/nike%20running%20logo.jpg"/>
          <p:cNvPicPr>
            <a:picLocks noChangeAspect="1" noChangeArrowheads="1"/>
          </p:cNvPicPr>
          <p:nvPr/>
        </p:nvPicPr>
        <p:blipFill>
          <a:blip r:embed="rId2" cstate="print"/>
          <a:srcRect/>
          <a:stretch>
            <a:fillRect/>
          </a:stretch>
        </p:blipFill>
        <p:spPr bwMode="auto">
          <a:xfrm>
            <a:off x="7010400" y="152400"/>
            <a:ext cx="1923140" cy="1143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Social Responsibility </a:t>
            </a:r>
            <a:endParaRPr lang="en-US" dirty="0"/>
          </a:p>
        </p:txBody>
      </p:sp>
      <p:pic>
        <p:nvPicPr>
          <p:cNvPr id="10" name="Content Placeholder 9" descr="LCM Product Diagram_v2"/>
          <p:cNvPicPr>
            <a:picLocks noGrp="1"/>
          </p:cNvPicPr>
          <p:nvPr>
            <p:ph idx="1"/>
          </p:nvPr>
        </p:nvPicPr>
        <p:blipFill>
          <a:blip r:embed="rId3" cstate="print"/>
          <a:srcRect/>
          <a:stretch>
            <a:fillRect/>
          </a:stretch>
        </p:blipFill>
        <p:spPr bwMode="auto">
          <a:xfrm>
            <a:off x="304800" y="2133600"/>
            <a:ext cx="4572000" cy="3505200"/>
          </a:xfrm>
          <a:prstGeom prst="rect">
            <a:avLst/>
          </a:prstGeom>
          <a:noFill/>
          <a:ln w="9525">
            <a:noFill/>
            <a:miter lim="800000"/>
            <a:headEnd/>
            <a:tailEnd/>
          </a:ln>
        </p:spPr>
      </p:pic>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Source:</a:t>
            </a:r>
            <a:r>
              <a:rPr kumimoji="0" lang="en-US" sz="800" b="0" i="0" u="sng" strike="noStrike" cap="none" normalizeH="0" baseline="0" smtClean="0">
                <a:ln>
                  <a:noFill/>
                </a:ln>
                <a:solidFill>
                  <a:srgbClr val="767676"/>
                </a:solidFill>
                <a:effectLst/>
                <a:latin typeface="Arial" pitchFamily="34" charset="0"/>
                <a:ea typeface="Times New Roman" pitchFamily="18" charset="0"/>
                <a:cs typeface="Arial" pitchFamily="34" charset="0"/>
              </a:rPr>
              <a:t> </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www.epa.vic.gov.au/</a:t>
            </a:r>
            <a:r>
              <a:rPr kumimoji="0" lang="en-US" sz="800" b="1" i="1" u="none" strike="noStrike" cap="none" normalizeH="0" baseline="0" smtClean="0">
                <a:ln>
                  <a:noFill/>
                </a:ln>
                <a:solidFill>
                  <a:srgbClr val="767676"/>
                </a:solidFill>
                <a:effectLst/>
                <a:latin typeface="Arial" pitchFamily="34" charset="0"/>
                <a:ea typeface="Times New Roman" pitchFamily="18" charset="0"/>
                <a:cs typeface="Arial" pitchFamily="34" charset="0"/>
              </a:rPr>
              <a:t>lifecycle</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/.../tool-1-</a:t>
            </a:r>
            <a:r>
              <a:rPr kumimoji="0" lang="en-US" sz="800" b="1" i="1" u="none" strike="noStrike" cap="none" normalizeH="0" baseline="0" smtClean="0">
                <a:ln>
                  <a:noFill/>
                </a:ln>
                <a:solidFill>
                  <a:srgbClr val="767676"/>
                </a:solidFill>
                <a:effectLst/>
                <a:latin typeface="Arial" pitchFamily="34" charset="0"/>
                <a:ea typeface="Times New Roman" pitchFamily="18" charset="0"/>
                <a:cs typeface="Arial" pitchFamily="34" charset="0"/>
              </a:rPr>
              <a:t>product</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a:t>
            </a:r>
            <a:r>
              <a:rPr kumimoji="0" lang="en-US" sz="800" b="1" i="1" u="none" strike="noStrike" cap="none" normalizeH="0" baseline="0" smtClean="0">
                <a:ln>
                  <a:noFill/>
                </a:ln>
                <a:solidFill>
                  <a:srgbClr val="767676"/>
                </a:solidFill>
                <a:effectLst/>
                <a:latin typeface="Arial" pitchFamily="34" charset="0"/>
                <a:ea typeface="Times New Roman" pitchFamily="18" charset="0"/>
                <a:cs typeface="Arial" pitchFamily="34" charset="0"/>
              </a:rPr>
              <a:t>lifecycle</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-mapping.doc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Source:</a:t>
            </a:r>
            <a:r>
              <a:rPr kumimoji="0" lang="en-US" sz="800" b="0" i="0" u="sng" strike="noStrike" cap="none" normalizeH="0" baseline="0" smtClean="0">
                <a:ln>
                  <a:noFill/>
                </a:ln>
                <a:solidFill>
                  <a:srgbClr val="767676"/>
                </a:solidFill>
                <a:effectLst/>
                <a:latin typeface="Arial" pitchFamily="34" charset="0"/>
                <a:ea typeface="Times New Roman" pitchFamily="18" charset="0"/>
                <a:cs typeface="Arial" pitchFamily="34" charset="0"/>
              </a:rPr>
              <a:t> </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www.epa.vic.gov.au/</a:t>
            </a:r>
            <a:r>
              <a:rPr kumimoji="0" lang="en-US" sz="800" b="1" i="1" u="none" strike="noStrike" cap="none" normalizeH="0" baseline="0" smtClean="0">
                <a:ln>
                  <a:noFill/>
                </a:ln>
                <a:solidFill>
                  <a:srgbClr val="767676"/>
                </a:solidFill>
                <a:effectLst/>
                <a:latin typeface="Arial" pitchFamily="34" charset="0"/>
                <a:ea typeface="Times New Roman" pitchFamily="18" charset="0"/>
                <a:cs typeface="Arial" pitchFamily="34" charset="0"/>
              </a:rPr>
              <a:t>lifecycle</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/.../tool-1-</a:t>
            </a:r>
            <a:r>
              <a:rPr kumimoji="0" lang="en-US" sz="800" b="1" i="1" u="none" strike="noStrike" cap="none" normalizeH="0" baseline="0" smtClean="0">
                <a:ln>
                  <a:noFill/>
                </a:ln>
                <a:solidFill>
                  <a:srgbClr val="767676"/>
                </a:solidFill>
                <a:effectLst/>
                <a:latin typeface="Arial" pitchFamily="34" charset="0"/>
                <a:ea typeface="Times New Roman" pitchFamily="18" charset="0"/>
                <a:cs typeface="Arial" pitchFamily="34" charset="0"/>
              </a:rPr>
              <a:t>product</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a:t>
            </a:r>
            <a:r>
              <a:rPr kumimoji="0" lang="en-US" sz="800" b="1" i="1" u="none" strike="noStrike" cap="none" normalizeH="0" baseline="0" smtClean="0">
                <a:ln>
                  <a:noFill/>
                </a:ln>
                <a:solidFill>
                  <a:srgbClr val="767676"/>
                </a:solidFill>
                <a:effectLst/>
                <a:latin typeface="Arial" pitchFamily="34" charset="0"/>
                <a:ea typeface="Times New Roman" pitchFamily="18" charset="0"/>
                <a:cs typeface="Arial" pitchFamily="34" charset="0"/>
              </a:rPr>
              <a:t>lifecycle</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-mapping.doc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Source:</a:t>
            </a:r>
            <a:r>
              <a:rPr kumimoji="0" lang="en-US" sz="800" b="0" i="0" u="sng" strike="noStrike" cap="none" normalizeH="0" baseline="0" smtClean="0">
                <a:ln>
                  <a:noFill/>
                </a:ln>
                <a:solidFill>
                  <a:srgbClr val="767676"/>
                </a:solidFill>
                <a:effectLst/>
                <a:latin typeface="Arial" pitchFamily="34" charset="0"/>
                <a:ea typeface="Times New Roman" pitchFamily="18" charset="0"/>
                <a:cs typeface="Arial" pitchFamily="34" charset="0"/>
              </a:rPr>
              <a:t> </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www.epa.vic.gov.au/</a:t>
            </a:r>
            <a:r>
              <a:rPr kumimoji="0" lang="en-US" sz="800" b="1" i="1" u="none" strike="noStrike" cap="none" normalizeH="0" baseline="0" smtClean="0">
                <a:ln>
                  <a:noFill/>
                </a:ln>
                <a:solidFill>
                  <a:srgbClr val="767676"/>
                </a:solidFill>
                <a:effectLst/>
                <a:latin typeface="Arial" pitchFamily="34" charset="0"/>
                <a:ea typeface="Times New Roman" pitchFamily="18" charset="0"/>
                <a:cs typeface="Arial" pitchFamily="34" charset="0"/>
              </a:rPr>
              <a:t>lifecycle</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/.../tool-1-</a:t>
            </a:r>
            <a:r>
              <a:rPr kumimoji="0" lang="en-US" sz="800" b="1" i="1" u="none" strike="noStrike" cap="none" normalizeH="0" baseline="0" smtClean="0">
                <a:ln>
                  <a:noFill/>
                </a:ln>
                <a:solidFill>
                  <a:srgbClr val="767676"/>
                </a:solidFill>
                <a:effectLst/>
                <a:latin typeface="Arial" pitchFamily="34" charset="0"/>
                <a:ea typeface="Times New Roman" pitchFamily="18" charset="0"/>
                <a:cs typeface="Arial" pitchFamily="34" charset="0"/>
              </a:rPr>
              <a:t>product</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a:t>
            </a:r>
            <a:r>
              <a:rPr kumimoji="0" lang="en-US" sz="800" b="1" i="1" u="none" strike="noStrike" cap="none" normalizeH="0" baseline="0" smtClean="0">
                <a:ln>
                  <a:noFill/>
                </a:ln>
                <a:solidFill>
                  <a:srgbClr val="767676"/>
                </a:solidFill>
                <a:effectLst/>
                <a:latin typeface="Arial" pitchFamily="34" charset="0"/>
                <a:ea typeface="Times New Roman" pitchFamily="18" charset="0"/>
                <a:cs typeface="Arial" pitchFamily="34" charset="0"/>
              </a:rPr>
              <a:t>lifecycle</a:t>
            </a:r>
            <a:r>
              <a:rPr kumimoji="0" lang="en-US" sz="800" b="0" i="1" u="none" strike="noStrike" cap="none" normalizeH="0" baseline="0" smtClean="0">
                <a:ln>
                  <a:noFill/>
                </a:ln>
                <a:solidFill>
                  <a:srgbClr val="767676"/>
                </a:solidFill>
                <a:effectLst/>
                <a:latin typeface="Arial" pitchFamily="34" charset="0"/>
                <a:ea typeface="Times New Roman" pitchFamily="18" charset="0"/>
                <a:cs typeface="Arial" pitchFamily="34" charset="0"/>
              </a:rPr>
              <a:t>-mapping.doc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4953000" y="1219200"/>
            <a:ext cx="3581400" cy="5324535"/>
          </a:xfrm>
          <a:prstGeom prst="rect">
            <a:avLst/>
          </a:prstGeom>
          <a:noFill/>
        </p:spPr>
        <p:txBody>
          <a:bodyPr wrap="square" rtlCol="0">
            <a:spAutoFit/>
          </a:bodyPr>
          <a:lstStyle/>
          <a:p>
            <a:pPr>
              <a:buFont typeface="Arial" pitchFamily="34" charset="0"/>
              <a:buChar char="•"/>
            </a:pPr>
            <a:r>
              <a:rPr lang="en-US" sz="2000" dirty="0"/>
              <a:t>Now instead of the products being deposed of in a Landfill, Nike has set up programs to redirect the products back into the cycle</a:t>
            </a:r>
            <a:r>
              <a:rPr lang="en-US" sz="2000" dirty="0" smtClean="0"/>
              <a:t>.</a:t>
            </a:r>
          </a:p>
          <a:p>
            <a:pPr lvl="1">
              <a:buFont typeface="Arial" pitchFamily="34" charset="0"/>
              <a:buChar char="•"/>
            </a:pPr>
            <a:r>
              <a:rPr lang="en-US" sz="2000" dirty="0" smtClean="0"/>
              <a:t>Closed Loop System </a:t>
            </a:r>
          </a:p>
          <a:p>
            <a:pPr lvl="1">
              <a:buFont typeface="Arial" pitchFamily="34" charset="0"/>
              <a:buChar char="•"/>
            </a:pPr>
            <a:endParaRPr lang="en-US" sz="2000" dirty="0" smtClean="0"/>
          </a:p>
          <a:p>
            <a:pPr lvl="1"/>
            <a:r>
              <a:rPr lang="en-US" sz="2000" dirty="0" smtClean="0"/>
              <a:t>           -Reuse-A-Shoe 		    Program</a:t>
            </a:r>
          </a:p>
          <a:p>
            <a:pPr lvl="1"/>
            <a:r>
              <a:rPr lang="en-US" sz="2000" dirty="0" smtClean="0">
                <a:hlinkClick r:id="rId4"/>
              </a:rPr>
              <a:t>http://</a:t>
            </a:r>
            <a:r>
              <a:rPr lang="en-US" sz="2000" dirty="0" smtClean="0">
                <a:hlinkClick r:id="rId4"/>
              </a:rPr>
              <a:t>www.youtube.com/watch?v=DiRFVI0e_qw&amp;feature=related</a:t>
            </a:r>
            <a:endParaRPr lang="en-US" sz="2000" dirty="0" smtClean="0"/>
          </a:p>
          <a:p>
            <a:pPr lvl="1"/>
            <a:endParaRPr lang="en-US" sz="2000" dirty="0" smtClean="0"/>
          </a:p>
          <a:p>
            <a:pPr lvl="1"/>
            <a:r>
              <a:rPr lang="en-US" sz="2000" dirty="0" smtClean="0"/>
              <a:t> -Decrease in usage of oil and water.</a:t>
            </a:r>
          </a:p>
          <a:p>
            <a:pPr lvl="1"/>
            <a:r>
              <a:rPr lang="en-US" sz="2000" dirty="0"/>
              <a:t> </a:t>
            </a:r>
            <a:r>
              <a:rPr lang="en-US" sz="2000" dirty="0" smtClean="0"/>
              <a:t>-</a:t>
            </a:r>
            <a:r>
              <a:rPr lang="en-US" sz="2000" dirty="0" smtClean="0"/>
              <a:t>Recycles scrap </a:t>
            </a:r>
            <a:r>
              <a:rPr lang="en-US" sz="2000" dirty="0" smtClean="0"/>
              <a:t> </a:t>
            </a:r>
            <a:r>
              <a:rPr lang="en-US" sz="2000" dirty="0" smtClean="0"/>
              <a:t>materials.</a:t>
            </a:r>
          </a:p>
        </p:txBody>
      </p:sp>
      <p:sp>
        <p:nvSpPr>
          <p:cNvPr id="17" name="TextBox 16"/>
          <p:cNvSpPr txBox="1"/>
          <p:nvPr/>
        </p:nvSpPr>
        <p:spPr>
          <a:xfrm>
            <a:off x="685800" y="1447800"/>
            <a:ext cx="3352800" cy="369332"/>
          </a:xfrm>
          <a:prstGeom prst="rect">
            <a:avLst/>
          </a:prstGeom>
          <a:noFill/>
        </p:spPr>
        <p:txBody>
          <a:bodyPr wrap="square" rtlCol="0">
            <a:spAutoFit/>
          </a:bodyPr>
          <a:lstStyle/>
          <a:p>
            <a:r>
              <a:rPr lang="en-US" dirty="0" smtClean="0"/>
              <a:t>Nike’s past life cycle of a product:</a:t>
            </a:r>
            <a:endParaRPr lang="en-US" dirty="0"/>
          </a:p>
        </p:txBody>
      </p:sp>
      <p:pic>
        <p:nvPicPr>
          <p:cNvPr id="9" name="Picture 2" descr="http://www.sneakers-stores.com/images/nike%20running%20logo.jpg"/>
          <p:cNvPicPr>
            <a:picLocks noChangeAspect="1" noChangeArrowheads="1"/>
          </p:cNvPicPr>
          <p:nvPr/>
        </p:nvPicPr>
        <p:blipFill>
          <a:blip r:embed="rId5" cstate="print"/>
          <a:srcRect/>
          <a:stretch>
            <a:fillRect/>
          </a:stretch>
        </p:blipFill>
        <p:spPr bwMode="auto">
          <a:xfrm>
            <a:off x="7620000" y="228600"/>
            <a:ext cx="1309912" cy="77853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Factors</a:t>
            </a:r>
            <a:endParaRPr lang="en-US" dirty="0"/>
          </a:p>
        </p:txBody>
      </p:sp>
      <p:sp>
        <p:nvSpPr>
          <p:cNvPr id="3" name="Content Placeholder 2"/>
          <p:cNvSpPr>
            <a:spLocks noGrp="1"/>
          </p:cNvSpPr>
          <p:nvPr>
            <p:ph idx="1"/>
          </p:nvPr>
        </p:nvSpPr>
        <p:spPr/>
        <p:txBody>
          <a:bodyPr/>
          <a:lstStyle/>
          <a:p>
            <a:r>
              <a:rPr lang="en-US" dirty="0" smtClean="0"/>
              <a:t>Headquartered in Beaverton Oregon</a:t>
            </a:r>
          </a:p>
          <a:p>
            <a:pPr lvl="1"/>
            <a:r>
              <a:rPr lang="en-US" dirty="0" smtClean="0"/>
              <a:t>Sells products through retail stores, internet sales, and distributors in more than 180 countries worldwide.</a:t>
            </a:r>
          </a:p>
          <a:p>
            <a:pPr lvl="1"/>
            <a:r>
              <a:rPr lang="en-US" dirty="0" smtClean="0"/>
              <a:t>As of 2010 it operated 346 retail stores in U.S. and 343 internationally</a:t>
            </a:r>
          </a:p>
          <a:p>
            <a:pPr lvl="1"/>
            <a:r>
              <a:rPr lang="en-US" dirty="0" smtClean="0"/>
              <a:t>In 2010 Nike Ranked second in most valuable U.S. personal goods companies at $29,231.5 million</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a:t>
            </a:r>
            <a:endParaRPr lang="en-US" dirty="0"/>
          </a:p>
        </p:txBody>
      </p:sp>
      <p:sp>
        <p:nvSpPr>
          <p:cNvPr id="3" name="Content Placeholder 2"/>
          <p:cNvSpPr>
            <a:spLocks noGrp="1"/>
          </p:cNvSpPr>
          <p:nvPr>
            <p:ph idx="1"/>
          </p:nvPr>
        </p:nvSpPr>
        <p:spPr/>
        <p:txBody>
          <a:bodyPr>
            <a:normAutofit lnSpcReduction="10000"/>
          </a:bodyPr>
          <a:lstStyle/>
          <a:p>
            <a:r>
              <a:rPr lang="en-US" dirty="0" smtClean="0"/>
              <a:t>Over a 25 year span consumers spent $300 billion on 7.5 billion pairs of athletic shoes</a:t>
            </a:r>
          </a:p>
          <a:p>
            <a:r>
              <a:rPr lang="en-US" dirty="0" smtClean="0"/>
              <a:t>Nike was the first company to become a $9.5 billion company</a:t>
            </a:r>
          </a:p>
          <a:p>
            <a:r>
              <a:rPr lang="en-US" dirty="0" smtClean="0"/>
              <a:t>Even when production declined in 2001 consumption increased from 1.2 to 1.3 billion pairs of shoes</a:t>
            </a:r>
          </a:p>
          <a:p>
            <a:pPr lvl="1"/>
            <a:r>
              <a:rPr lang="en-US" dirty="0" smtClean="0"/>
              <a:t>Athletic footwear became the largest-selling category of footwear</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r>
              <a:rPr lang="en-US" dirty="0" smtClean="0"/>
              <a:t>Nike is the largest shoe company in the world with 34,400 employees</a:t>
            </a:r>
          </a:p>
          <a:p>
            <a:r>
              <a:rPr lang="en-US" dirty="0" smtClean="0"/>
              <a:t>They invested in computers to combine several operations with fewer operators which reduced the handling time and number of employees in the late 2000’s.</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Ideologies and Social Stability</a:t>
            </a:r>
            <a:endParaRPr lang="en-US" dirty="0"/>
          </a:p>
        </p:txBody>
      </p:sp>
      <p:sp>
        <p:nvSpPr>
          <p:cNvPr id="3" name="Content Placeholder 2"/>
          <p:cNvSpPr>
            <a:spLocks noGrp="1"/>
          </p:cNvSpPr>
          <p:nvPr>
            <p:ph idx="1"/>
          </p:nvPr>
        </p:nvSpPr>
        <p:spPr/>
        <p:txBody>
          <a:bodyPr>
            <a:normAutofit/>
          </a:bodyPr>
          <a:lstStyle/>
          <a:p>
            <a:r>
              <a:rPr lang="en-US" dirty="0" smtClean="0"/>
              <a:t>Nike’s community investment strategy has three primary areas of focus</a:t>
            </a:r>
          </a:p>
          <a:p>
            <a:pPr lvl="1"/>
            <a:r>
              <a:rPr lang="en-US" dirty="0" smtClean="0"/>
              <a:t>The Nike Foundation </a:t>
            </a:r>
          </a:p>
          <a:p>
            <a:pPr lvl="1"/>
            <a:r>
              <a:rPr lang="en-US" dirty="0" smtClean="0"/>
              <a:t>Brand and retail engagement </a:t>
            </a:r>
          </a:p>
          <a:p>
            <a:pPr lvl="1"/>
            <a:r>
              <a:rPr lang="en-US" dirty="0" smtClean="0"/>
              <a:t>Involving in a better world through sports</a:t>
            </a:r>
          </a:p>
          <a:p>
            <a:r>
              <a:rPr lang="en-US" dirty="0" smtClean="0"/>
              <a:t>As a separate nonprofit organization the Nike Foundation focuses on adolescent girls in the developing world as powerful agents of change in their community</a:t>
            </a:r>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924800" y="228600"/>
            <a:ext cx="1005112" cy="59737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Ideologies and Social Stability</a:t>
            </a:r>
            <a:endParaRPr lang="en-US" dirty="0"/>
          </a:p>
        </p:txBody>
      </p:sp>
      <p:sp>
        <p:nvSpPr>
          <p:cNvPr id="3" name="Content Placeholder 2"/>
          <p:cNvSpPr>
            <a:spLocks noGrp="1"/>
          </p:cNvSpPr>
          <p:nvPr>
            <p:ph idx="1"/>
          </p:nvPr>
        </p:nvSpPr>
        <p:spPr/>
        <p:txBody>
          <a:bodyPr>
            <a:normAutofit lnSpcReduction="10000"/>
          </a:bodyPr>
          <a:lstStyle/>
          <a:p>
            <a:r>
              <a:rPr lang="en-US" dirty="0" smtClean="0"/>
              <a:t>We see research that shows for every $1 invested in sport $4 is saved in health care costs</a:t>
            </a:r>
          </a:p>
          <a:p>
            <a:pPr lvl="1"/>
            <a:r>
              <a:rPr lang="en-US" dirty="0" smtClean="0"/>
              <a:t>Nike believes that finding a way to invest more in sports and physical activities and getting others to invest in an active youth the potential that we can save on health care would dramatically cut the cost of health care.</a:t>
            </a:r>
          </a:p>
          <a:p>
            <a:pPr lvl="1"/>
            <a:r>
              <a:rPr lang="en-US" dirty="0" smtClean="0"/>
              <a:t>Sports have a positive impact on economies of the world.</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8118325" y="0"/>
            <a:ext cx="1025675" cy="609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 and Regulation	</a:t>
            </a:r>
            <a:endParaRPr lang="en-US" dirty="0"/>
          </a:p>
        </p:txBody>
      </p:sp>
      <p:sp>
        <p:nvSpPr>
          <p:cNvPr id="3" name="Content Placeholder 2"/>
          <p:cNvSpPr>
            <a:spLocks noGrp="1"/>
          </p:cNvSpPr>
          <p:nvPr>
            <p:ph idx="1"/>
          </p:nvPr>
        </p:nvSpPr>
        <p:spPr/>
        <p:txBody>
          <a:bodyPr>
            <a:normAutofit lnSpcReduction="10000"/>
          </a:bodyPr>
          <a:lstStyle/>
          <a:p>
            <a:r>
              <a:rPr lang="en-US" dirty="0" smtClean="0"/>
              <a:t>Nike is a member of the multi-stakeholder Observatory and Counterfeiting organization</a:t>
            </a:r>
          </a:p>
          <a:p>
            <a:r>
              <a:rPr lang="en-US" dirty="0" smtClean="0"/>
              <a:t>Nike is a founding Member of Quality Brands Protection Committee</a:t>
            </a:r>
          </a:p>
          <a:p>
            <a:r>
              <a:rPr lang="en-US" dirty="0" smtClean="0"/>
              <a:t>They are a member of International Anti-Counterfeiting Coalition </a:t>
            </a:r>
          </a:p>
          <a:p>
            <a:r>
              <a:rPr lang="en-US" dirty="0" smtClean="0"/>
              <a:t> Nike has been a strong advocate for passage of U.S. Employment Non-Discrimination Act of 2009 </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391400" y="228600"/>
            <a:ext cx="1538512" cy="914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Operating Segments of NIKE Brand</a:t>
            </a:r>
            <a:endParaRPr lang="en-US" dirty="0"/>
          </a:p>
        </p:txBody>
      </p:sp>
      <p:sp>
        <p:nvSpPr>
          <p:cNvPr id="5" name="Content Placeholder 4"/>
          <p:cNvSpPr>
            <a:spLocks noGrp="1"/>
          </p:cNvSpPr>
          <p:nvPr>
            <p:ph sz="half" idx="1"/>
          </p:nvPr>
        </p:nvSpPr>
        <p:spPr/>
        <p:txBody>
          <a:bodyPr/>
          <a:lstStyle/>
          <a:p>
            <a:r>
              <a:rPr lang="en-US" dirty="0"/>
              <a:t>North </a:t>
            </a:r>
            <a:r>
              <a:rPr lang="en-US" dirty="0" smtClean="0"/>
              <a:t>America</a:t>
            </a:r>
          </a:p>
          <a:p>
            <a:r>
              <a:rPr lang="en-US" dirty="0" smtClean="0"/>
              <a:t>Western Europe</a:t>
            </a:r>
          </a:p>
          <a:p>
            <a:r>
              <a:rPr lang="en-US" dirty="0" smtClean="0"/>
              <a:t>Central/Eastern Europe</a:t>
            </a:r>
          </a:p>
          <a:p>
            <a:r>
              <a:rPr lang="en-US" dirty="0" smtClean="0"/>
              <a:t>Greater China</a:t>
            </a:r>
          </a:p>
          <a:p>
            <a:r>
              <a:rPr lang="en-US" dirty="0" smtClean="0"/>
              <a:t>Japan</a:t>
            </a:r>
          </a:p>
          <a:p>
            <a:r>
              <a:rPr lang="en-US" dirty="0" smtClean="0"/>
              <a:t>Emerging </a:t>
            </a:r>
            <a:r>
              <a:rPr lang="en-US" dirty="0"/>
              <a:t>Markets</a:t>
            </a:r>
          </a:p>
        </p:txBody>
      </p:sp>
      <p:sp>
        <p:nvSpPr>
          <p:cNvPr id="6" name="Content Placeholder 5"/>
          <p:cNvSpPr>
            <a:spLocks noGrp="1"/>
          </p:cNvSpPr>
          <p:nvPr>
            <p:ph sz="half" idx="2"/>
          </p:nvPr>
        </p:nvSpPr>
        <p:spPr/>
        <p:txBody>
          <a:bodyPr/>
          <a:lstStyle/>
          <a:p>
            <a:r>
              <a:rPr lang="en-US" dirty="0" smtClean="0"/>
              <a:t>The design</a:t>
            </a:r>
          </a:p>
          <a:p>
            <a:r>
              <a:rPr lang="en-US" dirty="0" smtClean="0"/>
              <a:t>Production</a:t>
            </a:r>
          </a:p>
          <a:p>
            <a:r>
              <a:rPr lang="en-US" dirty="0"/>
              <a:t>M</a:t>
            </a:r>
            <a:r>
              <a:rPr lang="en-US" dirty="0" smtClean="0"/>
              <a:t>arketing </a:t>
            </a:r>
            <a:r>
              <a:rPr lang="en-US" dirty="0"/>
              <a:t>and selling of sports and fitness </a:t>
            </a:r>
            <a:r>
              <a:rPr lang="en-US" dirty="0" smtClean="0"/>
              <a:t>footwear</a:t>
            </a:r>
          </a:p>
          <a:p>
            <a:r>
              <a:rPr lang="en-US" dirty="0" smtClean="0"/>
              <a:t>Apparel</a:t>
            </a:r>
          </a:p>
          <a:p>
            <a:r>
              <a:rPr lang="en-US" dirty="0"/>
              <a:t>E</a:t>
            </a:r>
            <a:r>
              <a:rPr lang="en-US" dirty="0" smtClean="0"/>
              <a:t>quipment</a:t>
            </a:r>
            <a:endParaRPr lang="en-US" dirty="0"/>
          </a:p>
        </p:txBody>
      </p:sp>
      <p:pic>
        <p:nvPicPr>
          <p:cNvPr id="7" name="Picture 2" descr="http://www.sneakers-stores.com/images/nike%20running%20logo.jpg"/>
          <p:cNvPicPr>
            <a:picLocks noChangeAspect="1" noChangeArrowheads="1"/>
          </p:cNvPicPr>
          <p:nvPr/>
        </p:nvPicPr>
        <p:blipFill>
          <a:blip r:embed="rId2" cstate="print"/>
          <a:srcRect/>
          <a:stretch>
            <a:fillRect/>
          </a:stretch>
        </p:blipFill>
        <p:spPr bwMode="auto">
          <a:xfrm>
            <a:off x="7315200" y="228600"/>
            <a:ext cx="1614712" cy="95968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Maximize Value for Shareholders</a:t>
            </a:r>
            <a:endParaRPr lang="en-US" dirty="0"/>
          </a:p>
        </p:txBody>
      </p:sp>
      <p:sp>
        <p:nvSpPr>
          <p:cNvPr id="3" name="Content Placeholder 2"/>
          <p:cNvSpPr>
            <a:spLocks noGrp="1"/>
          </p:cNvSpPr>
          <p:nvPr>
            <p:ph idx="1"/>
          </p:nvPr>
        </p:nvSpPr>
        <p:spPr/>
        <p:txBody>
          <a:bodyPr/>
          <a:lstStyle/>
          <a:p>
            <a:r>
              <a:rPr lang="en-US" dirty="0" smtClean="0"/>
              <a:t>In 2006 Nike surpassed Wall Streets estimates of their sales and earnings</a:t>
            </a:r>
          </a:p>
          <a:p>
            <a:pPr lvl="1"/>
            <a:r>
              <a:rPr lang="en-US" dirty="0" smtClean="0"/>
              <a:t>Sales reached $15 billion</a:t>
            </a:r>
          </a:p>
          <a:p>
            <a:pPr lvl="1"/>
            <a:r>
              <a:rPr lang="en-US" dirty="0" smtClean="0"/>
              <a:t>Earnings per share up 18%</a:t>
            </a:r>
          </a:p>
          <a:p>
            <a:r>
              <a:rPr lang="en-US" dirty="0" smtClean="0"/>
              <a:t>Over the past 5 years…</a:t>
            </a:r>
          </a:p>
          <a:p>
            <a:pPr lvl="1"/>
            <a:r>
              <a:rPr lang="en-US" dirty="0" smtClean="0"/>
              <a:t>Earnings per share up 20%</a:t>
            </a:r>
          </a:p>
          <a:p>
            <a:pPr lvl="1"/>
            <a:r>
              <a:rPr lang="en-US" dirty="0" smtClean="0"/>
              <a:t>Gross margins averaged 42%</a:t>
            </a:r>
          </a:p>
          <a:p>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772400" y="0"/>
            <a:ext cx="1371600" cy="81519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Compared to the Footwear Industry</a:t>
            </a:r>
            <a:endParaRPr lang="en-US" dirty="0"/>
          </a:p>
        </p:txBody>
      </p:sp>
      <p:sp>
        <p:nvSpPr>
          <p:cNvPr id="3" name="Content Placeholder 2"/>
          <p:cNvSpPr>
            <a:spLocks noGrp="1"/>
          </p:cNvSpPr>
          <p:nvPr>
            <p:ph idx="1"/>
          </p:nvPr>
        </p:nvSpPr>
        <p:spPr/>
        <p:txBody>
          <a:bodyPr/>
          <a:lstStyle/>
          <a:p>
            <a:r>
              <a:rPr lang="en-US" dirty="0" smtClean="0"/>
              <a:t>Nike’s performance still fell</a:t>
            </a:r>
          </a:p>
          <a:p>
            <a:r>
              <a:rPr lang="en-US" dirty="0" smtClean="0"/>
              <a:t>Growth in stock</a:t>
            </a:r>
          </a:p>
          <a:p>
            <a:pPr lvl="1"/>
            <a:r>
              <a:rPr lang="en-US" dirty="0" smtClean="0"/>
              <a:t>Industry 14.25%</a:t>
            </a:r>
          </a:p>
          <a:p>
            <a:pPr lvl="1"/>
            <a:r>
              <a:rPr lang="en-US" dirty="0" smtClean="0"/>
              <a:t>Nike 10.48%</a:t>
            </a:r>
          </a:p>
          <a:p>
            <a:r>
              <a:rPr lang="en-US" dirty="0" smtClean="0"/>
              <a:t>However</a:t>
            </a:r>
          </a:p>
          <a:p>
            <a:pPr lvl="1"/>
            <a:r>
              <a:rPr lang="en-US" dirty="0" smtClean="0"/>
              <a:t>Prove to have financial stability and continuous growth</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Profile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1998, American consumers spent approx. $38 billion purchasing more than 1.1 billion pairs of shoes</a:t>
            </a:r>
          </a:p>
          <a:p>
            <a:r>
              <a:rPr lang="en-US" dirty="0" smtClean="0"/>
              <a:t>Athletic footwear accounts for 35% of all footwear purchases</a:t>
            </a:r>
          </a:p>
          <a:p>
            <a:r>
              <a:rPr lang="en-US" dirty="0" smtClean="0"/>
              <a:t>Due to recession sales in athletic footwear dropped, however, sales are back on the rise &amp; Nike is combating this by continuously creating new, cutting edge, quality styles at reasonable price points</a:t>
            </a:r>
            <a:endParaRPr lang="en-US" dirty="0"/>
          </a:p>
        </p:txBody>
      </p:sp>
      <p:pic>
        <p:nvPicPr>
          <p:cNvPr id="52226"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 HR &amp;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Nike HR is dedicated to creating a dynamic &amp; diverse work environment by partnering each division of the company, finding the right individuals to staff Nike’s departments</a:t>
            </a:r>
          </a:p>
          <a:p>
            <a:r>
              <a:rPr lang="en-US" dirty="0" smtClean="0"/>
              <a:t>Every staff member is placed in their perfect environment where they flourish at what they do and are effective while at the same time efficient</a:t>
            </a:r>
          </a:p>
          <a:p>
            <a:r>
              <a:rPr lang="en-US" dirty="0" smtClean="0"/>
              <a:t>Sports footwear industry has remained “fairly low-tech, employing low-skilled labor”</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 HR &amp;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Lasting impression on this model has been that human resource policies have been placing low value on Nike’s workers</a:t>
            </a:r>
          </a:p>
          <a:p>
            <a:r>
              <a:rPr lang="en-US" dirty="0" smtClean="0"/>
              <a:t>Today, this view has been thrown out the window:</a:t>
            </a:r>
          </a:p>
          <a:p>
            <a:pPr>
              <a:buNone/>
            </a:pPr>
            <a:r>
              <a:rPr lang="en-US" dirty="0" smtClean="0"/>
              <a:t>	</a:t>
            </a:r>
            <a:r>
              <a:rPr lang="en-US" sz="2400" dirty="0" smtClean="0"/>
              <a:t>-Nike’s supply chain is undergoing a huge transformation by implementing a lean manufacturing system, which is an “approach that delivers the highest quality product while eliminating all types of waste”</a:t>
            </a:r>
          </a:p>
          <a:p>
            <a:pPr>
              <a:buNone/>
            </a:pPr>
            <a:r>
              <a:rPr lang="en-US" sz="2400" dirty="0" smtClean="0"/>
              <a:t>	</a:t>
            </a:r>
            <a:r>
              <a:rPr lang="en-US" sz="2400" dirty="0" smtClean="0"/>
              <a:t>-This new approach includes worker empowerment, giving factory workers the skills &amp; abilities needed to manage production &amp; immediately address issues as they arise, such as quality or process improvements</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 HR &amp;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Now workers have more confidence and trust in employee relations with management, creating a trustful and motivated workforce</a:t>
            </a:r>
          </a:p>
          <a:p>
            <a:r>
              <a:rPr lang="en-US" dirty="0" smtClean="0"/>
              <a:t>Having this trust in employees requires a high level of support to ensure they have the skills and confidence to consistently produce top of the line products, especially footwear.</a:t>
            </a:r>
          </a:p>
          <a:p>
            <a:r>
              <a:rPr lang="en-US" dirty="0" smtClean="0"/>
              <a:t>Nike management believes this transformation will be more effective and maintainable and will inspire regular change and improve the lives of their workers, Nike’s ultimate goal. </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a:t>
            </a:r>
            <a:endParaRPr lang="en-US" dirty="0"/>
          </a:p>
        </p:txBody>
      </p:sp>
      <p:pic>
        <p:nvPicPr>
          <p:cNvPr id="13322" name="Picture 10" descr="http://5magazine.files.wordpress.com/2010/09/nike_witness1.jpg"/>
          <p:cNvPicPr>
            <a:picLocks noChangeAspect="1" noChangeArrowheads="1"/>
          </p:cNvPicPr>
          <p:nvPr/>
        </p:nvPicPr>
        <p:blipFill>
          <a:blip r:embed="rId2" cstate="print"/>
          <a:srcRect/>
          <a:stretch>
            <a:fillRect/>
          </a:stretch>
        </p:blipFill>
        <p:spPr bwMode="auto">
          <a:xfrm>
            <a:off x="4419600" y="3124200"/>
            <a:ext cx="4171275" cy="3124200"/>
          </a:xfrm>
          <a:prstGeom prst="rect">
            <a:avLst/>
          </a:prstGeom>
          <a:noFill/>
        </p:spPr>
      </p:pic>
      <p:pic>
        <p:nvPicPr>
          <p:cNvPr id="13324" name="Picture 12" descr="http://3.bp.blogspot.com/_fFl015dzuoc/SqTjs16d8TI/AAAAAAAABMc/vrgHmfVfehg/s400/nike-swoosh-vector.png"/>
          <p:cNvPicPr>
            <a:picLocks noChangeAspect="1" noChangeArrowheads="1"/>
          </p:cNvPicPr>
          <p:nvPr/>
        </p:nvPicPr>
        <p:blipFill>
          <a:blip r:embed="rId3" cstate="print"/>
          <a:srcRect/>
          <a:stretch>
            <a:fillRect/>
          </a:stretch>
        </p:blipFill>
        <p:spPr bwMode="auto">
          <a:xfrm>
            <a:off x="304800" y="1447800"/>
            <a:ext cx="3810000" cy="3467100"/>
          </a:xfrm>
          <a:prstGeom prst="rect">
            <a:avLst/>
          </a:prstGeom>
          <a:noFill/>
        </p:spPr>
      </p:pic>
      <p:pic>
        <p:nvPicPr>
          <p:cNvPr id="5" name="Picture 2" descr="http://www.sneakers-stores.com/images/nike%20running%20logo.jpg"/>
          <p:cNvPicPr>
            <a:picLocks noChangeAspect="1" noChangeArrowheads="1"/>
          </p:cNvPicPr>
          <p:nvPr/>
        </p:nvPicPr>
        <p:blipFill>
          <a:blip r:embed="rId4" cstate="print"/>
          <a:srcRect/>
          <a:stretch>
            <a:fillRect/>
          </a:stretch>
        </p:blipFill>
        <p:spPr bwMode="auto">
          <a:xfrm>
            <a:off x="7006772" y="228600"/>
            <a:ext cx="1923140" cy="1143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a:t>
            </a:r>
            <a:endParaRPr lang="en-US" dirty="0"/>
          </a:p>
        </p:txBody>
      </p:sp>
      <p:sp>
        <p:nvSpPr>
          <p:cNvPr id="3" name="Content Placeholder 2"/>
          <p:cNvSpPr>
            <a:spLocks noGrp="1"/>
          </p:cNvSpPr>
          <p:nvPr>
            <p:ph idx="1"/>
          </p:nvPr>
        </p:nvSpPr>
        <p:spPr/>
        <p:txBody>
          <a:bodyPr>
            <a:normAutofit/>
          </a:bodyPr>
          <a:lstStyle/>
          <a:p>
            <a:r>
              <a:rPr lang="en-US" dirty="0" smtClean="0"/>
              <a:t>Basic Strategy: “</a:t>
            </a:r>
            <a:r>
              <a:rPr lang="en-US" dirty="0"/>
              <a:t>success depends on our ability to identify, originate and define product trends as well as to anticipate, gauge and react to changing consumer demands in a timely </a:t>
            </a:r>
            <a:r>
              <a:rPr lang="en-US" dirty="0" smtClean="0"/>
              <a:t>manner”</a:t>
            </a:r>
          </a:p>
          <a:p>
            <a:pPr lvl="1"/>
            <a:endParaRPr lang="en-US" dirty="0" smtClean="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a:t>
            </a:r>
            <a:endParaRPr lang="en-US" dirty="0"/>
          </a:p>
        </p:txBody>
      </p:sp>
      <p:sp>
        <p:nvSpPr>
          <p:cNvPr id="3" name="Content Placeholder 2"/>
          <p:cNvSpPr>
            <a:spLocks noGrp="1"/>
          </p:cNvSpPr>
          <p:nvPr>
            <p:ph idx="1"/>
          </p:nvPr>
        </p:nvSpPr>
        <p:spPr/>
        <p:txBody>
          <a:bodyPr>
            <a:normAutofit/>
          </a:bodyPr>
          <a:lstStyle/>
          <a:p>
            <a:r>
              <a:rPr lang="en-US" dirty="0" smtClean="0"/>
              <a:t>Basic Strategy: “</a:t>
            </a:r>
            <a:r>
              <a:rPr lang="en-US" dirty="0"/>
              <a:t>success depends on our ability to identify, originate and define product trends as well as to anticipate, gauge and react to changing consumer demands in a timely </a:t>
            </a:r>
            <a:r>
              <a:rPr lang="en-US" dirty="0" smtClean="0"/>
              <a:t>manner”</a:t>
            </a:r>
          </a:p>
          <a:p>
            <a:pPr lvl="1"/>
            <a:endParaRPr lang="en-US" dirty="0" smtClean="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a:t>
            </a:r>
            <a:endParaRPr lang="en-US" dirty="0"/>
          </a:p>
        </p:txBody>
      </p:sp>
      <p:sp>
        <p:nvSpPr>
          <p:cNvPr id="3" name="Content Placeholder 2"/>
          <p:cNvSpPr>
            <a:spLocks noGrp="1"/>
          </p:cNvSpPr>
          <p:nvPr>
            <p:ph idx="1"/>
          </p:nvPr>
        </p:nvSpPr>
        <p:spPr>
          <a:xfrm>
            <a:off x="457200" y="1371600"/>
            <a:ext cx="6934200" cy="3505201"/>
          </a:xfrm>
        </p:spPr>
        <p:txBody>
          <a:bodyPr>
            <a:normAutofit lnSpcReduction="10000"/>
          </a:bodyPr>
          <a:lstStyle/>
          <a:p>
            <a:r>
              <a:rPr lang="en-US" dirty="0" smtClean="0"/>
              <a:t>Contracts with influential athletes, teams, coaches, sports leagues, etc.</a:t>
            </a:r>
          </a:p>
          <a:p>
            <a:pPr marL="342900" lvl="1" indent="-342900">
              <a:buFont typeface="Arial" pitchFamily="34" charset="0"/>
              <a:buChar char="•"/>
            </a:pPr>
            <a:r>
              <a:rPr lang="en-US" dirty="0" smtClean="0"/>
              <a:t> Sponsor sporting events/clinics</a:t>
            </a:r>
          </a:p>
          <a:p>
            <a:pPr marL="742950" lvl="2" indent="-342900"/>
            <a:r>
              <a:rPr lang="en-US" dirty="0" smtClean="0"/>
              <a:t>2002 Secret Tournament </a:t>
            </a:r>
          </a:p>
          <a:p>
            <a:pPr marL="342900" lvl="1" indent="-342900">
              <a:buFont typeface="Arial" pitchFamily="34" charset="0"/>
              <a:buChar char="•"/>
            </a:pPr>
            <a:r>
              <a:rPr lang="en-US" dirty="0" smtClean="0"/>
              <a:t>Product line/mix depth</a:t>
            </a:r>
          </a:p>
          <a:p>
            <a:pPr marL="342900" lvl="1" indent="-342900">
              <a:buFont typeface="Arial" pitchFamily="34" charset="0"/>
              <a:buChar char="•"/>
            </a:pPr>
            <a:r>
              <a:rPr lang="en-US" dirty="0" smtClean="0"/>
              <a:t>Advertisement campaigns</a:t>
            </a:r>
          </a:p>
          <a:p>
            <a:pPr marL="742950" lvl="2" indent="-342900"/>
            <a:r>
              <a:rPr lang="en-US" dirty="0" smtClean="0"/>
              <a:t>Just Do It</a:t>
            </a:r>
          </a:p>
          <a:p>
            <a:pPr marL="742950" lvl="2" indent="-342900"/>
            <a:r>
              <a:rPr lang="en-US" dirty="0" smtClean="0"/>
              <a:t>The Chosen</a:t>
            </a:r>
          </a:p>
          <a:p>
            <a:pPr marL="342900" lvl="1" indent="-342900">
              <a:buFont typeface="Arial" pitchFamily="34" charset="0"/>
              <a:buChar char="•"/>
            </a:pPr>
            <a:endParaRPr lang="en-US" dirty="0" smtClean="0"/>
          </a:p>
          <a:p>
            <a:pPr>
              <a:buNone/>
            </a:pPr>
            <a:endParaRPr lang="en-US" dirty="0" smtClean="0"/>
          </a:p>
        </p:txBody>
      </p:sp>
      <p:pic>
        <p:nvPicPr>
          <p:cNvPr id="20482" name="Picture 2" descr="http://bobbyrb.files.wordpress.com/2009/11/air-jordan-xx3-official-01.jpg"/>
          <p:cNvPicPr>
            <a:picLocks noChangeAspect="1" noChangeArrowheads="1"/>
          </p:cNvPicPr>
          <p:nvPr/>
        </p:nvPicPr>
        <p:blipFill>
          <a:blip r:embed="rId3" cstate="print"/>
          <a:srcRect/>
          <a:stretch>
            <a:fillRect/>
          </a:stretch>
        </p:blipFill>
        <p:spPr bwMode="auto">
          <a:xfrm>
            <a:off x="5715000" y="2590800"/>
            <a:ext cx="2743200" cy="3394405"/>
          </a:xfrm>
          <a:prstGeom prst="rect">
            <a:avLst/>
          </a:prstGeom>
          <a:noFill/>
        </p:spPr>
      </p:pic>
      <p:pic>
        <p:nvPicPr>
          <p:cNvPr id="5" name="Picture 2" descr="http://www.sneakers-stores.com/images/nike%20running%20logo.jpg"/>
          <p:cNvPicPr>
            <a:picLocks noChangeAspect="1" noChangeArrowheads="1"/>
          </p:cNvPicPr>
          <p:nvPr/>
        </p:nvPicPr>
        <p:blipFill>
          <a:blip r:embed="rId4" cstate="print"/>
          <a:srcRect/>
          <a:stretch>
            <a:fillRect/>
          </a:stretch>
        </p:blipFill>
        <p:spPr bwMode="auto">
          <a:xfrm>
            <a:off x="7006772" y="228600"/>
            <a:ext cx="1923140" cy="1143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a:t>
            </a:r>
            <a:endParaRPr lang="en-US" dirty="0"/>
          </a:p>
        </p:txBody>
      </p:sp>
      <p:sp>
        <p:nvSpPr>
          <p:cNvPr id="3" name="Content Placeholder 2"/>
          <p:cNvSpPr>
            <a:spLocks noGrp="1"/>
          </p:cNvSpPr>
          <p:nvPr>
            <p:ph idx="1"/>
          </p:nvPr>
        </p:nvSpPr>
        <p:spPr/>
        <p:txBody>
          <a:bodyPr/>
          <a:lstStyle/>
          <a:p>
            <a:r>
              <a:rPr lang="en-US" dirty="0" smtClean="0"/>
              <a:t>Demographics</a:t>
            </a:r>
          </a:p>
          <a:p>
            <a:pPr lvl="1"/>
            <a:r>
              <a:rPr lang="en-US" dirty="0" smtClean="0"/>
              <a:t>53 countries</a:t>
            </a:r>
          </a:p>
          <a:p>
            <a:pPr lvl="1"/>
            <a:r>
              <a:rPr lang="en-US" dirty="0" smtClean="0"/>
              <a:t>Male/female athletes between 18-35</a:t>
            </a:r>
          </a:p>
          <a:p>
            <a:pPr lvl="1"/>
            <a:r>
              <a:rPr lang="en-US" dirty="0"/>
              <a:t>high, medium, and low end customers with varying income </a:t>
            </a:r>
            <a:r>
              <a:rPr lang="en-US" dirty="0" smtClean="0"/>
              <a:t>levels</a:t>
            </a:r>
          </a:p>
        </p:txBody>
      </p:sp>
      <p:pic>
        <p:nvPicPr>
          <p:cNvPr id="4" name="Picture 2" descr="http://www.sneakers-stores.com/images/nike%20running%20logo.jpg"/>
          <p:cNvPicPr>
            <a:picLocks noChangeAspect="1" noChangeArrowheads="1"/>
          </p:cNvPicPr>
          <p:nvPr/>
        </p:nvPicPr>
        <p:blipFill>
          <a:blip r:embed="rId3" cstate="print"/>
          <a:srcRect/>
          <a:stretch>
            <a:fillRect/>
          </a:stretch>
        </p:blipFill>
        <p:spPr bwMode="auto">
          <a:xfrm>
            <a:off x="7006772" y="228600"/>
            <a:ext cx="1923140" cy="1143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Factors</a:t>
            </a:r>
            <a:endParaRPr lang="en-US" dirty="0"/>
          </a:p>
        </p:txBody>
      </p:sp>
      <p:sp>
        <p:nvSpPr>
          <p:cNvPr id="3" name="Content Placeholder 2"/>
          <p:cNvSpPr>
            <a:spLocks noGrp="1"/>
          </p:cNvSpPr>
          <p:nvPr>
            <p:ph idx="1"/>
          </p:nvPr>
        </p:nvSpPr>
        <p:spPr>
          <a:xfrm>
            <a:off x="457200" y="1600201"/>
            <a:ext cx="6019800" cy="2057399"/>
          </a:xfrm>
        </p:spPr>
        <p:txBody>
          <a:bodyPr>
            <a:normAutofit/>
          </a:bodyPr>
          <a:lstStyle/>
          <a:p>
            <a:r>
              <a:rPr lang="en-US" dirty="0" smtClean="0"/>
              <a:t>Nike Slam Dunk Challenge</a:t>
            </a:r>
          </a:p>
          <a:p>
            <a:pPr lvl="1"/>
            <a:r>
              <a:rPr lang="en-US" dirty="0" smtClean="0"/>
              <a:t>Save The Children </a:t>
            </a:r>
          </a:p>
          <a:p>
            <a:r>
              <a:rPr lang="en-US" dirty="0" smtClean="0"/>
              <a:t>Nike and RED</a:t>
            </a:r>
          </a:p>
          <a:p>
            <a:pPr lvl="1"/>
            <a:r>
              <a:rPr lang="en-US" dirty="0" smtClean="0"/>
              <a:t>Fight against HIV/AIDS in Africa</a:t>
            </a:r>
          </a:p>
          <a:p>
            <a:pPr lvl="1">
              <a:buNone/>
            </a:pPr>
            <a:endParaRPr lang="en-US" dirty="0"/>
          </a:p>
        </p:txBody>
      </p:sp>
      <p:pic>
        <p:nvPicPr>
          <p:cNvPr id="23554" name="Picture 2" descr="http://www.soccerpro.com/common/images/402185-001-Nike-Red-Drogba_zm.jpg"/>
          <p:cNvPicPr>
            <a:picLocks noChangeAspect="1" noChangeArrowheads="1"/>
          </p:cNvPicPr>
          <p:nvPr/>
        </p:nvPicPr>
        <p:blipFill>
          <a:blip r:embed="rId3" cstate="print"/>
          <a:srcRect/>
          <a:stretch>
            <a:fillRect/>
          </a:stretch>
        </p:blipFill>
        <p:spPr bwMode="auto">
          <a:xfrm>
            <a:off x="2819400" y="3657600"/>
            <a:ext cx="3429000" cy="2571750"/>
          </a:xfrm>
          <a:prstGeom prst="rect">
            <a:avLst/>
          </a:prstGeom>
          <a:noFill/>
        </p:spPr>
      </p:pic>
      <p:pic>
        <p:nvPicPr>
          <p:cNvPr id="5" name="Picture 2" descr="http://www.sneakers-stores.com/images/nike%20running%20logo.jpg"/>
          <p:cNvPicPr>
            <a:picLocks noChangeAspect="1" noChangeArrowheads="1"/>
          </p:cNvPicPr>
          <p:nvPr/>
        </p:nvPicPr>
        <p:blipFill>
          <a:blip r:embed="rId4" cstate="print"/>
          <a:srcRect/>
          <a:stretch>
            <a:fillRect/>
          </a:stretch>
        </p:blipFill>
        <p:spPr bwMode="auto">
          <a:xfrm>
            <a:off x="7006772" y="228600"/>
            <a:ext cx="1923140" cy="1143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Strategy </a:t>
            </a:r>
            <a:endParaRPr lang="en-US" dirty="0"/>
          </a:p>
        </p:txBody>
      </p:sp>
      <p:sp>
        <p:nvSpPr>
          <p:cNvPr id="3" name="Content Placeholder 2"/>
          <p:cNvSpPr>
            <a:spLocks noGrp="1"/>
          </p:cNvSpPr>
          <p:nvPr>
            <p:ph idx="1"/>
          </p:nvPr>
        </p:nvSpPr>
        <p:spPr>
          <a:xfrm>
            <a:off x="457200" y="1600201"/>
            <a:ext cx="8229600" cy="1981199"/>
          </a:xfrm>
        </p:spPr>
        <p:txBody>
          <a:bodyPr/>
          <a:lstStyle/>
          <a:p>
            <a:r>
              <a:rPr lang="en-US" dirty="0" smtClean="0"/>
              <a:t>Mainstream markets vs. small markets:</a:t>
            </a:r>
          </a:p>
          <a:p>
            <a:pPr lvl="1"/>
            <a:r>
              <a:rPr lang="en-US" dirty="0" smtClean="0"/>
              <a:t>Growing trends</a:t>
            </a:r>
          </a:p>
          <a:p>
            <a:pPr lvl="1"/>
            <a:r>
              <a:rPr lang="en-US" dirty="0" smtClean="0"/>
              <a:t>“The Chosen”</a:t>
            </a:r>
            <a:endParaRPr lang="en-US" dirty="0"/>
          </a:p>
        </p:txBody>
      </p:sp>
      <p:pic>
        <p:nvPicPr>
          <p:cNvPr id="10242" name="Picture 2" descr="http://www.popmag.com.au/resources/IMGDETAIL/190511090125_Nike-The-Chosen-Main.jpg"/>
          <p:cNvPicPr>
            <a:picLocks noChangeAspect="1" noChangeArrowheads="1"/>
          </p:cNvPicPr>
          <p:nvPr/>
        </p:nvPicPr>
        <p:blipFill>
          <a:blip r:embed="rId2" cstate="print"/>
          <a:srcRect/>
          <a:stretch>
            <a:fillRect/>
          </a:stretch>
        </p:blipFill>
        <p:spPr bwMode="auto">
          <a:xfrm>
            <a:off x="4038600" y="3276600"/>
            <a:ext cx="4655408" cy="2609851"/>
          </a:xfrm>
          <a:prstGeom prst="rect">
            <a:avLst/>
          </a:prstGeom>
          <a:noFill/>
        </p:spPr>
      </p:pic>
      <p:pic>
        <p:nvPicPr>
          <p:cNvPr id="5" name="Picture 2" descr="http://www.sneakers-stores.com/images/nike%20running%20logo.jpg"/>
          <p:cNvPicPr>
            <a:picLocks noChangeAspect="1" noChangeArrowheads="1"/>
          </p:cNvPicPr>
          <p:nvPr/>
        </p:nvPicPr>
        <p:blipFill>
          <a:blip r:embed="rId3" cstate="print"/>
          <a:srcRect/>
          <a:stretch>
            <a:fillRect/>
          </a:stretch>
        </p:blipFill>
        <p:spPr bwMode="auto">
          <a:xfrm>
            <a:off x="7006772" y="228600"/>
            <a:ext cx="1923140" cy="1143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Profile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Sales are improving in the areas of running shoes, cross-trainers, &amp; basketball shoes slightly but surely, so companies with strong brands such as Nike, are increasingly turning to international markets for growth</a:t>
            </a:r>
          </a:p>
          <a:p>
            <a:r>
              <a:rPr lang="en-US" dirty="0" smtClean="0"/>
              <a:t>Nike &amp; Adidas pretty much set the standard currently with Reebok, Puma, &amp; Under Armour as lurking competitors</a:t>
            </a:r>
          </a:p>
          <a:p>
            <a:r>
              <a:rPr lang="en-US" dirty="0" smtClean="0"/>
              <a:t>Barriers to entry:</a:t>
            </a:r>
          </a:p>
          <a:p>
            <a:pPr>
              <a:buNone/>
            </a:pPr>
            <a:r>
              <a:rPr lang="en-US" dirty="0" smtClean="0"/>
              <a:t>	</a:t>
            </a:r>
            <a:r>
              <a:rPr lang="en-US" sz="2000" dirty="0" smtClean="0"/>
              <a:t>-There are a few, the athletic footwear industry is a very competitive industry with a mature market and very well established leaders of the industry, namely Nike</a:t>
            </a:r>
          </a:p>
          <a:p>
            <a:pPr>
              <a:buNone/>
            </a:pPr>
            <a:r>
              <a:rPr lang="en-US" sz="2000" dirty="0" smtClean="0"/>
              <a:t>	-Economies of Scale: must compete on all levels such as reasonable pricing, efficient production, and high quality products. This is hard to accomplish without the resources of an already est. manufacturer, which is what Nike has capitalized on</a:t>
            </a:r>
          </a:p>
          <a:p>
            <a:pPr>
              <a:buNone/>
            </a:pP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Profile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Leaders in the footwear industry, such as Nike, have made the industry what it is today &amp; it will forever be hard to compete with them</a:t>
            </a:r>
          </a:p>
          <a:p>
            <a:r>
              <a:rPr lang="en-US" dirty="0" smtClean="0"/>
              <a:t>Industry is stuck in a red ocean due to it being already so saturated &amp; uneasy for new entrants to enter</a:t>
            </a:r>
          </a:p>
          <a:p>
            <a:r>
              <a:rPr lang="en-US" dirty="0" smtClean="0"/>
              <a:t>Nike has tried to break this trend with their evolving, new lightweight running shoe, which they first came out with and other companies followed suit</a:t>
            </a:r>
            <a:endParaRPr lang="en-US" dirty="0"/>
          </a:p>
        </p:txBody>
      </p:sp>
      <p:pic>
        <p:nvPicPr>
          <p:cNvPr id="4" name="Picture 2" descr="http://www.sneakers-stores.com/images/nike%20running%20logo.jpg"/>
          <p:cNvPicPr>
            <a:picLocks noChangeAspect="1" noChangeArrowheads="1"/>
          </p:cNvPicPr>
          <p:nvPr/>
        </p:nvPicPr>
        <p:blipFill>
          <a:blip r:embed="rId2" cstate="print"/>
          <a:srcRect/>
          <a:stretch>
            <a:fillRect/>
          </a:stretch>
        </p:blipFill>
        <p:spPr bwMode="auto">
          <a:xfrm>
            <a:off x="7006772" y="228600"/>
            <a:ext cx="1923140" cy="1143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5939"/>
            <a:ext cx="9144000" cy="915120"/>
          </a:xfrm>
        </p:spPr>
        <p:txBody>
          <a:bodyPr>
            <a:normAutofit/>
          </a:bodyPr>
          <a:lstStyle/>
          <a:p>
            <a:r>
              <a:rPr lang="en-US" sz="2650" b="1" u="sng" dirty="0" smtClean="0"/>
              <a:t>Competitive </a:t>
            </a:r>
            <a:r>
              <a:rPr lang="en-US" sz="2650" b="1" u="sng" dirty="0" err="1"/>
              <a:t>S</a:t>
            </a:r>
            <a:r>
              <a:rPr lang="en-US" sz="2650" b="1" u="sng" dirty="0" err="1" smtClean="0"/>
              <a:t>tengths</a:t>
            </a:r>
            <a:r>
              <a:rPr lang="en-US" sz="2650" b="1" u="sng" dirty="0" smtClean="0"/>
              <a:t> </a:t>
            </a:r>
            <a:r>
              <a:rPr lang="en-US" sz="2650" b="1" u="sng" dirty="0" err="1" smtClean="0">
                <a:sym typeface="Wingdings"/>
              </a:rPr>
              <a:t></a:t>
            </a:r>
            <a:r>
              <a:rPr lang="en-US" sz="2650" b="1" u="sng" dirty="0" smtClean="0">
                <a:sym typeface="Wingdings"/>
              </a:rPr>
              <a:t> </a:t>
            </a:r>
            <a:r>
              <a:rPr lang="en-US" sz="2650" b="1" u="sng" dirty="0" smtClean="0">
                <a:solidFill>
                  <a:srgbClr val="FF0000"/>
                </a:solidFill>
                <a:sym typeface="Wingdings"/>
              </a:rPr>
              <a:t>Distinctive Competencies</a:t>
            </a:r>
            <a:endParaRPr lang="en-US" sz="2650" b="1" u="sng" dirty="0">
              <a:solidFill>
                <a:srgbClr val="FF0000"/>
              </a:solidFill>
            </a:endParaRPr>
          </a:p>
        </p:txBody>
      </p:sp>
      <p:sp>
        <p:nvSpPr>
          <p:cNvPr id="3" name="Subtitle 2"/>
          <p:cNvSpPr>
            <a:spLocks noGrp="1"/>
          </p:cNvSpPr>
          <p:nvPr>
            <p:ph type="subTitle" idx="1"/>
          </p:nvPr>
        </p:nvSpPr>
        <p:spPr>
          <a:xfrm>
            <a:off x="393021" y="1688362"/>
            <a:ext cx="8750979" cy="4337074"/>
          </a:xfrm>
        </p:spPr>
        <p:txBody>
          <a:bodyPr/>
          <a:lstStyle/>
          <a:p>
            <a:pPr algn="l"/>
            <a:r>
              <a:rPr lang="en-US" sz="2400" b="1" dirty="0" smtClean="0">
                <a:solidFill>
                  <a:srgbClr val="0000FF"/>
                </a:solidFill>
              </a:rPr>
              <a:t>Distinctive competency</a:t>
            </a:r>
          </a:p>
          <a:p>
            <a:pPr algn="l"/>
            <a:r>
              <a:rPr lang="en-US" dirty="0" smtClean="0"/>
              <a:t>	</a:t>
            </a:r>
            <a:r>
              <a:rPr lang="en-US" sz="1950" dirty="0" smtClean="0"/>
              <a:t>-irreplaceable, rare, non-substitutable, non-imitable</a:t>
            </a:r>
          </a:p>
          <a:p>
            <a:pPr algn="l"/>
            <a:r>
              <a:rPr lang="en-US" sz="1950" dirty="0" smtClean="0"/>
              <a:t>	-company is </a:t>
            </a:r>
            <a:r>
              <a:rPr lang="en-US" sz="1950" u="sng" dirty="0" smtClean="0"/>
              <a:t>sole</a:t>
            </a:r>
            <a:r>
              <a:rPr lang="en-US" sz="1950" dirty="0" smtClean="0"/>
              <a:t> benefiter of distinctive competency</a:t>
            </a:r>
          </a:p>
          <a:p>
            <a:pPr algn="l"/>
            <a:endParaRPr lang="en-US" dirty="0" smtClean="0"/>
          </a:p>
          <a:p>
            <a:pPr algn="l"/>
            <a:endParaRPr lang="en-US" sz="2400" b="1" dirty="0" smtClean="0"/>
          </a:p>
          <a:p>
            <a:pPr algn="l"/>
            <a:r>
              <a:rPr lang="en-US" sz="2400" b="1" dirty="0" smtClean="0">
                <a:solidFill>
                  <a:srgbClr val="FF0000"/>
                </a:solidFill>
              </a:rPr>
              <a:t>NIKE® and Swoosh Design® </a:t>
            </a:r>
          </a:p>
          <a:p>
            <a:pPr algn="l"/>
            <a:r>
              <a:rPr lang="en-US" dirty="0" smtClean="0"/>
              <a:t>	</a:t>
            </a:r>
            <a:r>
              <a:rPr lang="en-US" sz="1950" dirty="0" smtClean="0"/>
              <a:t>-very valuable (</a:t>
            </a:r>
            <a:r>
              <a:rPr lang="en-US" sz="1950" i="1" dirty="0" smtClean="0"/>
              <a:t>worth billions</a:t>
            </a:r>
            <a:r>
              <a:rPr lang="en-US" sz="1950" dirty="0" smtClean="0"/>
              <a:t>)</a:t>
            </a:r>
          </a:p>
          <a:p>
            <a:pPr algn="l"/>
            <a:r>
              <a:rPr lang="en-US" sz="1950" dirty="0" smtClean="0"/>
              <a:t>	-trademarked</a:t>
            </a:r>
          </a:p>
        </p:txBody>
      </p:sp>
      <p:pic>
        <p:nvPicPr>
          <p:cNvPr id="5" name="Picture 4"/>
          <p:cNvPicPr>
            <a:picLocks noChangeAspect="1"/>
          </p:cNvPicPr>
          <p:nvPr/>
        </p:nvPicPr>
        <p:blipFill>
          <a:blip r:embed="rId2" cstate="print"/>
          <a:stretch>
            <a:fillRect/>
          </a:stretch>
        </p:blipFill>
        <p:spPr>
          <a:xfrm>
            <a:off x="5343518" y="3057518"/>
            <a:ext cx="3800481" cy="38004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514600" y="3581400"/>
            <a:ext cx="2621280" cy="3276600"/>
          </a:xfrm>
          <a:prstGeom prst="rect">
            <a:avLst/>
          </a:prstGeom>
        </p:spPr>
      </p:pic>
      <p:pic>
        <p:nvPicPr>
          <p:cNvPr id="7" name="Picture 6"/>
          <p:cNvPicPr>
            <a:picLocks noChangeAspect="1"/>
          </p:cNvPicPr>
          <p:nvPr/>
        </p:nvPicPr>
        <p:blipFill>
          <a:blip r:embed="rId3" cstate="print"/>
          <a:stretch>
            <a:fillRect/>
          </a:stretch>
        </p:blipFill>
        <p:spPr>
          <a:xfrm>
            <a:off x="5135880" y="3872772"/>
            <a:ext cx="2388182" cy="2985228"/>
          </a:xfrm>
          <a:prstGeom prst="rect">
            <a:avLst/>
          </a:prstGeom>
        </p:spPr>
      </p:pic>
      <p:sp>
        <p:nvSpPr>
          <p:cNvPr id="2" name="Title 1"/>
          <p:cNvSpPr>
            <a:spLocks noGrp="1"/>
          </p:cNvSpPr>
          <p:nvPr>
            <p:ph type="title"/>
          </p:nvPr>
        </p:nvSpPr>
        <p:spPr>
          <a:xfrm>
            <a:off x="0" y="0"/>
            <a:ext cx="9143999" cy="867415"/>
          </a:xfrm>
        </p:spPr>
        <p:txBody>
          <a:bodyPr/>
          <a:lstStyle/>
          <a:p>
            <a:r>
              <a:rPr lang="en-US" sz="4000" dirty="0" smtClean="0"/>
              <a:t>Nike’s Distinctive Competencies</a:t>
            </a:r>
            <a:endParaRPr lang="en-US" sz="4000" dirty="0"/>
          </a:p>
        </p:txBody>
      </p:sp>
      <p:sp>
        <p:nvSpPr>
          <p:cNvPr id="3" name="Content Placeholder 2"/>
          <p:cNvSpPr>
            <a:spLocks noGrp="1"/>
          </p:cNvSpPr>
          <p:nvPr>
            <p:ph idx="1"/>
          </p:nvPr>
        </p:nvSpPr>
        <p:spPr>
          <a:xfrm>
            <a:off x="140125" y="1077944"/>
            <a:ext cx="8042276" cy="4343400"/>
          </a:xfrm>
        </p:spPr>
        <p:txBody>
          <a:bodyPr/>
          <a:lstStyle/>
          <a:p>
            <a:r>
              <a:rPr lang="en-US" dirty="0" smtClean="0"/>
              <a:t>The Contracting of the </a:t>
            </a:r>
            <a:r>
              <a:rPr lang="en-US" b="1" dirty="0" smtClean="0">
                <a:solidFill>
                  <a:srgbClr val="FF0000"/>
                </a:solidFill>
              </a:rPr>
              <a:t>BEST </a:t>
            </a:r>
            <a:r>
              <a:rPr lang="en-US" dirty="0" smtClean="0"/>
              <a:t>athletes</a:t>
            </a:r>
          </a:p>
          <a:p>
            <a:r>
              <a:rPr lang="en-US" dirty="0" smtClean="0"/>
              <a:t>Nike is the leader of this</a:t>
            </a:r>
          </a:p>
          <a:p>
            <a:r>
              <a:rPr lang="en-US" dirty="0" smtClean="0"/>
              <a:t>Example: Kobe Bryant and </a:t>
            </a:r>
            <a:r>
              <a:rPr lang="en-US" dirty="0" err="1" smtClean="0"/>
              <a:t>LeBron</a:t>
            </a:r>
            <a:r>
              <a:rPr lang="en-US" dirty="0" smtClean="0"/>
              <a:t> James</a:t>
            </a:r>
            <a:br>
              <a:rPr lang="en-US" dirty="0" smtClean="0"/>
            </a:br>
            <a:r>
              <a:rPr lang="en-US" dirty="0" smtClean="0"/>
              <a:t>	-can’t replace them, and Nike takes advantage</a:t>
            </a:r>
            <a:br>
              <a:rPr lang="en-US" dirty="0" smtClean="0"/>
            </a:br>
            <a:r>
              <a:rPr lang="en-US" dirty="0" smtClean="0"/>
              <a:t>	-one of a kind</a:t>
            </a:r>
          </a:p>
        </p:txBody>
      </p:sp>
      <p:pic>
        <p:nvPicPr>
          <p:cNvPr id="4" name="Picture 3"/>
          <p:cNvPicPr>
            <a:picLocks noChangeAspect="1"/>
          </p:cNvPicPr>
          <p:nvPr/>
        </p:nvPicPr>
        <p:blipFill>
          <a:blip r:embed="rId4" cstate="print"/>
          <a:stretch>
            <a:fillRect/>
          </a:stretch>
        </p:blipFill>
        <p:spPr>
          <a:xfrm>
            <a:off x="140125" y="4873519"/>
            <a:ext cx="2678775" cy="1984481"/>
          </a:xfrm>
          <a:prstGeom prst="rect">
            <a:avLst/>
          </a:prstGeom>
        </p:spPr>
      </p:pic>
      <p:pic>
        <p:nvPicPr>
          <p:cNvPr id="6" name="Picture 5"/>
          <p:cNvPicPr>
            <a:picLocks noChangeAspect="1"/>
          </p:cNvPicPr>
          <p:nvPr/>
        </p:nvPicPr>
        <p:blipFill>
          <a:blip r:embed="rId5" cstate="print"/>
          <a:stretch>
            <a:fillRect/>
          </a:stretch>
        </p:blipFill>
        <p:spPr>
          <a:xfrm>
            <a:off x="6980251" y="4873519"/>
            <a:ext cx="2163748" cy="1953221"/>
          </a:xfrm>
          <a:prstGeom prst="rect">
            <a:avLst/>
          </a:prstGeom>
        </p:spPr>
      </p:pic>
      <p:pic>
        <p:nvPicPr>
          <p:cNvPr id="8" name="Picture 2" descr="http://www.sneakers-stores.com/images/nike%20running%20logo.jpg"/>
          <p:cNvPicPr>
            <a:picLocks noChangeAspect="1" noChangeArrowheads="1"/>
          </p:cNvPicPr>
          <p:nvPr/>
        </p:nvPicPr>
        <p:blipFill>
          <a:blip r:embed="rId6" cstate="print"/>
          <a:srcRect/>
          <a:stretch>
            <a:fillRect/>
          </a:stretch>
        </p:blipFill>
        <p:spPr bwMode="auto">
          <a:xfrm>
            <a:off x="7134980" y="228600"/>
            <a:ext cx="1794931" cy="1066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13981" cy="361114"/>
          </a:xfrm>
        </p:spPr>
        <p:txBody>
          <a:bodyPr>
            <a:normAutofit fontScale="90000"/>
          </a:bodyPr>
          <a:lstStyle/>
          <a:p>
            <a:r>
              <a:rPr lang="en-US" sz="2400" dirty="0" smtClean="0"/>
              <a:t>Nike’s Distinctive Competencies</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0" y="-1"/>
            <a:ext cx="2812904" cy="3516130"/>
          </a:xfrm>
          <a:prstGeom prst="rect">
            <a:avLst/>
          </a:prstGeom>
        </p:spPr>
      </p:pic>
      <p:pic>
        <p:nvPicPr>
          <p:cNvPr id="6" name="Picture 5"/>
          <p:cNvPicPr>
            <a:picLocks noChangeAspect="1"/>
          </p:cNvPicPr>
          <p:nvPr/>
        </p:nvPicPr>
        <p:blipFill>
          <a:blip r:embed="rId3" cstate="print"/>
          <a:stretch>
            <a:fillRect/>
          </a:stretch>
        </p:blipFill>
        <p:spPr>
          <a:xfrm>
            <a:off x="0" y="3255919"/>
            <a:ext cx="2812904" cy="3602081"/>
          </a:xfrm>
          <a:prstGeom prst="rect">
            <a:avLst/>
          </a:prstGeom>
        </p:spPr>
      </p:pic>
      <p:pic>
        <p:nvPicPr>
          <p:cNvPr id="7" name="Picture 6"/>
          <p:cNvPicPr>
            <a:picLocks noChangeAspect="1"/>
          </p:cNvPicPr>
          <p:nvPr/>
        </p:nvPicPr>
        <p:blipFill>
          <a:blip r:embed="rId4" cstate="print"/>
          <a:stretch>
            <a:fillRect/>
          </a:stretch>
        </p:blipFill>
        <p:spPr>
          <a:xfrm>
            <a:off x="2812903" y="-1"/>
            <a:ext cx="3010938" cy="3516129"/>
          </a:xfrm>
          <a:prstGeom prst="rect">
            <a:avLst/>
          </a:prstGeom>
        </p:spPr>
      </p:pic>
      <p:pic>
        <p:nvPicPr>
          <p:cNvPr id="9" name="Picture 8"/>
          <p:cNvPicPr>
            <a:picLocks noChangeAspect="1"/>
          </p:cNvPicPr>
          <p:nvPr/>
        </p:nvPicPr>
        <p:blipFill>
          <a:blip r:embed="rId5" cstate="print"/>
          <a:stretch>
            <a:fillRect/>
          </a:stretch>
        </p:blipFill>
        <p:spPr>
          <a:xfrm>
            <a:off x="5606622" y="0"/>
            <a:ext cx="3537378" cy="3516128"/>
          </a:xfrm>
          <a:prstGeom prst="rect">
            <a:avLst/>
          </a:prstGeom>
        </p:spPr>
      </p:pic>
      <p:pic>
        <p:nvPicPr>
          <p:cNvPr id="8" name="Picture 7"/>
          <p:cNvPicPr>
            <a:picLocks noChangeAspect="1"/>
          </p:cNvPicPr>
          <p:nvPr/>
        </p:nvPicPr>
        <p:blipFill>
          <a:blip r:embed="rId6" cstate="print"/>
          <a:stretch>
            <a:fillRect/>
          </a:stretch>
        </p:blipFill>
        <p:spPr>
          <a:xfrm>
            <a:off x="2812903" y="3516129"/>
            <a:ext cx="3341871" cy="3341871"/>
          </a:xfrm>
          <a:prstGeom prst="rect">
            <a:avLst/>
          </a:prstGeom>
        </p:spPr>
      </p:pic>
      <p:pic>
        <p:nvPicPr>
          <p:cNvPr id="5" name="Picture 4"/>
          <p:cNvPicPr>
            <a:picLocks noChangeAspect="1"/>
          </p:cNvPicPr>
          <p:nvPr/>
        </p:nvPicPr>
        <p:blipFill>
          <a:blip r:embed="rId7" cstate="print"/>
          <a:stretch>
            <a:fillRect/>
          </a:stretch>
        </p:blipFill>
        <p:spPr>
          <a:xfrm>
            <a:off x="6139220" y="3516129"/>
            <a:ext cx="3004780" cy="2737051"/>
          </a:xfrm>
          <a:prstGeom prst="rect">
            <a:avLst/>
          </a:prstGeom>
        </p:spPr>
      </p:pic>
      <p:sp>
        <p:nvSpPr>
          <p:cNvPr id="15" name="TextBox 14"/>
          <p:cNvSpPr txBox="1"/>
          <p:nvPr/>
        </p:nvSpPr>
        <p:spPr>
          <a:xfrm>
            <a:off x="1641901" y="2845275"/>
            <a:ext cx="1171003" cy="369332"/>
          </a:xfrm>
          <a:prstGeom prst="rect">
            <a:avLst/>
          </a:prstGeom>
          <a:noFill/>
        </p:spPr>
        <p:txBody>
          <a:bodyPr wrap="square" rtlCol="0">
            <a:spAutoFit/>
          </a:bodyPr>
          <a:lstStyle/>
          <a:p>
            <a:r>
              <a:rPr lang="en-US" dirty="0" smtClean="0">
                <a:solidFill>
                  <a:srgbClr val="FFFF00"/>
                </a:solidFill>
              </a:rPr>
              <a:t>D-Wade</a:t>
            </a:r>
            <a:endParaRPr lang="en-US" dirty="0">
              <a:solidFill>
                <a:srgbClr val="FFFF00"/>
              </a:solidFill>
            </a:endParaRPr>
          </a:p>
        </p:txBody>
      </p:sp>
      <p:sp>
        <p:nvSpPr>
          <p:cNvPr id="16" name="TextBox 15"/>
          <p:cNvSpPr txBox="1"/>
          <p:nvPr/>
        </p:nvSpPr>
        <p:spPr>
          <a:xfrm>
            <a:off x="1981200" y="4038600"/>
            <a:ext cx="964006" cy="369332"/>
          </a:xfrm>
          <a:prstGeom prst="rect">
            <a:avLst/>
          </a:prstGeom>
          <a:noFill/>
        </p:spPr>
        <p:txBody>
          <a:bodyPr wrap="square" rtlCol="0">
            <a:spAutoFit/>
          </a:bodyPr>
          <a:lstStyle/>
          <a:p>
            <a:r>
              <a:rPr lang="en-US" dirty="0" smtClean="0">
                <a:solidFill>
                  <a:srgbClr val="FF0000"/>
                </a:solidFill>
              </a:rPr>
              <a:t>CP3</a:t>
            </a:r>
            <a:endParaRPr lang="en-US" dirty="0">
              <a:solidFill>
                <a:srgbClr val="FF0000"/>
              </a:solidFill>
            </a:endParaRPr>
          </a:p>
        </p:txBody>
      </p:sp>
      <p:sp>
        <p:nvSpPr>
          <p:cNvPr id="17" name="TextBox 16"/>
          <p:cNvSpPr txBox="1"/>
          <p:nvPr/>
        </p:nvSpPr>
        <p:spPr>
          <a:xfrm>
            <a:off x="3601329" y="3029941"/>
            <a:ext cx="1543427" cy="369332"/>
          </a:xfrm>
          <a:prstGeom prst="rect">
            <a:avLst/>
          </a:prstGeom>
          <a:noFill/>
        </p:spPr>
        <p:txBody>
          <a:bodyPr wrap="square" rtlCol="0">
            <a:spAutoFit/>
          </a:bodyPr>
          <a:lstStyle/>
          <a:p>
            <a:r>
              <a:rPr lang="en-US" dirty="0" smtClean="0">
                <a:solidFill>
                  <a:schemeClr val="bg1"/>
                </a:solidFill>
              </a:rPr>
              <a:t>Drew </a:t>
            </a:r>
            <a:r>
              <a:rPr lang="en-US" dirty="0" err="1" smtClean="0">
                <a:solidFill>
                  <a:schemeClr val="bg1"/>
                </a:solidFill>
              </a:rPr>
              <a:t>Brees</a:t>
            </a:r>
            <a:endParaRPr lang="en-US" dirty="0">
              <a:solidFill>
                <a:schemeClr val="bg1"/>
              </a:solidFill>
            </a:endParaRPr>
          </a:p>
        </p:txBody>
      </p:sp>
      <p:sp>
        <p:nvSpPr>
          <p:cNvPr id="18" name="TextBox 17"/>
          <p:cNvSpPr txBox="1"/>
          <p:nvPr/>
        </p:nvSpPr>
        <p:spPr>
          <a:xfrm>
            <a:off x="2812904" y="3669268"/>
            <a:ext cx="2199550" cy="369332"/>
          </a:xfrm>
          <a:prstGeom prst="rect">
            <a:avLst/>
          </a:prstGeom>
          <a:noFill/>
        </p:spPr>
        <p:txBody>
          <a:bodyPr wrap="square" rtlCol="0">
            <a:spAutoFit/>
          </a:bodyPr>
          <a:lstStyle/>
          <a:p>
            <a:r>
              <a:rPr lang="en-US" dirty="0" smtClean="0">
                <a:solidFill>
                  <a:srgbClr val="FFFF00"/>
                </a:solidFill>
              </a:rPr>
              <a:t>Andre Johnson</a:t>
            </a:r>
            <a:endParaRPr lang="en-US" dirty="0">
              <a:solidFill>
                <a:srgbClr val="FFFF00"/>
              </a:solidFill>
            </a:endParaRPr>
          </a:p>
        </p:txBody>
      </p:sp>
      <p:sp>
        <p:nvSpPr>
          <p:cNvPr id="19" name="TextBox 18"/>
          <p:cNvSpPr txBox="1"/>
          <p:nvPr/>
        </p:nvSpPr>
        <p:spPr>
          <a:xfrm>
            <a:off x="7781444" y="361114"/>
            <a:ext cx="1362556" cy="646331"/>
          </a:xfrm>
          <a:prstGeom prst="rect">
            <a:avLst/>
          </a:prstGeom>
          <a:noFill/>
        </p:spPr>
        <p:txBody>
          <a:bodyPr wrap="square" rtlCol="0">
            <a:spAutoFit/>
          </a:bodyPr>
          <a:lstStyle/>
          <a:p>
            <a:r>
              <a:rPr lang="en-US" dirty="0" smtClean="0">
                <a:solidFill>
                  <a:schemeClr val="bg1"/>
                </a:solidFill>
              </a:rPr>
              <a:t>Josh </a:t>
            </a:r>
            <a:br>
              <a:rPr lang="en-US" dirty="0" smtClean="0">
                <a:solidFill>
                  <a:schemeClr val="bg1"/>
                </a:solidFill>
              </a:rPr>
            </a:br>
            <a:r>
              <a:rPr lang="en-US" dirty="0" smtClean="0">
                <a:solidFill>
                  <a:schemeClr val="bg1"/>
                </a:solidFill>
              </a:rPr>
              <a:t>Hamilton</a:t>
            </a:r>
            <a:endParaRPr lang="en-US" dirty="0">
              <a:solidFill>
                <a:schemeClr val="bg1"/>
              </a:solidFill>
            </a:endParaRPr>
          </a:p>
        </p:txBody>
      </p:sp>
      <p:sp>
        <p:nvSpPr>
          <p:cNvPr id="20" name="TextBox 19"/>
          <p:cNvSpPr txBox="1"/>
          <p:nvPr/>
        </p:nvSpPr>
        <p:spPr>
          <a:xfrm>
            <a:off x="6631913" y="6277487"/>
            <a:ext cx="2299062" cy="369332"/>
          </a:xfrm>
          <a:prstGeom prst="rect">
            <a:avLst/>
          </a:prstGeom>
          <a:noFill/>
        </p:spPr>
        <p:txBody>
          <a:bodyPr wrap="square" rtlCol="0">
            <a:spAutoFit/>
          </a:bodyPr>
          <a:lstStyle/>
          <a:p>
            <a:r>
              <a:rPr lang="en-US" dirty="0" smtClean="0"/>
              <a:t>Derek Jeter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4164037" cy="3048075"/>
          </a:xfrm>
          <a:prstGeom prst="rect">
            <a:avLst/>
          </a:prstGeom>
        </p:spPr>
      </p:pic>
      <p:pic>
        <p:nvPicPr>
          <p:cNvPr id="6" name="Picture 5"/>
          <p:cNvPicPr>
            <a:picLocks noChangeAspect="1"/>
          </p:cNvPicPr>
          <p:nvPr/>
        </p:nvPicPr>
        <p:blipFill>
          <a:blip r:embed="rId3" cstate="print"/>
          <a:stretch>
            <a:fillRect/>
          </a:stretch>
        </p:blipFill>
        <p:spPr>
          <a:xfrm>
            <a:off x="4164037" y="7669"/>
            <a:ext cx="4740737" cy="3384157"/>
          </a:xfrm>
          <a:prstGeom prst="rect">
            <a:avLst/>
          </a:prstGeom>
        </p:spPr>
      </p:pic>
      <p:pic>
        <p:nvPicPr>
          <p:cNvPr id="7" name="Picture 6"/>
          <p:cNvPicPr>
            <a:picLocks noChangeAspect="1"/>
          </p:cNvPicPr>
          <p:nvPr/>
        </p:nvPicPr>
        <p:blipFill>
          <a:blip r:embed="rId4" cstate="print"/>
          <a:stretch>
            <a:fillRect/>
          </a:stretch>
        </p:blipFill>
        <p:spPr>
          <a:xfrm>
            <a:off x="2650929" y="2987887"/>
            <a:ext cx="4955500" cy="3487743"/>
          </a:xfrm>
          <a:prstGeom prst="rect">
            <a:avLst/>
          </a:prstGeom>
        </p:spPr>
      </p:pic>
      <p:pic>
        <p:nvPicPr>
          <p:cNvPr id="8" name="Picture 7"/>
          <p:cNvPicPr>
            <a:picLocks noChangeAspect="1"/>
          </p:cNvPicPr>
          <p:nvPr/>
        </p:nvPicPr>
        <p:blipFill>
          <a:blip r:embed="rId5" cstate="print"/>
          <a:stretch>
            <a:fillRect/>
          </a:stretch>
        </p:blipFill>
        <p:spPr>
          <a:xfrm>
            <a:off x="1" y="2668722"/>
            <a:ext cx="3424478" cy="4189278"/>
          </a:xfrm>
          <a:prstGeom prst="rect">
            <a:avLst/>
          </a:prstGeom>
        </p:spPr>
      </p:pic>
      <p:pic>
        <p:nvPicPr>
          <p:cNvPr id="9" name="Picture 8"/>
          <p:cNvPicPr>
            <a:picLocks noChangeAspect="1"/>
          </p:cNvPicPr>
          <p:nvPr/>
        </p:nvPicPr>
        <p:blipFill>
          <a:blip r:embed="rId6" cstate="print"/>
          <a:stretch>
            <a:fillRect/>
          </a:stretch>
        </p:blipFill>
        <p:spPr>
          <a:xfrm>
            <a:off x="6822635" y="3797132"/>
            <a:ext cx="2321365" cy="2678498"/>
          </a:xfrm>
          <a:prstGeom prst="rect">
            <a:avLst/>
          </a:prstGeom>
        </p:spPr>
      </p:pic>
      <p:sp>
        <p:nvSpPr>
          <p:cNvPr id="10" name="TextBox 9"/>
          <p:cNvSpPr txBox="1"/>
          <p:nvPr/>
        </p:nvSpPr>
        <p:spPr>
          <a:xfrm>
            <a:off x="1" y="-1"/>
            <a:ext cx="1221880" cy="369332"/>
          </a:xfrm>
          <a:prstGeom prst="rect">
            <a:avLst/>
          </a:prstGeom>
          <a:noFill/>
        </p:spPr>
        <p:txBody>
          <a:bodyPr wrap="square" rtlCol="0">
            <a:spAutoFit/>
          </a:bodyPr>
          <a:lstStyle/>
          <a:p>
            <a:r>
              <a:rPr lang="en-US" dirty="0" smtClean="0">
                <a:solidFill>
                  <a:srgbClr val="FFFFFF"/>
                </a:solidFill>
              </a:rPr>
              <a:t>Manny</a:t>
            </a:r>
            <a:endParaRPr lang="en-US" dirty="0">
              <a:solidFill>
                <a:srgbClr val="FFFFFF"/>
              </a:solidFill>
            </a:endParaRPr>
          </a:p>
        </p:txBody>
      </p:sp>
      <p:sp>
        <p:nvSpPr>
          <p:cNvPr id="11" name="TextBox 10"/>
          <p:cNvSpPr txBox="1"/>
          <p:nvPr/>
        </p:nvSpPr>
        <p:spPr>
          <a:xfrm>
            <a:off x="549275" y="3048075"/>
            <a:ext cx="1061106" cy="369332"/>
          </a:xfrm>
          <a:prstGeom prst="rect">
            <a:avLst/>
          </a:prstGeom>
          <a:noFill/>
        </p:spPr>
        <p:txBody>
          <a:bodyPr wrap="square" rtlCol="0">
            <a:spAutoFit/>
          </a:bodyPr>
          <a:lstStyle/>
          <a:p>
            <a:r>
              <a:rPr lang="en-US" dirty="0" smtClean="0"/>
              <a:t>Lance</a:t>
            </a:r>
            <a:endParaRPr lang="en-US" dirty="0"/>
          </a:p>
        </p:txBody>
      </p:sp>
      <p:sp>
        <p:nvSpPr>
          <p:cNvPr id="12" name="TextBox 11"/>
          <p:cNvSpPr txBox="1"/>
          <p:nvPr/>
        </p:nvSpPr>
        <p:spPr>
          <a:xfrm>
            <a:off x="4662435" y="184665"/>
            <a:ext cx="1897129" cy="369332"/>
          </a:xfrm>
          <a:prstGeom prst="rect">
            <a:avLst/>
          </a:prstGeom>
          <a:noFill/>
        </p:spPr>
        <p:txBody>
          <a:bodyPr wrap="square" rtlCol="0">
            <a:spAutoFit/>
          </a:bodyPr>
          <a:lstStyle/>
          <a:p>
            <a:r>
              <a:rPr lang="en-US" dirty="0" smtClean="0">
                <a:solidFill>
                  <a:srgbClr val="FFFFFF"/>
                </a:solidFill>
              </a:rPr>
              <a:t>Rooney</a:t>
            </a:r>
            <a:endParaRPr lang="en-US" dirty="0">
              <a:solidFill>
                <a:srgbClr val="FFFFFF"/>
              </a:solidFill>
            </a:endParaRPr>
          </a:p>
        </p:txBody>
      </p:sp>
      <p:sp>
        <p:nvSpPr>
          <p:cNvPr id="13" name="TextBox 12"/>
          <p:cNvSpPr txBox="1"/>
          <p:nvPr/>
        </p:nvSpPr>
        <p:spPr>
          <a:xfrm>
            <a:off x="4405197" y="3391826"/>
            <a:ext cx="1382653" cy="379725"/>
          </a:xfrm>
          <a:prstGeom prst="rect">
            <a:avLst/>
          </a:prstGeom>
          <a:noFill/>
        </p:spPr>
        <p:txBody>
          <a:bodyPr wrap="square" rtlCol="0">
            <a:spAutoFit/>
          </a:bodyPr>
          <a:lstStyle/>
          <a:p>
            <a:r>
              <a:rPr lang="en-US" dirty="0" err="1" smtClean="0">
                <a:solidFill>
                  <a:srgbClr val="FFFFFF"/>
                </a:solidFill>
              </a:rPr>
              <a:t>Ronaldo</a:t>
            </a:r>
            <a:endParaRPr lang="en-US" dirty="0">
              <a:solidFill>
                <a:srgbClr val="FFFFFF"/>
              </a:solidFill>
            </a:endParaRPr>
          </a:p>
        </p:txBody>
      </p:sp>
      <p:sp>
        <p:nvSpPr>
          <p:cNvPr id="14" name="TextBox 13"/>
          <p:cNvSpPr txBox="1"/>
          <p:nvPr/>
        </p:nvSpPr>
        <p:spPr>
          <a:xfrm>
            <a:off x="8222814" y="3962686"/>
            <a:ext cx="737474" cy="369332"/>
          </a:xfrm>
          <a:prstGeom prst="rect">
            <a:avLst/>
          </a:prstGeom>
          <a:noFill/>
        </p:spPr>
        <p:txBody>
          <a:bodyPr wrap="square" rtlCol="0">
            <a:spAutoFit/>
          </a:bodyPr>
          <a:lstStyle/>
          <a:p>
            <a:r>
              <a:rPr lang="en-US" dirty="0" smtClean="0">
                <a:solidFill>
                  <a:srgbClr val="FFFF00"/>
                </a:solidFill>
              </a:rPr>
              <a:t>Tiger</a:t>
            </a:r>
            <a:endParaRPr lang="en-US"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1117</TotalTime>
  <Words>1846</Words>
  <Application>Microsoft Office PowerPoint</Application>
  <PresentationFormat>On-screen Show (4:3)</PresentationFormat>
  <Paragraphs>248</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Technic</vt:lpstr>
      <vt:lpstr>Team 3: Riley Drummond Andrew Rich Rick Henson James Everett Brittany Fowlkes Ann-Marie Nanny Kara vickers</vt:lpstr>
      <vt:lpstr>Company Background</vt:lpstr>
      <vt:lpstr>Industry Profile</vt:lpstr>
      <vt:lpstr>Industry Profile</vt:lpstr>
      <vt:lpstr>Industry Profile</vt:lpstr>
      <vt:lpstr>Competitive Stengths  Distinctive Competencies</vt:lpstr>
      <vt:lpstr>Nike’s Distinctive Competencies</vt:lpstr>
      <vt:lpstr>Nike’s Distinctive Competencies</vt:lpstr>
      <vt:lpstr>Slide 9</vt:lpstr>
      <vt:lpstr>Slide 10</vt:lpstr>
      <vt:lpstr>Nike’s Distinctive Competencies</vt:lpstr>
      <vt:lpstr>Porter's Five Forces Model</vt:lpstr>
      <vt:lpstr>Porter’s Five Forces Model</vt:lpstr>
      <vt:lpstr>Porter’s Five Forces Model</vt:lpstr>
      <vt:lpstr>Competition</vt:lpstr>
      <vt:lpstr>Nike SWOT Analysis</vt:lpstr>
      <vt:lpstr>Nike SWOT Analysis</vt:lpstr>
      <vt:lpstr>Key Success Factors</vt:lpstr>
      <vt:lpstr>Strategic Issues and Problems</vt:lpstr>
      <vt:lpstr>Social Responsibility </vt:lpstr>
      <vt:lpstr>Economic Factors</vt:lpstr>
      <vt:lpstr>Consumption</vt:lpstr>
      <vt:lpstr>Employment</vt:lpstr>
      <vt:lpstr>Ideologies and Social Stability</vt:lpstr>
      <vt:lpstr>Ideologies and Social Stability</vt:lpstr>
      <vt:lpstr>Legislation and Regulation </vt:lpstr>
      <vt:lpstr>Operating Segments of NIKE Brand</vt:lpstr>
      <vt:lpstr>Maximize Value for Shareholders</vt:lpstr>
      <vt:lpstr>Compared to the Footwear Industry</vt:lpstr>
      <vt:lpstr>Nike HR &amp; Management</vt:lpstr>
      <vt:lpstr>Nike HR &amp; Management</vt:lpstr>
      <vt:lpstr>Nike HR &amp; Management</vt:lpstr>
      <vt:lpstr>Marketing</vt:lpstr>
      <vt:lpstr>Marketing</vt:lpstr>
      <vt:lpstr>Marketing</vt:lpstr>
      <vt:lpstr>Marketing</vt:lpstr>
      <vt:lpstr>Marketing</vt:lpstr>
      <vt:lpstr>Social Factors</vt:lpstr>
      <vt:lpstr>Future Strategy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Factors</dc:title>
  <dc:creator>SourD</dc:creator>
  <cp:lastModifiedBy>Kara</cp:lastModifiedBy>
  <cp:revision>33</cp:revision>
  <dcterms:created xsi:type="dcterms:W3CDTF">2011-06-26T19:06:24Z</dcterms:created>
  <dcterms:modified xsi:type="dcterms:W3CDTF">2011-06-28T17:38:20Z</dcterms:modified>
</cp:coreProperties>
</file>