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62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D5D8C-CF6B-4D1F-B433-9EBB3D846317}" type="datetimeFigureOut">
              <a:rPr lang="en-US" smtClean="0"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8725-B16F-4DBB-A80E-9C41C0F105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87F0-9914-4E66-92B6-707E2F22D6F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49B49-4837-4B11-B53C-AA4EECDC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B49-4837-4B11-B53C-AA4EECDC70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49C3D36-73F7-47B0-8D83-A8B9F7C1F5CE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E2285A7-2B6C-41AA-B826-1BE789567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File:Barnetta061115-01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Update</a:t>
            </a:r>
          </a:p>
          <a:p>
            <a:endParaRPr lang="en-US" dirty="0"/>
          </a:p>
        </p:txBody>
      </p:sp>
      <p:pic>
        <p:nvPicPr>
          <p:cNvPr id="46081" name="Picture 1" descr="F:\BA 5310\591px-Brazil_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76030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Worlds largest Catholic Population</a:t>
            </a:r>
          </a:p>
          <a:p>
            <a:r>
              <a:rPr lang="en-US" dirty="0" smtClean="0"/>
              <a:t>73.6% Roman Catholic</a:t>
            </a:r>
          </a:p>
          <a:p>
            <a:r>
              <a:rPr lang="en-US" dirty="0" smtClean="0"/>
              <a:t>15.4% Protestant</a:t>
            </a:r>
          </a:p>
          <a:p>
            <a:pPr>
              <a:buNone/>
            </a:pPr>
            <a:endParaRPr lang="en-US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88.6% literacy rate (age 15 and over)</a:t>
            </a:r>
          </a:p>
          <a:p>
            <a:r>
              <a:rPr lang="en-US" dirty="0" smtClean="0"/>
              <a:t>4% of GDP is spent on Education</a:t>
            </a:r>
          </a:p>
          <a:p>
            <a:r>
              <a:rPr lang="en-US" dirty="0" smtClean="0"/>
              <a:t>14 year school life expectancy</a:t>
            </a:r>
          </a:p>
          <a:p>
            <a:endParaRPr lang="en-US" dirty="0" smtClean="0"/>
          </a:p>
          <a:p>
            <a:r>
              <a:rPr lang="en-US" dirty="0" smtClean="0"/>
              <a:t>The official language of Brazil is Portuguese; however Spanish is spoken in border areas and taught in schools.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MBA Schools in Brazil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Universidade</a:t>
            </a:r>
            <a:r>
              <a:rPr lang="en-US" sz="2800" dirty="0" smtClean="0"/>
              <a:t> de Sao Paulo</a:t>
            </a:r>
          </a:p>
          <a:p>
            <a:r>
              <a:rPr lang="en-US" sz="2800" dirty="0" err="1" smtClean="0"/>
              <a:t>Fundacao</a:t>
            </a:r>
            <a:r>
              <a:rPr lang="en-US" sz="2800" dirty="0" smtClean="0"/>
              <a:t> </a:t>
            </a:r>
            <a:r>
              <a:rPr lang="en-US" sz="2800" dirty="0" err="1" smtClean="0"/>
              <a:t>Getulio</a:t>
            </a:r>
            <a:r>
              <a:rPr lang="en-US" sz="2800" dirty="0" smtClean="0"/>
              <a:t> Vargas (Sao Paulo, Brazil)</a:t>
            </a:r>
          </a:p>
          <a:p>
            <a:r>
              <a:rPr lang="en-US" sz="2800" dirty="0" err="1" smtClean="0"/>
              <a:t>Fundacao</a:t>
            </a:r>
            <a:r>
              <a:rPr lang="en-US" sz="2800" dirty="0" smtClean="0"/>
              <a:t> </a:t>
            </a:r>
            <a:r>
              <a:rPr lang="en-US" sz="2800" dirty="0" err="1" smtClean="0"/>
              <a:t>Getulio</a:t>
            </a:r>
            <a:r>
              <a:rPr lang="en-US" sz="2800" dirty="0" smtClean="0"/>
              <a:t> Vargas (Rio de Janeiro, Brazil)</a:t>
            </a:r>
          </a:p>
          <a:p>
            <a:r>
              <a:rPr lang="en-US" sz="2800" dirty="0" err="1" smtClean="0"/>
              <a:t>Ibmec</a:t>
            </a:r>
            <a:r>
              <a:rPr lang="en-US" sz="2800" dirty="0" smtClean="0"/>
              <a:t> (Rio de Janeiro &amp; Sao Paulo, Brazil)</a:t>
            </a:r>
          </a:p>
          <a:p>
            <a:r>
              <a:rPr lang="en-US" sz="2800" dirty="0" smtClean="0"/>
              <a:t>FIA Business School (Sao Paulo, Brazil)</a:t>
            </a:r>
          </a:p>
          <a:p>
            <a:r>
              <a:rPr lang="en-US" sz="2800" dirty="0" err="1" smtClean="0"/>
              <a:t>Universidade</a:t>
            </a:r>
            <a:r>
              <a:rPr lang="en-US" sz="2800" dirty="0" smtClean="0"/>
              <a:t> Federal do Rio de Janeiro</a:t>
            </a:r>
          </a:p>
          <a:p>
            <a:r>
              <a:rPr lang="en-US" sz="2800" dirty="0" smtClean="0"/>
              <a:t>Business School Sao Paulo (BSP)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Universidade</a:t>
            </a:r>
            <a:r>
              <a:rPr lang="en-US" dirty="0" smtClean="0"/>
              <a:t> de Sao Paulo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Two-year Full-time MBA</a:t>
            </a:r>
          </a:p>
          <a:p>
            <a:r>
              <a:rPr lang="en-US" sz="2800" dirty="0" smtClean="0"/>
              <a:t>Part-Time MBA</a:t>
            </a:r>
          </a:p>
          <a:p>
            <a:r>
              <a:rPr lang="en-US" sz="2800" dirty="0" smtClean="0"/>
              <a:t>Executive MBA</a:t>
            </a:r>
          </a:p>
          <a:p>
            <a:r>
              <a:rPr lang="en-US" sz="2800" dirty="0" smtClean="0"/>
              <a:t>International Executive MBA</a:t>
            </a:r>
          </a:p>
          <a:p>
            <a:r>
              <a:rPr lang="en-US" sz="2800" dirty="0" smtClean="0"/>
              <a:t>Largest and most prestigious university in Brazil</a:t>
            </a:r>
          </a:p>
          <a:p>
            <a:endParaRPr lang="en-US" sz="2800" dirty="0" smtClean="0"/>
          </a:p>
          <a:p>
            <a:r>
              <a:rPr lang="en-US" sz="2800" dirty="0" smtClean="0"/>
              <a:t>75,000 students enrolled in 11 campuses</a:t>
            </a:r>
          </a:p>
          <a:p>
            <a:r>
              <a:rPr lang="en-US" sz="2800" dirty="0" smtClean="0"/>
              <a:t>98.5% Brazilian-born students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Fundacao</a:t>
            </a:r>
            <a:r>
              <a:rPr lang="en-US" dirty="0" smtClean="0"/>
              <a:t> </a:t>
            </a:r>
            <a:r>
              <a:rPr lang="en-US" dirty="0" err="1" smtClean="0"/>
              <a:t>Getulio</a:t>
            </a:r>
            <a:r>
              <a:rPr lang="en-US" dirty="0" smtClean="0"/>
              <a:t> Vargas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Private Higher Education Institution</a:t>
            </a:r>
          </a:p>
          <a:p>
            <a:r>
              <a:rPr lang="en-US" sz="2400" dirty="0" smtClean="0"/>
              <a:t>Campuses in Sao Paulo and Rio de Janeiro</a:t>
            </a:r>
          </a:p>
          <a:p>
            <a:r>
              <a:rPr lang="en-US" sz="2400" dirty="0" smtClean="0"/>
              <a:t>Two-Year Full-Time MBA (Sao Paulo campus only)</a:t>
            </a:r>
          </a:p>
          <a:p>
            <a:r>
              <a:rPr lang="en-US" sz="2400" dirty="0" smtClean="0"/>
              <a:t>Part-Time MBA (Sao Paulo campus only)</a:t>
            </a:r>
          </a:p>
          <a:p>
            <a:r>
              <a:rPr lang="en-US" sz="2400" dirty="0" smtClean="0"/>
              <a:t>Executive MBA  (Both campuses)</a:t>
            </a:r>
          </a:p>
          <a:p>
            <a:r>
              <a:rPr lang="en-US" sz="2400" dirty="0" smtClean="0"/>
              <a:t>International Executive MBA (Sao Paulo campus only)</a:t>
            </a:r>
          </a:p>
          <a:p>
            <a:endParaRPr lang="en-US" sz="2400" dirty="0" smtClean="0"/>
          </a:p>
          <a:p>
            <a:r>
              <a:rPr lang="en-US" sz="2400" dirty="0" smtClean="0"/>
              <a:t>Top-5 "policymaker think-tank" worldwide </a:t>
            </a:r>
            <a:r>
              <a:rPr lang="en-US" sz="1800" dirty="0" smtClean="0"/>
              <a:t>(Foreign Policy Magazine)</a:t>
            </a:r>
          </a:p>
          <a:p>
            <a:r>
              <a:rPr lang="en-US" sz="2400" dirty="0" smtClean="0"/>
              <a:t>Original goal was to train people for the country's public- and private-sector management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 5310\large_flag_of_braz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6" y="152400"/>
            <a:ext cx="3156244" cy="22218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Aspects</a:t>
            </a:r>
            <a:endParaRPr lang="en-US" dirty="0"/>
          </a:p>
        </p:txBody>
      </p:sp>
      <p:pic>
        <p:nvPicPr>
          <p:cNvPr id="1027" name="Picture 3" descr="F:\BA 5310\braz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84930"/>
            <a:ext cx="5867400" cy="3944470"/>
          </a:xfrm>
          <a:prstGeom prst="rect">
            <a:avLst/>
          </a:prstGeom>
          <a:noFill/>
        </p:spPr>
      </p:pic>
      <p:pic>
        <p:nvPicPr>
          <p:cNvPr id="1029" name="Picture 5" descr="http://upload.wikimedia.org/wikipedia/commons/thumb/0/04/Barnetta061115-01.jpg/220px-Barnetta061115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828800"/>
            <a:ext cx="3124200" cy="2343151"/>
          </a:xfrm>
          <a:prstGeom prst="rect">
            <a:avLst/>
          </a:prstGeom>
          <a:noFill/>
        </p:spPr>
      </p:pic>
      <p:pic>
        <p:nvPicPr>
          <p:cNvPr id="1031" name="Picture 7" descr="http://kosmicamusic.com/wp/wp-content/uploads/coff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962400"/>
            <a:ext cx="2755283" cy="2749716"/>
          </a:xfrm>
          <a:prstGeom prst="rect">
            <a:avLst/>
          </a:prstGeom>
          <a:noFill/>
        </p:spPr>
      </p:pic>
      <p:pic>
        <p:nvPicPr>
          <p:cNvPr id="1033" name="Picture 9" descr="http://brazilcarnival2008.com/wp-content/uploads/2008/05/amazon_braz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447800"/>
            <a:ext cx="2705765" cy="266700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 flipV="1">
            <a:off x="457200" y="6172516"/>
            <a:ext cx="8229600" cy="304483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1035" name="Picture 11" descr="http://img.ezinemark.com/imagemanager1/files/2010/4/7/alessandra_ambrosio-28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600200"/>
            <a:ext cx="380858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Environment in Brazil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Hamilton</a:t>
            </a:r>
            <a:endParaRPr lang="en-US" dirty="0"/>
          </a:p>
        </p:txBody>
      </p:sp>
      <p:pic>
        <p:nvPicPr>
          <p:cNvPr id="35842" name="Picture 2" descr="http://www.dwgt.net/country/brazil/sa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5266332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most advanced industrial sectors in </a:t>
            </a:r>
            <a:r>
              <a:rPr lang="en-US" dirty="0"/>
              <a:t>L</a:t>
            </a:r>
            <a:r>
              <a:rPr lang="en-US" dirty="0" smtClean="0"/>
              <a:t>atin America</a:t>
            </a:r>
          </a:p>
          <a:p>
            <a:r>
              <a:rPr lang="en-US" dirty="0" smtClean="0"/>
              <a:t>Advances in drilling</a:t>
            </a:r>
          </a:p>
          <a:p>
            <a:r>
              <a:rPr lang="en-US" dirty="0" smtClean="0"/>
              <a:t>Hydroelectric power = 73% of electricity</a:t>
            </a:r>
          </a:p>
          <a:p>
            <a:r>
              <a:rPr lang="en-US" dirty="0" smtClean="0"/>
              <a:t>World’s largest exporter of </a:t>
            </a:r>
            <a:r>
              <a:rPr lang="en-US" dirty="0" err="1" smtClean="0"/>
              <a:t>biofuels</a:t>
            </a:r>
            <a:endParaRPr lang="en-US" dirty="0" smtClean="0"/>
          </a:p>
          <a:p>
            <a:r>
              <a:rPr lang="en-US" dirty="0" smtClean="0"/>
              <a:t>World’s third largest airplane producer</a:t>
            </a:r>
          </a:p>
          <a:p>
            <a:r>
              <a:rPr lang="en-US" dirty="0" smtClean="0"/>
              <a:t>Nuclear technology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Declining Infrastructure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-1.8 million km roads, 50K km waterways, 29K km railways, 36 deep-water ports</a:t>
            </a:r>
          </a:p>
          <a:p>
            <a:r>
              <a:rPr lang="en-US" dirty="0" smtClean="0"/>
              <a:t>Growth Acceleration Program (PAC)</a:t>
            </a:r>
            <a:br>
              <a:rPr lang="en-US" dirty="0" smtClean="0"/>
            </a:br>
            <a:r>
              <a:rPr lang="en-US" dirty="0" smtClean="0"/>
              <a:t>-$624 million USD</a:t>
            </a:r>
          </a:p>
          <a:p>
            <a:r>
              <a:rPr lang="en-US" dirty="0" smtClean="0"/>
              <a:t>State/local government responsible for public infrastructure</a:t>
            </a:r>
          </a:p>
          <a:p>
            <a:r>
              <a:rPr lang="en-US" dirty="0" smtClean="0"/>
              <a:t>High taxes, fees, interest rates</a:t>
            </a:r>
          </a:p>
          <a:p>
            <a:r>
              <a:rPr lang="en-US" dirty="0" smtClean="0"/>
              <a:t>Common External Tariff (14%-20%)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Considerable corruption within government</a:t>
            </a:r>
          </a:p>
          <a:p>
            <a:r>
              <a:rPr lang="en-US" dirty="0" smtClean="0"/>
              <a:t>15 different political parties</a:t>
            </a:r>
          </a:p>
          <a:p>
            <a:r>
              <a:rPr lang="en-US" dirty="0" smtClean="0"/>
              <a:t>Business decisions based on political views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 Description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Kent Copeland</a:t>
            </a:r>
            <a:endParaRPr lang="en-US" dirty="0"/>
          </a:p>
        </p:txBody>
      </p:sp>
      <p:pic>
        <p:nvPicPr>
          <p:cNvPr id="65538" name="Picture 2" descr="http://citypictures.org/data/media/175/Manaus_Amazon_Village_braz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307698"/>
            <a:ext cx="5105400" cy="333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$153 billion in exports</a:t>
            </a:r>
          </a:p>
          <a:p>
            <a:r>
              <a:rPr lang="en-US" dirty="0" smtClean="0"/>
              <a:t>$128 billion in imports </a:t>
            </a:r>
          </a:p>
          <a:p>
            <a:r>
              <a:rPr lang="en-US" dirty="0" smtClean="0"/>
              <a:t>Government very active in businesses</a:t>
            </a:r>
            <a:endParaRPr lang="en-US" dirty="0"/>
          </a:p>
          <a:p>
            <a:r>
              <a:rPr lang="en-US" dirty="0" smtClean="0"/>
              <a:t>Open to foreign businesses</a:t>
            </a:r>
          </a:p>
          <a:p>
            <a:r>
              <a:rPr lang="en-US" dirty="0" smtClean="0"/>
              <a:t>Uruguay, Paraguay, Argentina (</a:t>
            </a:r>
            <a:r>
              <a:rPr lang="en-US" dirty="0" err="1" smtClean="0"/>
              <a:t>Mercosul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Columbia, Ecuador, Venezuela, Peru, Chile, Bolivia (South American Community of Nations)</a:t>
            </a:r>
          </a:p>
          <a:p>
            <a:r>
              <a:rPr lang="en-US" dirty="0" smtClean="0"/>
              <a:t>Positive view of American businesses/government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are very important</a:t>
            </a:r>
          </a:p>
          <a:p>
            <a:r>
              <a:rPr lang="en-US" dirty="0" smtClean="0"/>
              <a:t>Relaxed and chatty</a:t>
            </a:r>
          </a:p>
          <a:p>
            <a:r>
              <a:rPr lang="en-US" dirty="0" smtClean="0"/>
              <a:t>High on authority in workplace</a:t>
            </a:r>
          </a:p>
          <a:p>
            <a:r>
              <a:rPr lang="en-US" dirty="0" smtClean="0"/>
              <a:t>Vertical Hierarchy, management makes decisions (primarily men)</a:t>
            </a:r>
          </a:p>
          <a:p>
            <a:r>
              <a:rPr lang="en-US" dirty="0" smtClean="0"/>
              <a:t>Emphasis on social class status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Numerous family members working for same company</a:t>
            </a:r>
          </a:p>
          <a:p>
            <a:r>
              <a:rPr lang="en-US" dirty="0" smtClean="0"/>
              <a:t>Common to hire </a:t>
            </a:r>
            <a:r>
              <a:rPr lang="en-US" dirty="0"/>
              <a:t>a </a:t>
            </a:r>
            <a:r>
              <a:rPr lang="en-US" dirty="0" err="1" smtClean="0"/>
              <a:t>despechante</a:t>
            </a:r>
            <a:r>
              <a:rPr lang="en-US" dirty="0" smtClean="0"/>
              <a:t> (middle man)</a:t>
            </a:r>
          </a:p>
          <a:p>
            <a:r>
              <a:rPr lang="en-US" dirty="0" smtClean="0"/>
              <a:t>Extensive business regulations</a:t>
            </a:r>
          </a:p>
          <a:p>
            <a:r>
              <a:rPr lang="en-US" dirty="0" smtClean="0"/>
              <a:t>2009 Minimum wage = $465 </a:t>
            </a:r>
            <a:r>
              <a:rPr lang="en-US" dirty="0" err="1" smtClean="0"/>
              <a:t>Reals</a:t>
            </a:r>
            <a:r>
              <a:rPr lang="en-US" dirty="0" smtClean="0"/>
              <a:t>/mo. ($273 USD)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Shocked by American clothing</a:t>
            </a:r>
          </a:p>
          <a:p>
            <a:r>
              <a:rPr lang="en-US" dirty="0" smtClean="0"/>
              <a:t>Business formal dress</a:t>
            </a:r>
          </a:p>
          <a:p>
            <a:r>
              <a:rPr lang="en-US" dirty="0" smtClean="0"/>
              <a:t>Business informal (still nice)</a:t>
            </a:r>
          </a:p>
          <a:p>
            <a:r>
              <a:rPr lang="en-US" dirty="0" smtClean="0"/>
              <a:t>Laid back time/work schedules 8:30-5:00</a:t>
            </a:r>
          </a:p>
          <a:p>
            <a:r>
              <a:rPr lang="en-US" dirty="0" smtClean="0"/>
              <a:t>Business cards in English and Portuguese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Brazilian MBA Students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Chase </a:t>
            </a:r>
            <a:r>
              <a:rPr lang="en-US" dirty="0" err="1" smtClean="0"/>
              <a:t>Luft</a:t>
            </a:r>
            <a:endParaRPr lang="en-US" dirty="0"/>
          </a:p>
        </p:txBody>
      </p:sp>
      <p:pic>
        <p:nvPicPr>
          <p:cNvPr id="26626" name="Picture 2" descr="http://www.munster-express.ie/files/2008/07/brazil-me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45720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MBA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Gustavo </a:t>
            </a:r>
            <a:r>
              <a:rPr lang="en-US" dirty="0" err="1" smtClean="0"/>
              <a:t>Alcimin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/>
              <a:t>Livia</a:t>
            </a:r>
            <a:r>
              <a:rPr lang="en-US" dirty="0"/>
              <a:t> C. </a:t>
            </a:r>
            <a:r>
              <a:rPr lang="en-US" dirty="0" smtClean="0"/>
              <a:t>Mello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/>
              <a:t>Luiz</a:t>
            </a:r>
            <a:r>
              <a:rPr lang="en-US" dirty="0"/>
              <a:t> </a:t>
            </a:r>
            <a:r>
              <a:rPr lang="en-US" dirty="0" err="1" smtClean="0"/>
              <a:t>Lamardo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/>
              <a:t>Alves</a:t>
            </a:r>
            <a:r>
              <a:rPr lang="en-US" dirty="0"/>
              <a:t> Silva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blogs.escolaturbula.com/bestmusic/files/2009/06/the_e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– 201,103,330 (July 2010 est.)</a:t>
            </a:r>
          </a:p>
          <a:p>
            <a:endParaRPr lang="en-US" dirty="0" smtClean="0"/>
          </a:p>
          <a:p>
            <a:r>
              <a:rPr lang="en-US" dirty="0" smtClean="0"/>
              <a:t>Birth rate – 18.11/1,000 pop.</a:t>
            </a:r>
          </a:p>
          <a:p>
            <a:endParaRPr lang="en-US" dirty="0" smtClean="0"/>
          </a:p>
          <a:p>
            <a:r>
              <a:rPr lang="en-US" dirty="0" smtClean="0"/>
              <a:t>Death rate – 6.35/1,000 pop.</a:t>
            </a:r>
          </a:p>
          <a:p>
            <a:endParaRPr lang="en-US" dirty="0" smtClean="0"/>
          </a:p>
          <a:p>
            <a:r>
              <a:rPr lang="en-US" dirty="0" smtClean="0"/>
              <a:t>86% of population lives in urban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GDP – $2.013 Trillion (2009 est.)</a:t>
            </a:r>
          </a:p>
          <a:p>
            <a:r>
              <a:rPr lang="en-US" dirty="0" smtClean="0"/>
              <a:t>GDP per capita - $10,100</a:t>
            </a:r>
          </a:p>
          <a:p>
            <a:r>
              <a:rPr lang="en-US" dirty="0" smtClean="0"/>
              <a:t>Labor Force – 101.7 million</a:t>
            </a:r>
          </a:p>
          <a:p>
            <a:r>
              <a:rPr lang="en-US" dirty="0" smtClean="0"/>
              <a:t>Labor Force Breakdown</a:t>
            </a:r>
          </a:p>
          <a:p>
            <a:pPr lvl="1"/>
            <a:r>
              <a:rPr lang="en-US" dirty="0" smtClean="0"/>
              <a:t>Services = 66%</a:t>
            </a:r>
          </a:p>
          <a:p>
            <a:pPr lvl="1"/>
            <a:r>
              <a:rPr lang="en-US" dirty="0" smtClean="0"/>
              <a:t>Industry = 14%</a:t>
            </a:r>
          </a:p>
          <a:p>
            <a:pPr lvl="1"/>
            <a:r>
              <a:rPr lang="en-US" dirty="0" smtClean="0"/>
              <a:t>Agriculture =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</a:t>
            </a:r>
          </a:p>
          <a:p>
            <a:r>
              <a:rPr lang="en-US" dirty="0" smtClean="0"/>
              <a:t>Iron ore</a:t>
            </a:r>
          </a:p>
          <a:p>
            <a:r>
              <a:rPr lang="en-US" dirty="0" smtClean="0"/>
              <a:t>Platinum</a:t>
            </a:r>
          </a:p>
          <a:p>
            <a:r>
              <a:rPr lang="en-US" dirty="0" smtClean="0"/>
              <a:t>Uranium</a:t>
            </a:r>
          </a:p>
          <a:p>
            <a:r>
              <a:rPr lang="en-US" dirty="0" smtClean="0"/>
              <a:t>Petroleum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Republic</a:t>
            </a:r>
          </a:p>
          <a:p>
            <a:endParaRPr lang="en-US" dirty="0" smtClean="0"/>
          </a:p>
          <a:p>
            <a:r>
              <a:rPr lang="en-US" dirty="0" smtClean="0"/>
              <a:t>26 states and 1 federal district</a:t>
            </a:r>
          </a:p>
          <a:p>
            <a:endParaRPr lang="en-US" dirty="0" smtClean="0"/>
          </a:p>
          <a:p>
            <a:r>
              <a:rPr lang="en-US" dirty="0" smtClean="0"/>
              <a:t>Gained independence from Portugal on September 7, 1822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Deforestation of Amazon Basin</a:t>
            </a:r>
          </a:p>
          <a:p>
            <a:endParaRPr lang="en-US" dirty="0" smtClean="0"/>
          </a:p>
          <a:p>
            <a:r>
              <a:rPr lang="en-US" dirty="0" smtClean="0"/>
              <a:t>Illegal wildlife trade</a:t>
            </a:r>
          </a:p>
          <a:p>
            <a:endParaRPr lang="en-US" dirty="0" smtClean="0"/>
          </a:p>
          <a:p>
            <a:r>
              <a:rPr lang="en-US" dirty="0" smtClean="0"/>
              <a:t>Air and water pollution in large cities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System – based on Roman codes</a:t>
            </a:r>
          </a:p>
          <a:p>
            <a:r>
              <a:rPr lang="en-US" dirty="0" smtClean="0"/>
              <a:t>Geography – 5</a:t>
            </a:r>
            <a:r>
              <a:rPr lang="en-US" baseline="30000" dirty="0" smtClean="0"/>
              <a:t>th</a:t>
            </a:r>
            <a:r>
              <a:rPr lang="en-US" dirty="0" smtClean="0"/>
              <a:t> largest country, shares border with all but two South American countries</a:t>
            </a:r>
          </a:p>
          <a:p>
            <a:r>
              <a:rPr lang="en-US" dirty="0" smtClean="0"/>
              <a:t>Climate – tropical, temperate in south</a:t>
            </a:r>
          </a:p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Roman Catholic = 73.6%</a:t>
            </a:r>
          </a:p>
          <a:p>
            <a:pPr lvl="1"/>
            <a:r>
              <a:rPr lang="en-US" dirty="0" smtClean="0"/>
              <a:t>Protestant = 15.4%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Sociological Aspects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Stone</a:t>
            </a:r>
            <a:endParaRPr lang="en-US" dirty="0"/>
          </a:p>
        </p:txBody>
      </p:sp>
      <p:pic>
        <p:nvPicPr>
          <p:cNvPr id="45058" name="Picture 2" descr="http://travel.nationalgeographic.com/places/images/photos/photo_lg_braz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5105400" cy="340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</TotalTime>
  <Words>596</Words>
  <Application>Microsoft Office PowerPoint</Application>
  <PresentationFormat>On-screen Show (4:3)</PresentationFormat>
  <Paragraphs>142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Brazil</vt:lpstr>
      <vt:lpstr>Macro Description</vt:lpstr>
      <vt:lpstr>Demographics</vt:lpstr>
      <vt:lpstr>Economy</vt:lpstr>
      <vt:lpstr>Natural Resources</vt:lpstr>
      <vt:lpstr>Political System</vt:lpstr>
      <vt:lpstr>Environmental Issues</vt:lpstr>
      <vt:lpstr>Misc.</vt:lpstr>
      <vt:lpstr>Sociological Aspects</vt:lpstr>
      <vt:lpstr>Religion</vt:lpstr>
      <vt:lpstr>Education</vt:lpstr>
      <vt:lpstr>MBA Schools in Brazil</vt:lpstr>
      <vt:lpstr>Universidade de Sao Paulo</vt:lpstr>
      <vt:lpstr>Fundacao Getulio Vargas</vt:lpstr>
      <vt:lpstr>Cultural Aspects</vt:lpstr>
      <vt:lpstr>Business Environment in Brazil</vt:lpstr>
      <vt:lpstr>Technology</vt:lpstr>
      <vt:lpstr>Distribution</vt:lpstr>
      <vt:lpstr>Ethics</vt:lpstr>
      <vt:lpstr>Business Relationships</vt:lpstr>
      <vt:lpstr>Management Aspects</vt:lpstr>
      <vt:lpstr>Human Resources</vt:lpstr>
      <vt:lpstr>Business Practices</vt:lpstr>
      <vt:lpstr>Brazilian MBA Students</vt:lpstr>
      <vt:lpstr>Brazilian MBA Students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</dc:title>
  <dc:creator>Kent</dc:creator>
  <cp:lastModifiedBy>BA Student</cp:lastModifiedBy>
  <cp:revision>13</cp:revision>
  <dcterms:created xsi:type="dcterms:W3CDTF">2010-11-11T03:48:38Z</dcterms:created>
  <dcterms:modified xsi:type="dcterms:W3CDTF">2010-11-11T20:06:08Z</dcterms:modified>
</cp:coreProperties>
</file>