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74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75" r:id="rId17"/>
    <p:sldId id="276" r:id="rId18"/>
    <p:sldId id="277" r:id="rId19"/>
    <p:sldId id="272" r:id="rId20"/>
    <p:sldId id="270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29CD-BFB9-49D5-BFDA-FE44FD351A1D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585D-4738-4C33-AFEF-C95775467C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29CD-BFB9-49D5-BFDA-FE44FD351A1D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585D-4738-4C33-AFEF-C95775467C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29CD-BFB9-49D5-BFDA-FE44FD351A1D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585D-4738-4C33-AFEF-C95775467C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29CD-BFB9-49D5-BFDA-FE44FD351A1D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585D-4738-4C33-AFEF-C95775467C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29CD-BFB9-49D5-BFDA-FE44FD351A1D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585D-4738-4C33-AFEF-C95775467C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29CD-BFB9-49D5-BFDA-FE44FD351A1D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585D-4738-4C33-AFEF-C95775467C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29CD-BFB9-49D5-BFDA-FE44FD351A1D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585D-4738-4C33-AFEF-C95775467C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29CD-BFB9-49D5-BFDA-FE44FD351A1D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30585D-4738-4C33-AFEF-C95775467C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29CD-BFB9-49D5-BFDA-FE44FD351A1D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585D-4738-4C33-AFEF-C95775467C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29CD-BFB9-49D5-BFDA-FE44FD351A1D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530585D-4738-4C33-AFEF-C95775467C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8FA29CD-BFB9-49D5-BFDA-FE44FD351A1D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585D-4738-4C33-AFEF-C95775467C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8FA29CD-BFB9-49D5-BFDA-FE44FD351A1D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530585D-4738-4C33-AFEF-C95775467C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Dell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Group Update on Company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Dell Business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supplier</a:t>
            </a:r>
          </a:p>
          <a:p>
            <a:r>
              <a:rPr lang="en-US" dirty="0" smtClean="0"/>
              <a:t>Selected channel partners</a:t>
            </a:r>
          </a:p>
          <a:p>
            <a:r>
              <a:rPr lang="en-US" dirty="0" smtClean="0"/>
              <a:t>IT Consulting</a:t>
            </a:r>
          </a:p>
          <a:p>
            <a:r>
              <a:rPr lang="en-US" dirty="0" smtClean="0"/>
              <a:t>Dell Remote Support Service</a:t>
            </a:r>
          </a:p>
          <a:p>
            <a:r>
              <a:rPr lang="en-US" dirty="0"/>
              <a:t>large enterprise, public, small and medium business, and </a:t>
            </a:r>
            <a:r>
              <a:rPr lang="en-US" dirty="0" smtClean="0"/>
              <a:t>consumer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Dell Business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Management</a:t>
            </a:r>
          </a:p>
          <a:p>
            <a:r>
              <a:rPr lang="en-US" i="1" dirty="0" smtClean="0"/>
              <a:t>Organizing management</a:t>
            </a:r>
          </a:p>
          <a:p>
            <a:r>
              <a:rPr lang="en-US" i="1" dirty="0" smtClean="0"/>
              <a:t>Strategic and operational planning and implementation</a:t>
            </a:r>
            <a:r>
              <a:rPr lang="en-US" dirty="0" smtClean="0"/>
              <a:t> </a:t>
            </a:r>
          </a:p>
          <a:p>
            <a:r>
              <a:rPr lang="en-US" i="1" dirty="0" smtClean="0"/>
              <a:t>Managing risk</a:t>
            </a:r>
          </a:p>
          <a:p>
            <a:r>
              <a:rPr lang="en-US" i="1" dirty="0" smtClean="0"/>
              <a:t>Financial reporting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Dell Business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Board of Directors (governing body)</a:t>
            </a:r>
          </a:p>
          <a:p>
            <a:r>
              <a:rPr lang="en-US" i="1" dirty="0" smtClean="0"/>
              <a:t>Management planning and oversight</a:t>
            </a:r>
            <a:r>
              <a:rPr lang="en-US" dirty="0" smtClean="0"/>
              <a:t> </a:t>
            </a:r>
          </a:p>
          <a:p>
            <a:r>
              <a:rPr lang="en-US" dirty="0" smtClean="0"/>
              <a:t>Leadership Development and Compensation Committee</a:t>
            </a:r>
          </a:p>
          <a:p>
            <a:r>
              <a:rPr lang="en-US" i="1" dirty="0" smtClean="0"/>
              <a:t>Strategic and operational planning</a:t>
            </a:r>
          </a:p>
          <a:p>
            <a:r>
              <a:rPr lang="en-US" i="1" dirty="0" smtClean="0"/>
              <a:t>Financial reporting</a:t>
            </a:r>
            <a:r>
              <a:rPr lang="en-US" dirty="0" smtClean="0"/>
              <a:t> </a:t>
            </a:r>
          </a:p>
          <a:p>
            <a:r>
              <a:rPr lang="en-US" i="1" dirty="0" smtClean="0"/>
              <a:t>Governance, compliance and risk management</a:t>
            </a:r>
          </a:p>
          <a:p>
            <a:r>
              <a:rPr lang="en-US" i="1" dirty="0" smtClean="0"/>
              <a:t>General advice to management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Dell Business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Committees on Board</a:t>
            </a:r>
          </a:p>
          <a:p>
            <a:r>
              <a:rPr lang="en-US" i="1" dirty="0" smtClean="0"/>
              <a:t>Audit Committee</a:t>
            </a:r>
          </a:p>
          <a:p>
            <a:r>
              <a:rPr lang="en-US" i="1" dirty="0" smtClean="0"/>
              <a:t>Leadership </a:t>
            </a:r>
            <a:r>
              <a:rPr lang="en-US" i="1" dirty="0"/>
              <a:t>Development and Compensation </a:t>
            </a:r>
            <a:r>
              <a:rPr lang="en-US" i="1" dirty="0" smtClean="0"/>
              <a:t>Committee</a:t>
            </a:r>
          </a:p>
          <a:p>
            <a:r>
              <a:rPr lang="en-US" i="1" dirty="0"/>
              <a:t>Governance and Nominating Committee</a:t>
            </a:r>
            <a:r>
              <a:rPr lang="en-US" i="1" dirty="0" smtClean="0"/>
              <a:t> </a:t>
            </a:r>
          </a:p>
          <a:p>
            <a:r>
              <a:rPr lang="en-US" i="1" dirty="0"/>
              <a:t>Finance Committee</a:t>
            </a:r>
            <a:r>
              <a:rPr lang="en-US" i="1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Dell International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Adam Stone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Dell </a:t>
            </a:r>
            <a:r>
              <a:rPr lang="en-US" dirty="0" smtClean="0"/>
              <a:t>International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51.8% of Employees are outside the United States</a:t>
            </a:r>
          </a:p>
          <a:p>
            <a:r>
              <a:rPr lang="en-US" sz="2400" dirty="0" smtClean="0"/>
              <a:t>13,000 Retail locations around the world</a:t>
            </a:r>
          </a:p>
          <a:p>
            <a:r>
              <a:rPr lang="en-US" sz="2400" dirty="0" smtClean="0"/>
              <a:t>Internation</a:t>
            </a:r>
            <a:r>
              <a:rPr lang="en-US" sz="2400" dirty="0" smtClean="0"/>
              <a:t>al Revenue of </a:t>
            </a:r>
            <a:r>
              <a:rPr lang="en-US" sz="2400" dirty="0" smtClean="0"/>
              <a:t>$16.1billion (28% of TR) </a:t>
            </a:r>
          </a:p>
          <a:p>
            <a:r>
              <a:rPr lang="en-US" sz="2400" dirty="0" smtClean="0"/>
              <a:t>Began expanding globally in 1988 – first in Ireland</a:t>
            </a:r>
          </a:p>
          <a:p>
            <a:r>
              <a:rPr lang="en-US" sz="2400" dirty="0" smtClean="0"/>
              <a:t>In 1988 Dell’s Market Capitalization grew by $30 million</a:t>
            </a:r>
          </a:p>
          <a:p>
            <a:r>
              <a:rPr lang="en-US" sz="2400" dirty="0" smtClean="0"/>
              <a:t>1992 Made Fortune 500 list – Michael Dell youngest ever CEO of a Fortune 500 company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Facilities Worldwide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Penang, Malaysia</a:t>
            </a:r>
          </a:p>
          <a:p>
            <a:r>
              <a:rPr lang="en-US" sz="2400" dirty="0" smtClean="0"/>
              <a:t>Xiamen, China</a:t>
            </a:r>
          </a:p>
          <a:p>
            <a:r>
              <a:rPr lang="en-US" sz="2400" dirty="0" smtClean="0"/>
              <a:t>Bangalore, India</a:t>
            </a:r>
          </a:p>
          <a:p>
            <a:r>
              <a:rPr lang="en-US" sz="2400" dirty="0" smtClean="0"/>
              <a:t>Hyderabad, India</a:t>
            </a:r>
          </a:p>
          <a:p>
            <a:r>
              <a:rPr lang="en-US" sz="2400" dirty="0" smtClean="0"/>
              <a:t>Chandigarh, India</a:t>
            </a:r>
          </a:p>
          <a:p>
            <a:r>
              <a:rPr lang="en-US" sz="2400" dirty="0" smtClean="0"/>
              <a:t>Delhi, India</a:t>
            </a:r>
          </a:p>
          <a:p>
            <a:r>
              <a:rPr lang="en-US" sz="2400" dirty="0" err="1" smtClean="0"/>
              <a:t>Bracknell</a:t>
            </a:r>
            <a:r>
              <a:rPr lang="en-US" sz="2400" dirty="0" smtClean="0"/>
              <a:t>, UK</a:t>
            </a:r>
          </a:p>
          <a:p>
            <a:r>
              <a:rPr lang="en-US" sz="2400" dirty="0" smtClean="0"/>
              <a:t>Manila, Philippines</a:t>
            </a:r>
          </a:p>
          <a:p>
            <a:r>
              <a:rPr lang="en-US" sz="2400" dirty="0" smtClean="0"/>
              <a:t>Chennai, India</a:t>
            </a:r>
          </a:p>
          <a:p>
            <a:r>
              <a:rPr lang="en-US" sz="2400" dirty="0" err="1" smtClean="0"/>
              <a:t>Hortolandia</a:t>
            </a:r>
            <a:r>
              <a:rPr lang="en-US" sz="2400" dirty="0" smtClean="0"/>
              <a:t>, Brazil</a:t>
            </a:r>
          </a:p>
          <a:p>
            <a:r>
              <a:rPr lang="en-US" sz="2400" dirty="0" smtClean="0"/>
              <a:t>Lodz, Poland</a:t>
            </a:r>
          </a:p>
          <a:p>
            <a:r>
              <a:rPr lang="en-US" sz="2400" dirty="0" smtClean="0"/>
              <a:t>Limerick, Ireland</a:t>
            </a: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Irelands largest exporter of goods and second largest foreign investor</a:t>
            </a:r>
          </a:p>
          <a:p>
            <a:r>
              <a:rPr lang="en-US" sz="2800" dirty="0" smtClean="0"/>
              <a:t>Plants in Malaysia and China assemble 95% of Dell notebooks</a:t>
            </a:r>
          </a:p>
          <a:p>
            <a:r>
              <a:rPr lang="en-US" sz="2800" dirty="0" smtClean="0"/>
              <a:t>D</a:t>
            </a:r>
            <a:r>
              <a:rPr lang="en-US" sz="2800" dirty="0" smtClean="0"/>
              <a:t>esktop </a:t>
            </a:r>
            <a:r>
              <a:rPr lang="en-US" sz="2800" dirty="0" smtClean="0"/>
              <a:t>and </a:t>
            </a:r>
            <a:r>
              <a:rPr lang="en-US" sz="2800" dirty="0" err="1" smtClean="0"/>
              <a:t>PowerEdge</a:t>
            </a:r>
            <a:r>
              <a:rPr lang="en-US" sz="2800" dirty="0" smtClean="0"/>
              <a:t> server manufacturing for the South American market </a:t>
            </a:r>
            <a:r>
              <a:rPr lang="en-US" sz="2800" dirty="0" smtClean="0"/>
              <a:t>takes place in </a:t>
            </a:r>
            <a:r>
              <a:rPr lang="en-US" sz="2800" dirty="0" err="1" smtClean="0"/>
              <a:t>Hortolandia</a:t>
            </a:r>
            <a:r>
              <a:rPr lang="en-US" sz="2800" dirty="0" smtClean="0"/>
              <a:t>, Brazil</a:t>
            </a:r>
          </a:p>
          <a:p>
            <a:r>
              <a:rPr lang="en-US" sz="2800" dirty="0" smtClean="0"/>
              <a:t>The Dell Global Executive Management Committee sets strategic directions</a:t>
            </a:r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Retail around the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Ships to Staples Business Depot (one of Canada’s largest office-supply retailers)</a:t>
            </a:r>
          </a:p>
          <a:p>
            <a:r>
              <a:rPr lang="en-US" sz="2400" dirty="0" smtClean="0"/>
              <a:t>April 2007, Opened a Retail Store in Budapest</a:t>
            </a:r>
          </a:p>
          <a:p>
            <a:r>
              <a:rPr lang="en-US" sz="2400" dirty="0" smtClean="0"/>
              <a:t>October 2007, Opened a store in Moscow</a:t>
            </a:r>
          </a:p>
          <a:p>
            <a:r>
              <a:rPr lang="en-US" sz="2400" dirty="0" smtClean="0"/>
              <a:t>In the UK, Dell sells through many outlets including: </a:t>
            </a:r>
            <a:r>
              <a:rPr lang="en-US" sz="2400" dirty="0" err="1" smtClean="0"/>
              <a:t>Trocadero</a:t>
            </a:r>
            <a:r>
              <a:rPr lang="en-US" sz="2400" dirty="0" smtClean="0"/>
              <a:t>, </a:t>
            </a:r>
            <a:r>
              <a:rPr lang="en-US" sz="2400" dirty="0" err="1" smtClean="0"/>
              <a:t>DSGi</a:t>
            </a:r>
            <a:r>
              <a:rPr lang="en-US" sz="2400" dirty="0" smtClean="0"/>
              <a:t>, </a:t>
            </a:r>
            <a:r>
              <a:rPr lang="en-US" sz="2400" dirty="0" err="1" smtClean="0"/>
              <a:t>Currys</a:t>
            </a:r>
            <a:r>
              <a:rPr lang="en-US" sz="2400" dirty="0" smtClean="0"/>
              <a:t>, PC Word, and Tesco.</a:t>
            </a:r>
          </a:p>
          <a:p>
            <a:r>
              <a:rPr lang="en-US" sz="2400" dirty="0" smtClean="0"/>
              <a:t>In Australia, sell through 400 Dick Smith Electronics stores and The Good Guys discount electronics retailer</a:t>
            </a:r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Dell in Brazil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Chase </a:t>
            </a:r>
            <a:r>
              <a:rPr lang="en-US" dirty="0" err="1" smtClean="0"/>
              <a:t>Luft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Kent Copeland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Dell in Brazil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441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First site selection in 1998-1999</a:t>
            </a:r>
          </a:p>
          <a:p>
            <a:r>
              <a:rPr lang="en-US" dirty="0" smtClean="0"/>
              <a:t>Site selection process</a:t>
            </a:r>
          </a:p>
          <a:p>
            <a:pPr lvl="1"/>
            <a:r>
              <a:rPr lang="en-US" dirty="0" smtClean="0"/>
              <a:t>Rio Grande do </a:t>
            </a:r>
            <a:r>
              <a:rPr lang="en-US" dirty="0" err="1" smtClean="0"/>
              <a:t>Sul</a:t>
            </a:r>
            <a:endParaRPr lang="en-US" dirty="0" smtClean="0"/>
          </a:p>
          <a:p>
            <a:r>
              <a:rPr lang="en-US" dirty="0" smtClean="0"/>
              <a:t>Second site selection in 2006-2007</a:t>
            </a:r>
          </a:p>
          <a:p>
            <a:pPr lvl="1"/>
            <a:r>
              <a:rPr lang="en-US" dirty="0" err="1" smtClean="0"/>
              <a:t>Hortolândia</a:t>
            </a:r>
            <a:r>
              <a:rPr lang="en-US" dirty="0" smtClean="0"/>
              <a:t>, </a:t>
            </a:r>
            <a:r>
              <a:rPr lang="en-US" dirty="0" err="1" smtClean="0"/>
              <a:t>Sâo</a:t>
            </a:r>
            <a:r>
              <a:rPr lang="en-US" dirty="0" smtClean="0"/>
              <a:t> Paulo</a:t>
            </a:r>
          </a:p>
          <a:p>
            <a:r>
              <a:rPr lang="en-US" dirty="0" smtClean="0"/>
              <a:t>Geography of Plants</a:t>
            </a:r>
          </a:p>
          <a:p>
            <a:r>
              <a:rPr lang="en-US" dirty="0" smtClean="0"/>
              <a:t>Dell enters the </a:t>
            </a:r>
            <a:r>
              <a:rPr lang="en-US" dirty="0" err="1" smtClean="0"/>
              <a:t>smartphone</a:t>
            </a:r>
            <a:r>
              <a:rPr lang="en-US" dirty="0" smtClean="0"/>
              <a:t> market</a:t>
            </a:r>
          </a:p>
          <a:p>
            <a:endParaRPr lang="en-US" dirty="0"/>
          </a:p>
        </p:txBody>
      </p:sp>
      <p:pic>
        <p:nvPicPr>
          <p:cNvPr id="4" name="Picture 3" descr="mapa-b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1295399"/>
            <a:ext cx="4114800" cy="4992145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Dell Competitors in Brazil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/>
          <a:lstStyle/>
          <a:p>
            <a:r>
              <a:rPr lang="en-US" dirty="0" smtClean="0"/>
              <a:t>IBM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Hewlett-Packard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Positivo</a:t>
            </a:r>
            <a:r>
              <a:rPr lang="en-US" dirty="0" smtClean="0"/>
              <a:t> </a:t>
            </a:r>
            <a:r>
              <a:rPr lang="en-US" dirty="0" err="1" smtClean="0"/>
              <a:t>Informatica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ibm_parceiro_softwa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1295400"/>
            <a:ext cx="2492353" cy="2057400"/>
          </a:xfrm>
          <a:prstGeom prst="rect">
            <a:avLst/>
          </a:prstGeom>
        </p:spPr>
      </p:pic>
      <p:pic>
        <p:nvPicPr>
          <p:cNvPr id="5" name="Picture 4" descr="h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3276600"/>
            <a:ext cx="1905000" cy="1200150"/>
          </a:xfrm>
          <a:prstGeom prst="rect">
            <a:avLst/>
          </a:prstGeom>
        </p:spPr>
      </p:pic>
      <p:pic>
        <p:nvPicPr>
          <p:cNvPr id="6" name="Picture 5" descr="positivo_informatic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3600" y="4495800"/>
            <a:ext cx="2800350" cy="206583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Dell?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en-US" dirty="0" smtClean="0"/>
              <a:t>Dell is a multinational information technology corporation that develops, sells, and supports computers and related products and services.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Dell Inc.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525963"/>
          </a:xfrm>
        </p:spPr>
        <p:txBody>
          <a:bodyPr/>
          <a:lstStyle/>
          <a:p>
            <a:r>
              <a:rPr lang="en-US" sz="2800" dirty="0" smtClean="0"/>
              <a:t>Founded November 4, 1984 in Austin, Texas</a:t>
            </a:r>
          </a:p>
          <a:p>
            <a:r>
              <a:rPr lang="en-US" sz="2800" dirty="0" smtClean="0"/>
              <a:t>Founder – Michael Dell</a:t>
            </a:r>
          </a:p>
          <a:p>
            <a:r>
              <a:rPr lang="en-US" sz="2800" dirty="0" smtClean="0"/>
              <a:t>Original name was PCs Limited</a:t>
            </a:r>
          </a:p>
          <a:p>
            <a:r>
              <a:rPr lang="en-US" sz="2800" dirty="0" smtClean="0"/>
              <a:t>Changed name to Dell Computer Corporation in 1988</a:t>
            </a:r>
          </a:p>
          <a:p>
            <a:r>
              <a:rPr lang="en-US" sz="2800" dirty="0" smtClean="0"/>
              <a:t>Became Dell Inc. in 2003 to recognize their expansion beyond computers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Revenue - $52.9 billion (2010)</a:t>
            </a:r>
          </a:p>
          <a:p>
            <a:endParaRPr lang="en-US" dirty="0" smtClean="0"/>
          </a:p>
          <a:p>
            <a:r>
              <a:rPr lang="en-US" dirty="0" smtClean="0"/>
              <a:t>Net Income - $1.433 billion</a:t>
            </a:r>
          </a:p>
          <a:p>
            <a:endParaRPr lang="en-US" dirty="0" smtClean="0"/>
          </a:p>
          <a:p>
            <a:r>
              <a:rPr lang="en-US" dirty="0" smtClean="0"/>
              <a:t>Total Assets - $33.65 billion</a:t>
            </a:r>
          </a:p>
          <a:p>
            <a:endParaRPr lang="en-US" dirty="0" smtClean="0"/>
          </a:p>
          <a:p>
            <a:r>
              <a:rPr lang="en-US" dirty="0" smtClean="0"/>
              <a:t>Employees – 96,000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Competitors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Apple</a:t>
            </a:r>
          </a:p>
          <a:p>
            <a:r>
              <a:rPr lang="en-US" dirty="0" smtClean="0"/>
              <a:t>Oracle</a:t>
            </a:r>
          </a:p>
          <a:p>
            <a:r>
              <a:rPr lang="en-US" dirty="0" smtClean="0"/>
              <a:t>Hewlett-Packard</a:t>
            </a:r>
          </a:p>
          <a:p>
            <a:r>
              <a:rPr lang="en-US" dirty="0" smtClean="0"/>
              <a:t>IBM</a:t>
            </a:r>
          </a:p>
          <a:p>
            <a:r>
              <a:rPr lang="en-US" dirty="0" smtClean="0"/>
              <a:t>Gateway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 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November 15, 2010 (close)</a:t>
            </a:r>
          </a:p>
          <a:p>
            <a:pPr lvl="1"/>
            <a:r>
              <a:rPr lang="en-US" sz="3600" dirty="0" smtClean="0"/>
              <a:t>Dell - $13.51 (increased $0.09 or 0.67%)</a:t>
            </a:r>
          </a:p>
          <a:p>
            <a:pPr lvl="1"/>
            <a:r>
              <a:rPr lang="en-US" sz="3600" dirty="0" smtClean="0"/>
              <a:t>Apple - $307.035</a:t>
            </a:r>
          </a:p>
          <a:p>
            <a:pPr lvl="1"/>
            <a:r>
              <a:rPr lang="en-US" sz="3600" dirty="0" smtClean="0"/>
              <a:t>Oracle - $28.40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Manufacturing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Configure to order</a:t>
            </a:r>
          </a:p>
          <a:p>
            <a:r>
              <a:rPr lang="en-US" dirty="0" smtClean="0"/>
              <a:t>Assemble close to customers</a:t>
            </a:r>
          </a:p>
          <a:p>
            <a:r>
              <a:rPr lang="en-US" dirty="0" smtClean="0"/>
              <a:t>Implement JIT to reduce inventory</a:t>
            </a:r>
          </a:p>
          <a:p>
            <a:r>
              <a:rPr lang="en-US" dirty="0" smtClean="0"/>
              <a:t>Recently began to outsource the manufacturing process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Dell Business Structure in America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Eric Hamilton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78</TotalTime>
  <Words>530</Words>
  <Application>Microsoft Office PowerPoint</Application>
  <PresentationFormat>On-screen Show (4:3)</PresentationFormat>
  <Paragraphs>115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Technic</vt:lpstr>
      <vt:lpstr>Dell</vt:lpstr>
      <vt:lpstr>Getting Started</vt:lpstr>
      <vt:lpstr>What is Dell?</vt:lpstr>
      <vt:lpstr>Dell Inc.</vt:lpstr>
      <vt:lpstr>Financials</vt:lpstr>
      <vt:lpstr>Major Competitors</vt:lpstr>
      <vt:lpstr>Stock Prices</vt:lpstr>
      <vt:lpstr>Manufacturing Process</vt:lpstr>
      <vt:lpstr>Dell Business Structure in America</vt:lpstr>
      <vt:lpstr>Dell Business Structure</vt:lpstr>
      <vt:lpstr>Dell Business Structure</vt:lpstr>
      <vt:lpstr>Dell Business Structure</vt:lpstr>
      <vt:lpstr>Dell Business Structure</vt:lpstr>
      <vt:lpstr>Dell International</vt:lpstr>
      <vt:lpstr>Dell International</vt:lpstr>
      <vt:lpstr>Facilities Worldwide</vt:lpstr>
      <vt:lpstr>International Impact</vt:lpstr>
      <vt:lpstr>Retail around the World</vt:lpstr>
      <vt:lpstr>Dell in Brazil</vt:lpstr>
      <vt:lpstr>Dell in Brazil</vt:lpstr>
      <vt:lpstr>Dell Competitors in Brazil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Dell?</dc:title>
  <dc:creator>Kent</dc:creator>
  <cp:lastModifiedBy>astone</cp:lastModifiedBy>
  <cp:revision>12</cp:revision>
  <dcterms:created xsi:type="dcterms:W3CDTF">2010-11-15T23:30:41Z</dcterms:created>
  <dcterms:modified xsi:type="dcterms:W3CDTF">2010-11-16T15:15:58Z</dcterms:modified>
</cp:coreProperties>
</file>