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24"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A4FDA0-5552-BC4B-ABED-9D7AA4915F2F}" type="datetimeFigureOut">
              <a:rPr lang="en-US" smtClean="0"/>
              <a:pPr/>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D81E9-30BD-8F4E-B677-2D90436983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4FDA0-5552-BC4B-ABED-9D7AA4915F2F}" type="datetimeFigureOut">
              <a:rPr lang="en-US" smtClean="0"/>
              <a:pPr/>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D81E9-30BD-8F4E-B677-2D90436983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4FDA0-5552-BC4B-ABED-9D7AA4915F2F}" type="datetimeFigureOut">
              <a:rPr lang="en-US" smtClean="0"/>
              <a:pPr/>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D81E9-30BD-8F4E-B677-2D90436983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4FDA0-5552-BC4B-ABED-9D7AA4915F2F}" type="datetimeFigureOut">
              <a:rPr lang="en-US" smtClean="0"/>
              <a:pPr/>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D81E9-30BD-8F4E-B677-2D90436983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A4FDA0-5552-BC4B-ABED-9D7AA4915F2F}" type="datetimeFigureOut">
              <a:rPr lang="en-US" smtClean="0"/>
              <a:pPr/>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D81E9-30BD-8F4E-B677-2D90436983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A4FDA0-5552-BC4B-ABED-9D7AA4915F2F}" type="datetimeFigureOut">
              <a:rPr lang="en-US" smtClean="0"/>
              <a:pPr/>
              <a:t>11/30/2010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D81E9-30BD-8F4E-B677-2D90436983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A4FDA0-5552-BC4B-ABED-9D7AA4915F2F}" type="datetimeFigureOut">
              <a:rPr lang="en-US" smtClean="0"/>
              <a:pPr/>
              <a:t>11/30/2010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D81E9-30BD-8F4E-B677-2D90436983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A4FDA0-5552-BC4B-ABED-9D7AA4915F2F}" type="datetimeFigureOut">
              <a:rPr lang="en-US" smtClean="0"/>
              <a:pPr/>
              <a:t>11/30/2010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D81E9-30BD-8F4E-B677-2D90436983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4FDA0-5552-BC4B-ABED-9D7AA4915F2F}" type="datetimeFigureOut">
              <a:rPr lang="en-US" smtClean="0"/>
              <a:pPr/>
              <a:t>11/30/2010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D81E9-30BD-8F4E-B677-2D90436983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4FDA0-5552-BC4B-ABED-9D7AA4915F2F}" type="datetimeFigureOut">
              <a:rPr lang="en-US" smtClean="0"/>
              <a:pPr/>
              <a:t>11/30/2010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D81E9-30BD-8F4E-B677-2D90436983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4FDA0-5552-BC4B-ABED-9D7AA4915F2F}" type="datetimeFigureOut">
              <a:rPr lang="en-US" smtClean="0"/>
              <a:pPr/>
              <a:t>11/30/2010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D81E9-30BD-8F4E-B677-2D90436983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4FDA0-5552-BC4B-ABED-9D7AA4915F2F}" type="datetimeFigureOut">
              <a:rPr lang="en-US" smtClean="0"/>
              <a:pPr/>
              <a:t>11/30/2010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D81E9-30BD-8F4E-B677-2D904369836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en.wikipedia.org/wiki/Demographics_of_Ital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556062" cy="937172"/>
          </a:xfrm>
        </p:spPr>
        <p:txBody>
          <a:bodyPr/>
          <a:lstStyle/>
          <a:p>
            <a:r>
              <a:rPr lang="en-US" dirty="0" smtClean="0"/>
              <a:t>Italy</a:t>
            </a:r>
            <a:endParaRPr lang="en-US" dirty="0"/>
          </a:p>
        </p:txBody>
      </p:sp>
      <p:pic>
        <p:nvPicPr>
          <p:cNvPr id="4" name="Picture 3" descr="Italy_color.GIF"/>
          <p:cNvPicPr>
            <a:picLocks noChangeAspect="1"/>
          </p:cNvPicPr>
          <p:nvPr/>
        </p:nvPicPr>
        <p:blipFill>
          <a:blip r:embed="rId2"/>
          <a:stretch>
            <a:fillRect/>
          </a:stretch>
        </p:blipFill>
        <p:spPr>
          <a:xfrm>
            <a:off x="2623426" y="1173655"/>
            <a:ext cx="3761609" cy="3822702"/>
          </a:xfrm>
          <a:prstGeom prst="rect">
            <a:avLst/>
          </a:prstGeom>
        </p:spPr>
      </p:pic>
      <p:sp>
        <p:nvSpPr>
          <p:cNvPr id="6" name="TextBox 5"/>
          <p:cNvSpPr txBox="1"/>
          <p:nvPr/>
        </p:nvSpPr>
        <p:spPr>
          <a:xfrm>
            <a:off x="1497724" y="5272690"/>
            <a:ext cx="6131034" cy="369332"/>
          </a:xfrm>
          <a:prstGeom prst="rect">
            <a:avLst/>
          </a:prstGeom>
          <a:noFill/>
        </p:spPr>
        <p:txBody>
          <a:bodyPr wrap="square" rtlCol="0">
            <a:spAutoFit/>
          </a:bodyPr>
          <a:lstStyle/>
          <a:p>
            <a:r>
              <a:rPr lang="en-US" dirty="0" smtClean="0"/>
              <a:t>Connor McMahon, Ben </a:t>
            </a:r>
            <a:r>
              <a:rPr lang="en-US" dirty="0" err="1" smtClean="0"/>
              <a:t>Roye</a:t>
            </a:r>
            <a:r>
              <a:rPr lang="en-US" dirty="0" smtClean="0"/>
              <a:t>, </a:t>
            </a:r>
            <a:r>
              <a:rPr lang="en-US" dirty="0" err="1" smtClean="0"/>
              <a:t>Naveen</a:t>
            </a:r>
            <a:r>
              <a:rPr lang="en-US" dirty="0" smtClean="0"/>
              <a:t> Kumar, Nathan Maedgen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a:t>
            </a:r>
            <a:endParaRPr lang="en-US" dirty="0"/>
          </a:p>
        </p:txBody>
      </p:sp>
      <p:sp>
        <p:nvSpPr>
          <p:cNvPr id="3" name="Content Placeholder 2"/>
          <p:cNvSpPr>
            <a:spLocks noGrp="1"/>
          </p:cNvSpPr>
          <p:nvPr>
            <p:ph idx="1"/>
          </p:nvPr>
        </p:nvSpPr>
        <p:spPr>
          <a:xfrm>
            <a:off x="457200" y="1600201"/>
            <a:ext cx="8453044" cy="2170074"/>
          </a:xfrm>
        </p:spPr>
        <p:txBody>
          <a:bodyPr>
            <a:normAutofit/>
          </a:bodyPr>
          <a:lstStyle/>
          <a:p>
            <a:pPr lvl="1"/>
            <a:r>
              <a:rPr lang="en-US" sz="1800" dirty="0" smtClean="0">
                <a:latin typeface="Calibri (Body)"/>
                <a:cs typeface="Calibri (Body)"/>
              </a:rPr>
              <a:t>Italy’s main financial exchange is the </a:t>
            </a:r>
            <a:r>
              <a:rPr lang="en-US" sz="1800" dirty="0" err="1" smtClean="0">
                <a:latin typeface="Calibri (Body)"/>
                <a:cs typeface="Calibri (Body)"/>
              </a:rPr>
              <a:t>Borsa</a:t>
            </a:r>
            <a:r>
              <a:rPr lang="en-US" sz="1800" dirty="0" smtClean="0">
                <a:latin typeface="Calibri (Body)"/>
                <a:cs typeface="Calibri (Body)"/>
              </a:rPr>
              <a:t> </a:t>
            </a:r>
            <a:r>
              <a:rPr lang="en-US" sz="1800" dirty="0" err="1" smtClean="0">
                <a:latin typeface="Calibri (Body)"/>
                <a:cs typeface="Calibri (Body)"/>
              </a:rPr>
              <a:t>Italiana</a:t>
            </a:r>
            <a:r>
              <a:rPr lang="en-US" sz="1800" dirty="0" smtClean="0">
                <a:latin typeface="Calibri (Body)"/>
                <a:cs typeface="Calibri (Body)"/>
              </a:rPr>
              <a:t>. This exchange was established in 1808 for the trading of stocks, bonds, and derivatives. The </a:t>
            </a:r>
            <a:r>
              <a:rPr lang="en-US" sz="1800" dirty="0" err="1" smtClean="0">
                <a:latin typeface="Calibri (Body)"/>
                <a:cs typeface="Calibri (Body)"/>
              </a:rPr>
              <a:t>Borsa</a:t>
            </a:r>
            <a:r>
              <a:rPr lang="en-US" sz="1800" dirty="0" smtClean="0">
                <a:latin typeface="Calibri (Body)"/>
                <a:cs typeface="Calibri (Body)"/>
              </a:rPr>
              <a:t> went private in 1997 and then was bought by the London Stock Exchange in 2007.</a:t>
            </a:r>
          </a:p>
          <a:p>
            <a:pPr lvl="1"/>
            <a:endParaRPr lang="en-US" sz="1800" dirty="0" smtClean="0">
              <a:latin typeface="Calibri (Body)"/>
              <a:cs typeface="Calibri (Body)"/>
            </a:endParaRPr>
          </a:p>
          <a:p>
            <a:pPr lvl="1"/>
            <a:r>
              <a:rPr lang="en-US" sz="1800" dirty="0" smtClean="0">
                <a:latin typeface="Calibri (Body)"/>
                <a:cs typeface="Calibri (Body)"/>
              </a:rPr>
              <a:t>Italy’s main stock market index is the FTSEMIB. The index consists of the 40 most liquid and capitalized stocks listed on the </a:t>
            </a:r>
            <a:r>
              <a:rPr lang="en-US" sz="1800" dirty="0" err="1" smtClean="0">
                <a:latin typeface="Calibri (Body)"/>
                <a:cs typeface="Calibri (Body)"/>
              </a:rPr>
              <a:t>Borsa</a:t>
            </a:r>
            <a:r>
              <a:rPr lang="en-US" sz="1800" dirty="0" smtClean="0">
                <a:latin typeface="Calibri (Body)"/>
                <a:cs typeface="Calibri (Body)"/>
              </a:rPr>
              <a:t> </a:t>
            </a:r>
            <a:r>
              <a:rPr lang="en-US" sz="1800" dirty="0" err="1" smtClean="0">
                <a:latin typeface="Calibri (Body)"/>
                <a:cs typeface="Calibri (Body)"/>
              </a:rPr>
              <a:t>Italiana</a:t>
            </a:r>
            <a:r>
              <a:rPr lang="en-US" sz="1800" dirty="0" smtClean="0">
                <a:latin typeface="Calibri (Body)"/>
                <a:cs typeface="Calibri (Body)"/>
              </a:rPr>
              <a:t>.</a:t>
            </a:r>
          </a:p>
          <a:p>
            <a:pPr>
              <a:buNone/>
            </a:pPr>
            <a:endParaRPr lang="en-US" dirty="0"/>
          </a:p>
        </p:txBody>
      </p:sp>
      <p:pic>
        <p:nvPicPr>
          <p:cNvPr id="4" name="Picture 3" descr="Screen shot 2010-11-29 at 6.44.37 PM.png"/>
          <p:cNvPicPr>
            <a:picLocks noChangeAspect="1"/>
          </p:cNvPicPr>
          <p:nvPr/>
        </p:nvPicPr>
        <p:blipFill>
          <a:blip r:embed="rId2"/>
          <a:stretch>
            <a:fillRect/>
          </a:stretch>
        </p:blipFill>
        <p:spPr>
          <a:xfrm>
            <a:off x="1880052" y="3910285"/>
            <a:ext cx="5850160" cy="272048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Business Segments</a:t>
            </a:r>
            <a:endParaRPr lang="en-US" dirty="0"/>
          </a:p>
        </p:txBody>
      </p:sp>
      <p:sp>
        <p:nvSpPr>
          <p:cNvPr id="3" name="Content Placeholder 2"/>
          <p:cNvSpPr>
            <a:spLocks noGrp="1"/>
          </p:cNvSpPr>
          <p:nvPr>
            <p:ph idx="1"/>
          </p:nvPr>
        </p:nvSpPr>
        <p:spPr/>
        <p:txBody>
          <a:bodyPr>
            <a:normAutofit fontScale="77500" lnSpcReduction="20000"/>
          </a:bodyPr>
          <a:lstStyle/>
          <a:p>
            <a:pPr lvl="1"/>
            <a:r>
              <a:rPr lang="en-US" dirty="0" smtClean="0"/>
              <a:t>Italy’s economic strength is in the processing and the manufacturing of goods. Most of these goods are made in small and medium-sized family-owned firms.</a:t>
            </a:r>
          </a:p>
          <a:p>
            <a:pPr lvl="1"/>
            <a:endParaRPr lang="en-US" dirty="0" smtClean="0"/>
          </a:p>
          <a:p>
            <a:pPr lvl="1"/>
            <a:r>
              <a:rPr lang="en-US" dirty="0" smtClean="0"/>
              <a:t>The major industries for Italy production are precision machinery, motor vehicles, chemicals, pharmaceuticals, electric goods, and fashion and clothing.</a:t>
            </a:r>
          </a:p>
          <a:p>
            <a:pPr lvl="1"/>
            <a:endParaRPr lang="en-US" dirty="0" smtClean="0"/>
          </a:p>
          <a:p>
            <a:pPr lvl="1"/>
            <a:r>
              <a:rPr lang="en-US" dirty="0" smtClean="0"/>
              <a:t>The Italian economy is driven in large part by the manufacture of high-quality consumer goods.</a:t>
            </a:r>
          </a:p>
          <a:p>
            <a:pPr lvl="1"/>
            <a:endParaRPr lang="en-US" dirty="0" smtClean="0"/>
          </a:p>
          <a:p>
            <a:pPr lvl="1"/>
            <a:r>
              <a:rPr lang="en-US" dirty="0" smtClean="0"/>
              <a:t>There is also a very sizeable underground economy that by some estimates may account for as much as 15% of the countries GDP. These activities are most common with construction, agriculture, and service sectors.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Imports and Exports</a:t>
            </a:r>
            <a:endParaRPr lang="en-US" dirty="0"/>
          </a:p>
        </p:txBody>
      </p:sp>
      <p:sp>
        <p:nvSpPr>
          <p:cNvPr id="3" name="Content Placeholder 2"/>
          <p:cNvSpPr>
            <a:spLocks noGrp="1"/>
          </p:cNvSpPr>
          <p:nvPr>
            <p:ph idx="1"/>
          </p:nvPr>
        </p:nvSpPr>
        <p:spPr>
          <a:xfrm>
            <a:off x="457199" y="1417638"/>
            <a:ext cx="8443043" cy="5072835"/>
          </a:xfrm>
        </p:spPr>
        <p:txBody>
          <a:bodyPr>
            <a:normAutofit fontScale="47500" lnSpcReduction="20000"/>
          </a:bodyPr>
          <a:lstStyle/>
          <a:p>
            <a:pPr lvl="1"/>
            <a:r>
              <a:rPr lang="en-US" sz="3636" dirty="0" smtClean="0"/>
              <a:t>Italy’s main export partners include: Germany, France, Spain, US, and the UK</a:t>
            </a:r>
          </a:p>
          <a:p>
            <a:pPr lvl="1"/>
            <a:endParaRPr lang="en-US" sz="3636" dirty="0" smtClean="0"/>
          </a:p>
          <a:p>
            <a:pPr lvl="1"/>
            <a:r>
              <a:rPr lang="en-US" sz="3636" dirty="0" smtClean="0"/>
              <a:t>Italy’s main exports include: Engineering products, Textiles and clothing, Production Machinery, Motor Vehicles, Transport Equipment, Chemicals, Food, Beverages and Tobacco, Medicinal, Dental and Pharmaceutical preparations, Wine &amp; related products, Footwear, Jewelry, Household furniture, Industrial engines, Pumps, Generators, Stone, Sand, Cement, Lime. The Italian economy is well diversified.</a:t>
            </a:r>
          </a:p>
          <a:p>
            <a:pPr lvl="1"/>
            <a:endParaRPr lang="en-US" sz="3636" dirty="0" smtClean="0"/>
          </a:p>
          <a:p>
            <a:pPr lvl="1"/>
            <a:r>
              <a:rPr lang="en-US" sz="3636" dirty="0" smtClean="0"/>
              <a:t>Italy’s main import partners include: Germany, France, China, Netherlands, Libya, Russia</a:t>
            </a:r>
          </a:p>
          <a:p>
            <a:pPr lvl="1"/>
            <a:endParaRPr lang="en-US" sz="3636" dirty="0" smtClean="0"/>
          </a:p>
          <a:p>
            <a:pPr lvl="1"/>
            <a:r>
              <a:rPr lang="en-US" sz="3636" dirty="0" smtClean="0"/>
              <a:t>Italy imports some of the following goods: Chemicals, Transport Equipment, Energy Products, Minerals, Textiles, Food, and Beverages.</a:t>
            </a:r>
          </a:p>
          <a:p>
            <a:pPr lvl="1"/>
            <a:endParaRPr lang="en-US" sz="3636" dirty="0" smtClean="0"/>
          </a:p>
          <a:p>
            <a:pPr lvl="1"/>
            <a:r>
              <a:rPr lang="en-US" sz="3636" dirty="0" smtClean="0"/>
              <a:t>The countries export volume decreased due to the world recession. In 2008 the country exported $546.9 billion and in 2009 it exported $369 billion. Even with this decrease the company ranked 8</a:t>
            </a:r>
            <a:r>
              <a:rPr lang="en-US" sz="3636" baseline="30000" dirty="0" smtClean="0"/>
              <a:t>th</a:t>
            </a:r>
            <a:r>
              <a:rPr lang="en-US" sz="3636" dirty="0" smtClean="0"/>
              <a:t> in the world in terms of exports volume.</a:t>
            </a:r>
          </a:p>
          <a:p>
            <a:pPr lvl="2">
              <a:buNone/>
            </a:pPr>
            <a:r>
              <a:rPr lang="en-US" sz="3636" dirty="0" smtClean="0"/>
              <a:t> </a:t>
            </a:r>
          </a:p>
          <a:p>
            <a:pPr lvl="2">
              <a:buNone/>
            </a:pPr>
            <a:endParaRPr lang="en-US" sz="3636"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of Living</a:t>
            </a:r>
            <a:endParaRPr lang="en-US" dirty="0"/>
          </a:p>
        </p:txBody>
      </p:sp>
      <p:sp>
        <p:nvSpPr>
          <p:cNvPr id="3" name="Content Placeholder 2"/>
          <p:cNvSpPr>
            <a:spLocks noGrp="1"/>
          </p:cNvSpPr>
          <p:nvPr>
            <p:ph idx="1"/>
          </p:nvPr>
        </p:nvSpPr>
        <p:spPr>
          <a:xfrm>
            <a:off x="457200" y="1600201"/>
            <a:ext cx="8229600" cy="2020064"/>
          </a:xfrm>
        </p:spPr>
        <p:txBody>
          <a:bodyPr>
            <a:normAutofit/>
          </a:bodyPr>
          <a:lstStyle/>
          <a:p>
            <a:pPr lvl="1"/>
            <a:r>
              <a:rPr lang="en-US" sz="2000" dirty="0" smtClean="0"/>
              <a:t>The standard of living within the country depends on the location of the population.</a:t>
            </a:r>
          </a:p>
          <a:p>
            <a:pPr lvl="1"/>
            <a:endParaRPr lang="en-US" sz="2000" dirty="0" smtClean="0"/>
          </a:p>
          <a:p>
            <a:pPr lvl="1"/>
            <a:r>
              <a:rPr lang="en-US" sz="2000" dirty="0" smtClean="0"/>
              <a:t>In the north the standard of living is high while in the south the standard of living drops.</a:t>
            </a:r>
          </a:p>
        </p:txBody>
      </p:sp>
      <p:pic>
        <p:nvPicPr>
          <p:cNvPr id="4" name="Picture 3" descr="1-1250442450-house-in-the-slum.jpg"/>
          <p:cNvPicPr>
            <a:picLocks noChangeAspect="1"/>
          </p:cNvPicPr>
          <p:nvPr/>
        </p:nvPicPr>
        <p:blipFill>
          <a:blip r:embed="rId2"/>
          <a:stretch>
            <a:fillRect/>
          </a:stretch>
        </p:blipFill>
        <p:spPr>
          <a:xfrm>
            <a:off x="457200" y="3620265"/>
            <a:ext cx="3998715" cy="3001263"/>
          </a:xfrm>
          <a:prstGeom prst="rect">
            <a:avLst/>
          </a:prstGeom>
        </p:spPr>
      </p:pic>
      <p:pic>
        <p:nvPicPr>
          <p:cNvPr id="5" name="Picture 4" descr="01.jpg"/>
          <p:cNvPicPr>
            <a:picLocks noChangeAspect="1"/>
          </p:cNvPicPr>
          <p:nvPr/>
        </p:nvPicPr>
        <p:blipFill>
          <a:blip r:embed="rId3"/>
          <a:stretch>
            <a:fillRect/>
          </a:stretch>
        </p:blipFill>
        <p:spPr>
          <a:xfrm>
            <a:off x="4607122" y="3620265"/>
            <a:ext cx="4328915" cy="298695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Facts/Events</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smtClean="0"/>
              <a:t>1804 Napoleon Declares himself Emperor of Italy</a:t>
            </a:r>
          </a:p>
          <a:p>
            <a:pPr lvl="1"/>
            <a:r>
              <a:rPr lang="en-US" dirty="0" smtClean="0"/>
              <a:t>1849 Austria regains control of most of Italy</a:t>
            </a:r>
          </a:p>
          <a:p>
            <a:pPr lvl="1"/>
            <a:r>
              <a:rPr lang="en-US" dirty="0" smtClean="0"/>
              <a:t>1911 Italy Defeats the Ottoman Empire</a:t>
            </a:r>
          </a:p>
          <a:p>
            <a:pPr lvl="1"/>
            <a:r>
              <a:rPr lang="en-US" dirty="0" smtClean="0"/>
              <a:t>1915 Italy Joins WW I on the side of the Allies</a:t>
            </a:r>
          </a:p>
          <a:p>
            <a:pPr lvl="1"/>
            <a:r>
              <a:rPr lang="en-US" dirty="0" smtClean="0"/>
              <a:t>1925 Mussolini becomes dictator</a:t>
            </a:r>
          </a:p>
          <a:p>
            <a:pPr lvl="1"/>
            <a:r>
              <a:rPr lang="en-US" dirty="0" smtClean="0"/>
              <a:t>1943 Italy surrenders to the Allies in WW II</a:t>
            </a:r>
          </a:p>
          <a:p>
            <a:pPr lvl="1"/>
            <a:r>
              <a:rPr lang="en-US" dirty="0" smtClean="0"/>
              <a:t>1946 Italy abolishes the monarchy and establishes a republic</a:t>
            </a:r>
          </a:p>
          <a:p>
            <a:pPr lvl="1"/>
            <a:r>
              <a:rPr lang="en-US" dirty="0" smtClean="0"/>
              <a:t>This establishment of the democracy government brings us to the current type of government.</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Political System</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Type of Government</a:t>
            </a:r>
          </a:p>
          <a:p>
            <a:pPr lvl="1"/>
            <a:r>
              <a:rPr lang="en-US" dirty="0" smtClean="0"/>
              <a:t>Italy has been a democratic republic since 1946.</a:t>
            </a:r>
          </a:p>
          <a:p>
            <a:pPr lvl="1">
              <a:buNone/>
            </a:pPr>
            <a:endParaRPr lang="en-US" dirty="0" smtClean="0"/>
          </a:p>
          <a:p>
            <a:pPr lvl="1"/>
            <a:r>
              <a:rPr lang="en-US" dirty="0" smtClean="0"/>
              <a:t>The Italian state is centralized.</a:t>
            </a:r>
          </a:p>
          <a:p>
            <a:pPr lvl="1"/>
            <a:endParaRPr lang="en-US" dirty="0" smtClean="0"/>
          </a:p>
          <a:p>
            <a:pPr lvl="0"/>
            <a:r>
              <a:rPr lang="en-US" dirty="0" smtClean="0"/>
              <a:t>Civil Liberties</a:t>
            </a:r>
          </a:p>
          <a:p>
            <a:pPr lvl="1"/>
            <a:r>
              <a:rPr lang="en-US" dirty="0" smtClean="0"/>
              <a:t>Freedom from Internal Control</a:t>
            </a:r>
          </a:p>
          <a:p>
            <a:pPr lvl="2"/>
            <a:r>
              <a:rPr lang="en-US" dirty="0" smtClean="0"/>
              <a:t>Italian Citizens are free to move within the boundaries of the country as they please</a:t>
            </a:r>
          </a:p>
          <a:p>
            <a:pPr lvl="2"/>
            <a:endParaRPr lang="en-US" dirty="0" smtClean="0"/>
          </a:p>
          <a:p>
            <a:pPr lvl="1"/>
            <a:r>
              <a:rPr lang="en-US" dirty="0" smtClean="0"/>
              <a:t>Freedom of Speech</a:t>
            </a:r>
          </a:p>
          <a:p>
            <a:pPr lvl="2"/>
            <a:r>
              <a:rPr lang="en-US" dirty="0" smtClean="0"/>
              <a:t>The Italian constitution gives great power to freedom of speech.</a:t>
            </a:r>
          </a:p>
          <a:p>
            <a:pPr lvl="2"/>
            <a:endParaRPr lang="en-US" dirty="0" smtClean="0"/>
          </a:p>
          <a:p>
            <a:pPr lvl="1"/>
            <a:r>
              <a:rPr lang="en-US" dirty="0" smtClean="0"/>
              <a:t>Private Property</a:t>
            </a:r>
          </a:p>
          <a:p>
            <a:pPr lvl="2"/>
            <a:r>
              <a:rPr lang="en-US" dirty="0" smtClean="0"/>
              <a:t>Italian constitution protects private property.</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Stability of the Country</a:t>
            </a:r>
            <a:br>
              <a:rPr lang="en-US" dirty="0" smtClean="0"/>
            </a:br>
            <a:endParaRPr lang="en-US" dirty="0"/>
          </a:p>
        </p:txBody>
      </p:sp>
      <p:sp>
        <p:nvSpPr>
          <p:cNvPr id="3" name="Content Placeholder 2"/>
          <p:cNvSpPr>
            <a:spLocks noGrp="1"/>
          </p:cNvSpPr>
          <p:nvPr>
            <p:ph idx="1"/>
          </p:nvPr>
        </p:nvSpPr>
        <p:spPr/>
        <p:txBody>
          <a:bodyPr>
            <a:normAutofit fontScale="47500" lnSpcReduction="20000"/>
          </a:bodyPr>
          <a:lstStyle/>
          <a:p>
            <a:pPr lvl="1"/>
            <a:r>
              <a:rPr lang="en-US" sz="3636" dirty="0" smtClean="0"/>
              <a:t>Until recently, there had been frequent government turnovers (more than 60 and counting) since 1945.</a:t>
            </a:r>
          </a:p>
          <a:p>
            <a:pPr lvl="1"/>
            <a:endParaRPr lang="en-US" sz="3636" dirty="0" smtClean="0"/>
          </a:p>
          <a:p>
            <a:pPr lvl="1"/>
            <a:r>
              <a:rPr lang="en-US" sz="3636" dirty="0" smtClean="0"/>
              <a:t>The government in the last three elections has changed 3 times from right wing to left wing to central party. All of these parties have different ideas but due to all the changes their effectiveness is very low.</a:t>
            </a:r>
          </a:p>
          <a:p>
            <a:pPr lvl="1"/>
            <a:endParaRPr lang="en-US" sz="3636" dirty="0" smtClean="0"/>
          </a:p>
          <a:p>
            <a:pPr lvl="1"/>
            <a:r>
              <a:rPr lang="en-US" sz="3636" dirty="0" smtClean="0"/>
              <a:t>Institutional stability in Italy is unstable the government has changes in the last 4 elections 4 time. The country is always bouncing from left wing to right wing. But when looking at the U.S. often the control of the country switches from right to left.</a:t>
            </a:r>
          </a:p>
          <a:p>
            <a:pPr lvl="1"/>
            <a:endParaRPr lang="en-US" sz="3636" dirty="0" smtClean="0"/>
          </a:p>
          <a:p>
            <a:pPr lvl="1"/>
            <a:r>
              <a:rPr lang="en-US" sz="3636" dirty="0" smtClean="0"/>
              <a:t>When looking at the country as a democracy and protecting people’s rights the Italian country is a stable democracy and stable country for business </a:t>
            </a:r>
          </a:p>
          <a:p>
            <a:pPr lvl="1"/>
            <a:endParaRPr lang="en-US" sz="3636" dirty="0" smtClean="0"/>
          </a:p>
          <a:p>
            <a:pPr lvl="1"/>
            <a:r>
              <a:rPr lang="en-US" sz="3636" dirty="0" smtClean="0"/>
              <a:t>The country is very stable based on civil rights and the rights of private property holders.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a:t>
            </a:r>
            <a:endParaRPr lang="en-US" dirty="0"/>
          </a:p>
        </p:txBody>
      </p:sp>
      <p:sp>
        <p:nvSpPr>
          <p:cNvPr id="3" name="Content Placeholder 2"/>
          <p:cNvSpPr>
            <a:spLocks noGrp="1"/>
          </p:cNvSpPr>
          <p:nvPr>
            <p:ph idx="1"/>
          </p:nvPr>
        </p:nvSpPr>
        <p:spPr/>
        <p:txBody>
          <a:bodyPr>
            <a:normAutofit fontScale="62500" lnSpcReduction="20000"/>
          </a:bodyPr>
          <a:lstStyle/>
          <a:p>
            <a:pPr lvl="1"/>
            <a:r>
              <a:rPr lang="en-US" dirty="0" smtClean="0"/>
              <a:t>Terrain: Mostly rugged and mountainous.</a:t>
            </a:r>
          </a:p>
          <a:p>
            <a:pPr lvl="1"/>
            <a:r>
              <a:rPr lang="en-US" dirty="0" smtClean="0"/>
              <a:t>Italy is a peninsula in the Mediterranean Sea</a:t>
            </a:r>
          </a:p>
          <a:p>
            <a:pPr lvl="1"/>
            <a:r>
              <a:rPr lang="en-US" dirty="0" smtClean="0"/>
              <a:t>Much of Italy is covered by mountains</a:t>
            </a:r>
          </a:p>
          <a:p>
            <a:pPr lvl="1"/>
            <a:r>
              <a:rPr lang="en-US" dirty="0" smtClean="0"/>
              <a:t>The Apennine mountains cut down the center of Italy, stretching from north to south, dividing the east and west coasts.</a:t>
            </a:r>
          </a:p>
          <a:p>
            <a:pPr lvl="1"/>
            <a:r>
              <a:rPr lang="en-US" dirty="0" smtClean="0"/>
              <a:t>Italy includes two large islands: Sicily and Sardinia. Sicily is the largest island in the Mediterranean, with active volcanoes and earthquakes. Sardinia is basically mountains rising out of the ocean.</a:t>
            </a:r>
          </a:p>
          <a:p>
            <a:pPr lvl="1"/>
            <a:r>
              <a:rPr lang="en-US" dirty="0" smtClean="0"/>
              <a:t>Italy has two independent countries within its borders. Vatican City is the center for the Roman Catholic Church, and is the world’s smallest country. San Marino, on the north east coast of Italy, is an independent republic.</a:t>
            </a:r>
          </a:p>
          <a:p>
            <a:pPr lvl="0">
              <a:buNone/>
            </a:pPr>
            <a:r>
              <a:rPr lang="en-US" dirty="0" smtClean="0"/>
              <a:t>	Natural Hazards</a:t>
            </a:r>
          </a:p>
          <a:p>
            <a:pPr lvl="1"/>
            <a:r>
              <a:rPr lang="en-US" dirty="0" smtClean="0"/>
              <a:t>Based on region there can be a risk of landslides, mudflows, avalanches, earthquakes, volcanic eruptions, flooding</a:t>
            </a:r>
          </a:p>
          <a:p>
            <a:pPr lvl="0">
              <a:buNone/>
            </a:pPr>
            <a:r>
              <a:rPr lang="en-US" dirty="0" smtClean="0"/>
              <a:t>	Land use</a:t>
            </a:r>
          </a:p>
          <a:p>
            <a:pPr lvl="1"/>
            <a:r>
              <a:rPr lang="en-US" dirty="0" smtClean="0"/>
              <a:t>Arable Land: 26.41%, this is one reason Italy must import food</a:t>
            </a:r>
          </a:p>
          <a:p>
            <a:pPr lvl="1"/>
            <a:r>
              <a:rPr lang="en-US" dirty="0" smtClean="0"/>
              <a:t>Permanent crops: 9.09%</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Issues</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smtClean="0"/>
              <a:t>Italy has been slow to confront its environment problems</a:t>
            </a:r>
          </a:p>
          <a:p>
            <a:pPr lvl="1"/>
            <a:r>
              <a:rPr lang="en-US" dirty="0" smtClean="0"/>
              <a:t>Of Italy’s mammal species, 10 are endangered, as well as 7 bird species and 202 plant species.</a:t>
            </a:r>
          </a:p>
          <a:p>
            <a:pPr lvl="1"/>
            <a:endParaRPr lang="en-US" dirty="0" smtClean="0"/>
          </a:p>
          <a:p>
            <a:pPr lvl="0"/>
            <a:r>
              <a:rPr lang="en-US" dirty="0" smtClean="0"/>
              <a:t>Current Issues</a:t>
            </a:r>
          </a:p>
          <a:p>
            <a:pPr lvl="1"/>
            <a:r>
              <a:rPr lang="en-US" dirty="0" smtClean="0"/>
              <a:t>There is air pollution from industrial emissions such as sulfur dioxide</a:t>
            </a:r>
          </a:p>
          <a:p>
            <a:pPr lvl="1"/>
            <a:r>
              <a:rPr lang="en-US" dirty="0" smtClean="0"/>
              <a:t>The inland and coastal rivers are polluted from industrial and agricultural business</a:t>
            </a:r>
          </a:p>
          <a:p>
            <a:pPr lvl="1"/>
            <a:r>
              <a:rPr lang="en-US" dirty="0" smtClean="0"/>
              <a:t>There is acid rain that damages lakes and inadequate waste treatment disposal facilities.</a:t>
            </a:r>
          </a:p>
          <a:p>
            <a:pPr lvl="1"/>
            <a:endParaRPr lang="en-US" dirty="0" smtClean="0"/>
          </a:p>
          <a:p>
            <a:pPr lvl="0"/>
            <a:r>
              <a:rPr lang="en-US" dirty="0" smtClean="0"/>
              <a:t>Environmental Agreements</a:t>
            </a:r>
          </a:p>
          <a:p>
            <a:pPr lvl="1"/>
            <a:r>
              <a:rPr lang="en-US" dirty="0" smtClean="0"/>
              <a:t>The country is attempting to repair its past mistakes with the environment. It has signed agreements to help protect and repair the environment.</a:t>
            </a:r>
          </a:p>
          <a:p>
            <a:pPr lvl="1"/>
            <a:r>
              <a:rPr lang="en-US" dirty="0" smtClean="0"/>
              <a:t>The country is a party to: Air Pollution, Air Pollution-Nitrogen Oxides, Air Pollution-Persistent Organic Pollutants, Air Pollution-Sulfur 85, Air Pollution-Sulfur 94, Air Pollution-Volatile Organic Compounds, Antarctic-Environmental Protocol, Antarctic-Marine Living Resources, Antarctic Seals, Antarctic Treaty, Biodiversity, Climate Change, Climate Change-Kyoto Protocol, Desertification, Endangered Species, Environmental Modification, Hazardous Wastes, Law of the Sea, Marine Dumping, Ozone Layer Protection, Ship Pollution, Tropical Timber 83, Tropical Timber 94, Wetlands, Whaling</a:t>
            </a:r>
          </a:p>
          <a:p>
            <a:pPr lvl="1"/>
            <a:r>
              <a:rPr lang="en-US" dirty="0" smtClean="0"/>
              <a:t>These agreements are signed but not ratified</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Advantages to Investing in Italy</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smtClean="0"/>
              <a:t>Languages</a:t>
            </a:r>
          </a:p>
          <a:p>
            <a:pPr lvl="1"/>
            <a:r>
              <a:rPr lang="en-US" dirty="0" smtClean="0"/>
              <a:t>Knowledge of English is reasonably extensive in Italian business</a:t>
            </a:r>
          </a:p>
          <a:p>
            <a:pPr lvl="0"/>
            <a:r>
              <a:rPr lang="en-US" dirty="0" smtClean="0"/>
              <a:t>Economic Overview</a:t>
            </a:r>
          </a:p>
          <a:p>
            <a:pPr lvl="1"/>
            <a:r>
              <a:rPr lang="en-US" dirty="0" smtClean="0"/>
              <a:t>Italy belongs to the Group-of-Eight (G8)</a:t>
            </a:r>
          </a:p>
          <a:p>
            <a:pPr lvl="0"/>
            <a:r>
              <a:rPr lang="en-US" dirty="0" smtClean="0"/>
              <a:t>Geographical Location</a:t>
            </a:r>
          </a:p>
          <a:p>
            <a:pPr lvl="1"/>
            <a:r>
              <a:rPr lang="en-US" dirty="0" smtClean="0"/>
              <a:t>Italy is at the center of the Mediterranean and the infrastructural links with countries in Europe</a:t>
            </a:r>
          </a:p>
          <a:p>
            <a:pPr lvl="1"/>
            <a:r>
              <a:rPr lang="en-US" dirty="0" smtClean="0"/>
              <a:t>Many opportunities with its geographical location</a:t>
            </a:r>
          </a:p>
          <a:p>
            <a:pPr lvl="0"/>
            <a:r>
              <a:rPr lang="en-US" dirty="0" smtClean="0"/>
              <a:t>Population</a:t>
            </a:r>
          </a:p>
          <a:p>
            <a:pPr lvl="1"/>
            <a:r>
              <a:rPr lang="en-US" dirty="0" smtClean="0"/>
              <a:t>Northern Italy has one of the highest per capita incomes in Europe.</a:t>
            </a:r>
          </a:p>
          <a:p>
            <a:pPr lvl="1"/>
            <a:r>
              <a:rPr lang="en-US" dirty="0" smtClean="0"/>
              <a:t>Italian consumers are sophisticated and demanding.</a:t>
            </a:r>
          </a:p>
          <a:p>
            <a:pPr lvl="1"/>
            <a:r>
              <a:rPr lang="en-US" dirty="0" smtClean="0"/>
              <a:t>Italy has the fifth highest population density in Europe.</a:t>
            </a:r>
          </a:p>
          <a:p>
            <a:pPr lvl="0"/>
            <a:r>
              <a:rPr lang="en-US" dirty="0" smtClean="0"/>
              <a:t>Business Benefits</a:t>
            </a:r>
          </a:p>
          <a:p>
            <a:pPr lvl="1"/>
            <a:r>
              <a:rPr lang="en-US" dirty="0" smtClean="0"/>
              <a:t>Italian economy has a propensity toward entrepreneurship</a:t>
            </a:r>
          </a:p>
          <a:p>
            <a:pPr lvl="1"/>
            <a:r>
              <a:rPr lang="en-US" dirty="0" smtClean="0"/>
              <a:t>The most developed sectors of the Italian industry include the manufacturing, mechanical, construction sectors, chemicals, and the transport industry</a:t>
            </a:r>
          </a:p>
          <a:p>
            <a:pPr lvl="1"/>
            <a:r>
              <a:rPr lang="en-US" dirty="0" smtClean="0"/>
              <a:t>One of the worlds most advanced industrial economies, offering substantial opportunities for people wanting to invest and do business in Italy.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088"/>
            <a:ext cx="8229600" cy="1143000"/>
          </a:xfrm>
        </p:spPr>
        <p:txBody>
          <a:bodyPr/>
          <a:lstStyle/>
          <a:p>
            <a:r>
              <a:rPr lang="en-US" dirty="0" smtClean="0"/>
              <a:t>Demographics</a:t>
            </a:r>
            <a:endParaRPr lang="en-US" dirty="0"/>
          </a:p>
        </p:txBody>
      </p:sp>
      <p:sp>
        <p:nvSpPr>
          <p:cNvPr id="3" name="Content Placeholder 2"/>
          <p:cNvSpPr>
            <a:spLocks noGrp="1"/>
          </p:cNvSpPr>
          <p:nvPr>
            <p:ph idx="1"/>
          </p:nvPr>
        </p:nvSpPr>
        <p:spPr>
          <a:xfrm>
            <a:off x="457199" y="1210088"/>
            <a:ext cx="8363041" cy="4916075"/>
          </a:xfrm>
        </p:spPr>
        <p:txBody>
          <a:bodyPr>
            <a:normAutofit fontScale="55000" lnSpcReduction="20000"/>
          </a:bodyPr>
          <a:lstStyle/>
          <a:p>
            <a:pPr lvl="0">
              <a:buNone/>
            </a:pPr>
            <a:r>
              <a:rPr lang="en-US" dirty="0" smtClean="0"/>
              <a:t>	</a:t>
            </a:r>
            <a:r>
              <a:rPr lang="en-US" u="sng" dirty="0" smtClean="0"/>
              <a:t>Population</a:t>
            </a:r>
            <a:endParaRPr lang="en-US" dirty="0" smtClean="0"/>
          </a:p>
          <a:p>
            <a:pPr lvl="1"/>
            <a:r>
              <a:rPr lang="en-US" dirty="0" smtClean="0"/>
              <a:t>The population of Italy as of July 2010 is 58.09 million people. In comparison to the rest of the world Italy is the 23</a:t>
            </a:r>
            <a:r>
              <a:rPr lang="en-US" baseline="30000" dirty="0" smtClean="0"/>
              <a:t>rd</a:t>
            </a:r>
            <a:r>
              <a:rPr lang="en-US" dirty="0" smtClean="0"/>
              <a:t> most populous country. China is number one with 1.3 billion and the United States is third with 310.2 million people. </a:t>
            </a:r>
          </a:p>
          <a:p>
            <a:pPr lvl="1"/>
            <a:endParaRPr lang="en-US" dirty="0" smtClean="0"/>
          </a:p>
          <a:p>
            <a:pPr lvl="1"/>
            <a:r>
              <a:rPr lang="en-US" dirty="0" smtClean="0"/>
              <a:t>The annual population growth rate is -0.075%, currently many other developed countries such as Australia, the U.S., Ireland all have positive population growth.</a:t>
            </a:r>
          </a:p>
          <a:p>
            <a:pPr lvl="1"/>
            <a:endParaRPr lang="en-US" dirty="0" smtClean="0"/>
          </a:p>
          <a:p>
            <a:pPr lvl="1"/>
            <a:r>
              <a:rPr lang="en-US" dirty="0" smtClean="0"/>
              <a:t>The Ethnic group is primarily Italian but there are small group of German and French.</a:t>
            </a:r>
          </a:p>
          <a:p>
            <a:pPr lvl="1"/>
            <a:endParaRPr lang="en-US" dirty="0" smtClean="0"/>
          </a:p>
          <a:p>
            <a:pPr lvl="1"/>
            <a:r>
              <a:rPr lang="en-US" dirty="0" smtClean="0"/>
              <a:t>The religion for the majority of the population is Roman Catholic.</a:t>
            </a:r>
          </a:p>
          <a:p>
            <a:pPr lvl="1"/>
            <a:endParaRPr lang="en-US" dirty="0" smtClean="0"/>
          </a:p>
          <a:p>
            <a:pPr lvl="1"/>
            <a:r>
              <a:rPr lang="en-US" dirty="0" smtClean="0"/>
              <a:t>The official language for the country is Italian</a:t>
            </a:r>
          </a:p>
          <a:p>
            <a:pPr lvl="1"/>
            <a:endParaRPr lang="en-US" dirty="0" smtClean="0"/>
          </a:p>
          <a:p>
            <a:pPr lvl="1"/>
            <a:r>
              <a:rPr lang="en-US" dirty="0" smtClean="0"/>
              <a:t>The population has a literacy rate of 98%</a:t>
            </a:r>
          </a:p>
          <a:p>
            <a:pPr lvl="1"/>
            <a:endParaRPr lang="en-US" dirty="0" smtClean="0"/>
          </a:p>
          <a:p>
            <a:pPr lvl="1"/>
            <a:r>
              <a:rPr lang="en-US" dirty="0" smtClean="0"/>
              <a:t>There is an infant mortality rate of 3.7 to every 1000 births; currently the life expectancy is 78.8 years for men and 84.1 years for women.</a:t>
            </a:r>
          </a:p>
          <a:p>
            <a:pPr lvl="1"/>
            <a:endParaRPr lang="en-US" dirty="0" smtClean="0"/>
          </a:p>
          <a:p>
            <a:pPr lvl="1"/>
            <a:r>
              <a:rPr lang="en-US" dirty="0" smtClean="0"/>
              <a:t>The workforce of the population is 24.7 million, this workforce is 67% services, 29% industry and commerce and the country has an unemployment rate of 7.8%</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SDA </a:t>
            </a:r>
            <a:r>
              <a:rPr lang="en-US" dirty="0" err="1" smtClean="0"/>
              <a:t>Bocconi</a:t>
            </a:r>
            <a:r>
              <a:rPr lang="en-US" dirty="0" smtClean="0"/>
              <a:t> School of Management</a:t>
            </a:r>
            <a:br>
              <a:rPr lang="en-US" dirty="0" smtClean="0"/>
            </a:br>
            <a:r>
              <a:rPr lang="en-US" dirty="0" smtClean="0"/>
              <a:t>Milan, Italy </a:t>
            </a:r>
            <a:br>
              <a:rPr lang="en-US" dirty="0" smtClean="0"/>
            </a:br>
            <a:endParaRPr lang="en-US" dirty="0"/>
          </a:p>
        </p:txBody>
      </p:sp>
      <p:sp>
        <p:nvSpPr>
          <p:cNvPr id="3" name="Content Placeholder 2"/>
          <p:cNvSpPr>
            <a:spLocks noGrp="1"/>
          </p:cNvSpPr>
          <p:nvPr>
            <p:ph idx="1"/>
          </p:nvPr>
        </p:nvSpPr>
        <p:spPr/>
        <p:txBody>
          <a:bodyPr>
            <a:normAutofit/>
          </a:bodyPr>
          <a:lstStyle/>
          <a:p>
            <a:r>
              <a:rPr lang="en-US" sz="2000" dirty="0" smtClean="0"/>
              <a:t>Full Time MBA</a:t>
            </a:r>
          </a:p>
          <a:p>
            <a:pPr lvl="1"/>
            <a:r>
              <a:rPr lang="en-US" sz="2000" dirty="0" smtClean="0"/>
              <a:t>12 month full-time in general management</a:t>
            </a:r>
          </a:p>
          <a:p>
            <a:pPr lvl="1"/>
            <a:r>
              <a:rPr lang="en-US" sz="2000" dirty="0" smtClean="0"/>
              <a:t>2 classes in English </a:t>
            </a:r>
          </a:p>
          <a:p>
            <a:pPr lvl="1"/>
            <a:r>
              <a:rPr lang="en-US" sz="2000" dirty="0" smtClean="0"/>
              <a:t>For Graduates with work experience</a:t>
            </a:r>
          </a:p>
          <a:p>
            <a:r>
              <a:rPr lang="en-US" sz="2000" dirty="0" smtClean="0"/>
              <a:t>Global Executive MBA</a:t>
            </a:r>
          </a:p>
          <a:p>
            <a:pPr lvl="1"/>
            <a:r>
              <a:rPr lang="en-US" sz="2000" dirty="0" smtClean="0"/>
              <a:t>20 months for executives in English</a:t>
            </a:r>
          </a:p>
          <a:p>
            <a:pPr lvl="1"/>
            <a:r>
              <a:rPr lang="en-US" sz="2000" dirty="0" smtClean="0"/>
              <a:t>Alternating distance learning </a:t>
            </a:r>
          </a:p>
          <a:p>
            <a:pPr lvl="1"/>
            <a:r>
              <a:rPr lang="en-US" sz="2000" dirty="0" smtClean="0"/>
              <a:t>10 on campus modules, 3 held at international partners</a:t>
            </a:r>
          </a:p>
          <a:p>
            <a:r>
              <a:rPr lang="en-US" sz="2000" dirty="0" smtClean="0"/>
              <a:t>Executive MBA </a:t>
            </a:r>
          </a:p>
          <a:p>
            <a:pPr lvl="1"/>
            <a:r>
              <a:rPr lang="en-US" sz="1600" dirty="0" smtClean="0"/>
              <a:t>20 months alternating distance learning </a:t>
            </a:r>
          </a:p>
          <a:p>
            <a:pPr lvl="1"/>
            <a:r>
              <a:rPr lang="en-US" sz="1600" dirty="0" smtClean="0"/>
              <a:t>10 on campus modules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Sofia Silva</a:t>
            </a:r>
            <a:endParaRPr lang="en-US" dirty="0"/>
          </a:p>
        </p:txBody>
      </p:sp>
      <p:sp>
        <p:nvSpPr>
          <p:cNvPr id="3" name="Content Placeholder 2"/>
          <p:cNvSpPr>
            <a:spLocks noGrp="1"/>
          </p:cNvSpPr>
          <p:nvPr>
            <p:ph idx="1"/>
          </p:nvPr>
        </p:nvSpPr>
        <p:spPr>
          <a:xfrm>
            <a:off x="457200" y="1143000"/>
            <a:ext cx="8229600" cy="1665206"/>
          </a:xfrm>
        </p:spPr>
        <p:txBody>
          <a:bodyPr>
            <a:normAutofit fontScale="92500" lnSpcReduction="10000"/>
          </a:bodyPr>
          <a:lstStyle/>
          <a:p>
            <a:r>
              <a:rPr lang="en-US" sz="2000" dirty="0" smtClean="0"/>
              <a:t>Global Executive MBA Program</a:t>
            </a:r>
          </a:p>
          <a:p>
            <a:r>
              <a:rPr lang="en-US" sz="2000" dirty="0" err="1" smtClean="0"/>
              <a:t>Pricewater</a:t>
            </a:r>
            <a:r>
              <a:rPr lang="en-US" sz="2000" dirty="0" smtClean="0"/>
              <a:t> House </a:t>
            </a:r>
            <a:r>
              <a:rPr lang="en-US" sz="2000" dirty="0"/>
              <a:t>C</a:t>
            </a:r>
            <a:r>
              <a:rPr lang="en-US" sz="2000" dirty="0" smtClean="0"/>
              <a:t>oopers September 2007 to November 2009 Consultant</a:t>
            </a:r>
          </a:p>
          <a:p>
            <a:r>
              <a:rPr lang="en-US" sz="2000" dirty="0" smtClean="0"/>
              <a:t>SDA </a:t>
            </a:r>
            <a:r>
              <a:rPr lang="en-US" sz="2000" dirty="0" err="1" smtClean="0"/>
              <a:t>Bocconi</a:t>
            </a:r>
            <a:r>
              <a:rPr lang="en-US" sz="2000" dirty="0" smtClean="0"/>
              <a:t> ’07 Degree in Fashion, Design and Experience Management</a:t>
            </a:r>
          </a:p>
          <a:p>
            <a:r>
              <a:rPr lang="en-US" sz="2000" dirty="0" smtClean="0"/>
              <a:t>Wants to go into Financial Sector</a:t>
            </a:r>
          </a:p>
          <a:p>
            <a:r>
              <a:rPr lang="en-US" sz="2000" dirty="0" smtClean="0"/>
              <a:t>Speaks 3 Languages English, German, Italian</a:t>
            </a:r>
          </a:p>
          <a:p>
            <a:endParaRPr lang="en-US" dirty="0" smtClean="0"/>
          </a:p>
          <a:p>
            <a:endParaRPr lang="en-US" dirty="0"/>
          </a:p>
        </p:txBody>
      </p:sp>
      <p:sp>
        <p:nvSpPr>
          <p:cNvPr id="4" name="Content Placeholder 2"/>
          <p:cNvSpPr txBox="1">
            <a:spLocks/>
          </p:cNvSpPr>
          <p:nvPr/>
        </p:nvSpPr>
        <p:spPr>
          <a:xfrm>
            <a:off x="457200" y="4151448"/>
            <a:ext cx="7837214" cy="2379363"/>
          </a:xfrm>
          <a:prstGeom prst="rect">
            <a:avLst/>
          </a:prstGeom>
        </p:spPr>
        <p:txBody>
          <a:bodyPr vert="horz" lIns="91440" tIns="45720" rIns="91440" bIns="45720" rtlCol="0">
            <a:normAutofit lnSpcReduction="10000"/>
          </a:bodyPr>
          <a:lstStyle/>
          <a:p>
            <a:pPr marL="342900" lvl="0" indent="-342900">
              <a:spcBef>
                <a:spcPct val="20000"/>
              </a:spcBef>
              <a:buFont typeface="Arial"/>
              <a:buChar char="•"/>
            </a:pPr>
            <a:r>
              <a:rPr lang="en-US" sz="2000" dirty="0" smtClean="0"/>
              <a:t>Full Time MBA</a:t>
            </a:r>
          </a:p>
          <a:p>
            <a:pPr marL="342900" indent="-342900">
              <a:spcBef>
                <a:spcPct val="20000"/>
              </a:spcBef>
              <a:buFont typeface="Arial"/>
              <a:buChar char="•"/>
            </a:pPr>
            <a:r>
              <a:rPr lang="en-US" sz="2000" dirty="0" smtClean="0"/>
              <a:t>Bachelors International Studies '08 University of California San Diego</a:t>
            </a:r>
          </a:p>
          <a:p>
            <a:pPr marL="342900" indent="-342900">
              <a:spcBef>
                <a:spcPct val="20000"/>
              </a:spcBef>
              <a:buFont typeface="Arial"/>
              <a:buChar char="•"/>
            </a:pPr>
            <a:r>
              <a:rPr lang="en-US" sz="2000" dirty="0" smtClean="0"/>
              <a:t>Bachelor </a:t>
            </a:r>
            <a:r>
              <a:rPr lang="en-US" sz="2000" dirty="0" err="1" smtClean="0"/>
              <a:t>Economia</a:t>
            </a:r>
            <a:r>
              <a:rPr lang="en-US" sz="2000" dirty="0" smtClean="0"/>
              <a:t> </a:t>
            </a:r>
            <a:r>
              <a:rPr lang="en-US" sz="2000" dirty="0" err="1" smtClean="0"/>
              <a:t>Aziendale</a:t>
            </a:r>
            <a:r>
              <a:rPr lang="en-US" sz="2000" dirty="0" smtClean="0"/>
              <a:t> (bachelor of science in business)</a:t>
            </a:r>
          </a:p>
          <a:p>
            <a:pPr marL="342900" indent="-342900">
              <a:spcBef>
                <a:spcPct val="20000"/>
              </a:spcBef>
              <a:buFont typeface="Arial"/>
              <a:buChar char="•"/>
            </a:pPr>
            <a:r>
              <a:rPr lang="en-US" sz="2000" dirty="0" smtClean="0"/>
              <a:t>Graduate Marketing Management Master of Science</a:t>
            </a:r>
          </a:p>
          <a:p>
            <a:pPr marL="342900" indent="-342900">
              <a:spcBef>
                <a:spcPct val="20000"/>
              </a:spcBef>
              <a:buFont typeface="Arial"/>
              <a:buChar char="•"/>
            </a:pPr>
            <a:r>
              <a:rPr lang="en-US" sz="2000" dirty="0" smtClean="0"/>
              <a:t>MBA </a:t>
            </a:r>
            <a:r>
              <a:rPr lang="en-US" sz="2000" dirty="0" err="1" smtClean="0"/>
              <a:t>Università</a:t>
            </a:r>
            <a:r>
              <a:rPr lang="en-US" sz="2000" dirty="0" smtClean="0"/>
              <a:t> Bocconi Marketing Management</a:t>
            </a:r>
          </a:p>
          <a:p>
            <a:pPr marL="342900" indent="-342900">
              <a:spcBef>
                <a:spcPct val="20000"/>
              </a:spcBef>
              <a:buFont typeface="Arial"/>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Wants to be a Professor</a:t>
            </a:r>
          </a:p>
          <a:p>
            <a:pPr marL="342900" indent="-342900">
              <a:spcBef>
                <a:spcPct val="20000"/>
              </a:spcBef>
              <a:buFont typeface="Arial"/>
              <a:buChar char="•"/>
            </a:pPr>
            <a:r>
              <a:rPr lang="en-US" sz="2000" dirty="0" smtClean="0"/>
              <a:t>Speaks 4 Languages English, French, German, Italian</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2008602" y="3105009"/>
            <a:ext cx="5277857" cy="1046440"/>
          </a:xfrm>
          <a:prstGeom prst="rect">
            <a:avLst/>
          </a:prstGeom>
          <a:noFill/>
        </p:spPr>
        <p:txBody>
          <a:bodyPr wrap="none" rtlCol="0">
            <a:spAutoFit/>
          </a:bodyPr>
          <a:lstStyle/>
          <a:p>
            <a:r>
              <a:rPr lang="en-US" sz="4400" dirty="0" smtClean="0"/>
              <a:t>Giovanni Luca </a:t>
            </a:r>
            <a:r>
              <a:rPr lang="en-US" sz="4400" dirty="0" err="1" smtClean="0"/>
              <a:t>Randisi</a:t>
            </a:r>
            <a:endParaRPr lang="en-US" sz="4400"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Sociological Aspects of Italy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Italian Family Structure</a:t>
            </a:r>
            <a:endParaRPr lang="en-US" dirty="0"/>
          </a:p>
        </p:txBody>
      </p:sp>
      <p:sp>
        <p:nvSpPr>
          <p:cNvPr id="3" name="Content Placeholder 2"/>
          <p:cNvSpPr>
            <a:spLocks noGrp="1"/>
          </p:cNvSpPr>
          <p:nvPr>
            <p:ph idx="1"/>
          </p:nvPr>
        </p:nvSpPr>
        <p:spPr/>
        <p:txBody>
          <a:bodyPr/>
          <a:lstStyle/>
          <a:p>
            <a:r>
              <a:rPr lang="en-US" sz="1600" dirty="0" smtClean="0"/>
              <a:t>Clear gender roles, but have been undergoing change.</a:t>
            </a:r>
          </a:p>
          <a:p>
            <a:r>
              <a:rPr lang="en-US" sz="1600" dirty="0" smtClean="0"/>
              <a:t>Extremely close-knit, collective families.</a:t>
            </a:r>
          </a:p>
          <a:p>
            <a:r>
              <a:rPr lang="en-US" sz="1600" dirty="0" smtClean="0"/>
              <a:t>Children often live with parents until late in life.</a:t>
            </a:r>
          </a:p>
          <a:p>
            <a:endParaRPr lang="en-US" dirty="0"/>
          </a:p>
        </p:txBody>
      </p:sp>
      <p:pic>
        <p:nvPicPr>
          <p:cNvPr id="1026" name="Picture 2" descr="http://movieimage5.tripod.com/godfather/godfather10.jpg"/>
          <p:cNvPicPr>
            <a:picLocks noChangeAspect="1" noChangeArrowheads="1"/>
          </p:cNvPicPr>
          <p:nvPr/>
        </p:nvPicPr>
        <p:blipFill>
          <a:blip r:embed="rId2" cstate="print"/>
          <a:srcRect/>
          <a:stretch>
            <a:fillRect/>
          </a:stretch>
        </p:blipFill>
        <p:spPr bwMode="auto">
          <a:xfrm>
            <a:off x="1676400" y="3352800"/>
            <a:ext cx="6019800" cy="338613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Problems</a:t>
            </a:r>
            <a:endParaRPr lang="en-US" dirty="0"/>
          </a:p>
        </p:txBody>
      </p:sp>
      <p:sp>
        <p:nvSpPr>
          <p:cNvPr id="3" name="Content Placeholder 2"/>
          <p:cNvSpPr>
            <a:spLocks noGrp="1"/>
          </p:cNvSpPr>
          <p:nvPr>
            <p:ph idx="1"/>
          </p:nvPr>
        </p:nvSpPr>
        <p:spPr/>
        <p:txBody>
          <a:bodyPr>
            <a:normAutofit/>
          </a:bodyPr>
          <a:lstStyle/>
          <a:p>
            <a:r>
              <a:rPr lang="en-US" dirty="0" smtClean="0"/>
              <a:t>Poverty (27.1%, varies greatly by region)</a:t>
            </a:r>
          </a:p>
          <a:p>
            <a:r>
              <a:rPr lang="en-US" dirty="0" smtClean="0"/>
              <a:t>Divorce (Divorce Laws of 1987- Joint Custody)</a:t>
            </a:r>
          </a:p>
          <a:p>
            <a:r>
              <a:rPr lang="en-US" dirty="0" smtClean="0"/>
              <a:t>Child Abuse</a:t>
            </a:r>
          </a:p>
          <a:p>
            <a:endParaRPr lang="en-US" dirty="0"/>
          </a:p>
          <a:p>
            <a:endParaRPr lang="en-US" dirty="0" smtClean="0"/>
          </a:p>
          <a:p>
            <a:r>
              <a:rPr lang="en-US" sz="1300" dirty="0" err="1"/>
              <a:t>D’Ambrosio</a:t>
            </a:r>
            <a:r>
              <a:rPr lang="en-US" sz="1300" dirty="0"/>
              <a:t>, </a:t>
            </a:r>
            <a:r>
              <a:rPr lang="en-US" sz="1300" dirty="0" err="1"/>
              <a:t>Conchita</a:t>
            </a:r>
            <a:r>
              <a:rPr lang="en-US" sz="1300" dirty="0"/>
              <a:t>, and Carlos </a:t>
            </a:r>
            <a:r>
              <a:rPr lang="en-US" sz="1300" dirty="0" err="1"/>
              <a:t>Gradin</a:t>
            </a:r>
            <a:r>
              <a:rPr lang="en-US" sz="1300" dirty="0"/>
              <a:t>.  2003.  “Income Distribution and Social Exclusion of Children: Evidence from Italy and Spain in the 1990s.”  </a:t>
            </a:r>
            <a:r>
              <a:rPr lang="en-US" sz="1300" i="1" dirty="0"/>
              <a:t>Journal of Comparative Family Studies</a:t>
            </a:r>
            <a:r>
              <a:rPr lang="en-US" sz="1300" dirty="0"/>
              <a:t> 34: 479-495</a:t>
            </a:r>
            <a:r>
              <a:rPr lang="en-US" sz="1300" dirty="0" smtClean="0"/>
              <a:t>.</a:t>
            </a:r>
          </a:p>
          <a:p>
            <a:r>
              <a:rPr lang="en-US" sz="1400" dirty="0" err="1"/>
              <a:t>Ronfani</a:t>
            </a:r>
            <a:r>
              <a:rPr lang="en-US" sz="1400" dirty="0"/>
              <a:t>, Paola.  2001.  “Children, Law and Social Policy in Italy.”  </a:t>
            </a:r>
            <a:r>
              <a:rPr lang="en-US" sz="1400" i="1" dirty="0"/>
              <a:t>International Journal of Law, Policy and the Family </a:t>
            </a:r>
            <a:r>
              <a:rPr lang="en-US" sz="1400" dirty="0"/>
              <a:t>15: 276-289. </a:t>
            </a:r>
            <a:r>
              <a:rPr lang="en-US" sz="1400" i="1" dirty="0"/>
              <a:t> </a:t>
            </a:r>
            <a:endParaRPr lang="en-US" sz="13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Class Structure</a:t>
            </a:r>
            <a:endParaRPr lang="en-US" dirty="0"/>
          </a:p>
        </p:txBody>
      </p:sp>
      <p:sp>
        <p:nvSpPr>
          <p:cNvPr id="3" name="Content Placeholder 2"/>
          <p:cNvSpPr>
            <a:spLocks noGrp="1"/>
          </p:cNvSpPr>
          <p:nvPr>
            <p:ph idx="1"/>
          </p:nvPr>
        </p:nvSpPr>
        <p:spPr/>
        <p:txBody>
          <a:bodyPr>
            <a:normAutofit/>
          </a:bodyPr>
          <a:lstStyle/>
          <a:p>
            <a:r>
              <a:rPr lang="en-US" sz="1400" dirty="0"/>
              <a:t>A hierarchy of social class rank in Italy today, going from highest to </a:t>
            </a:r>
            <a:r>
              <a:rPr lang="en-US" sz="1400" dirty="0" smtClean="0"/>
              <a:t>lowest:</a:t>
            </a:r>
          </a:p>
          <a:p>
            <a:endParaRPr lang="en-US" sz="1400" dirty="0"/>
          </a:p>
          <a:p>
            <a:r>
              <a:rPr lang="en-US" sz="1400" dirty="0"/>
              <a:t>1. Bourgeoisie (10% of the working </a:t>
            </a:r>
            <a:r>
              <a:rPr lang="en-US" sz="1400" dirty="0" smtClean="0"/>
              <a:t>population)</a:t>
            </a:r>
            <a:r>
              <a:rPr lang="en-US" sz="1400" baseline="30000" dirty="0"/>
              <a:t> </a:t>
            </a:r>
            <a:r>
              <a:rPr lang="en-US" sz="1400" dirty="0" smtClean="0"/>
              <a:t>includes </a:t>
            </a:r>
            <a:r>
              <a:rPr lang="en-US" sz="1400" dirty="0"/>
              <a:t>high-class </a:t>
            </a:r>
            <a:r>
              <a:rPr lang="en-US" sz="1400" dirty="0" smtClean="0"/>
              <a:t>entrepreneurs, managers</a:t>
            </a:r>
            <a:r>
              <a:rPr lang="en-US" sz="1400" dirty="0"/>
              <a:t>, politicians, self-employed people, etc</a:t>
            </a:r>
            <a:r>
              <a:rPr lang="en-US" sz="1400" dirty="0" smtClean="0"/>
              <a:t>.</a:t>
            </a:r>
          </a:p>
          <a:p>
            <a:r>
              <a:rPr lang="en-US" sz="1400" dirty="0" smtClean="0"/>
              <a:t>2</a:t>
            </a:r>
            <a:r>
              <a:rPr lang="en-US" sz="1400" dirty="0"/>
              <a:t>. White-collar middle class (17% of the working </a:t>
            </a:r>
            <a:r>
              <a:rPr lang="en-US" sz="1400" dirty="0" smtClean="0"/>
              <a:t>population)</a:t>
            </a:r>
            <a:r>
              <a:rPr lang="en-US" sz="1400" baseline="30000" dirty="0"/>
              <a:t> </a:t>
            </a:r>
            <a:r>
              <a:rPr lang="en-US" sz="1400" dirty="0" smtClean="0"/>
              <a:t>includes </a:t>
            </a:r>
            <a:r>
              <a:rPr lang="en-US" sz="1400" dirty="0"/>
              <a:t>middle class workers not employed in manual work</a:t>
            </a:r>
            <a:r>
              <a:rPr lang="en-US" sz="1400" dirty="0" smtClean="0"/>
              <a:t>.</a:t>
            </a:r>
          </a:p>
          <a:p>
            <a:r>
              <a:rPr lang="en-US" sz="1400" dirty="0" smtClean="0"/>
              <a:t>3</a:t>
            </a:r>
            <a:r>
              <a:rPr lang="en-US" sz="1400" dirty="0"/>
              <a:t>. Urban petit </a:t>
            </a:r>
            <a:r>
              <a:rPr lang="en-US" sz="1400" dirty="0" err="1"/>
              <a:t>bourgeosie</a:t>
            </a:r>
            <a:r>
              <a:rPr lang="en-US" sz="1400" dirty="0"/>
              <a:t> (14% of the working population</a:t>
            </a:r>
            <a:r>
              <a:rPr lang="en-US" sz="1400" dirty="0" smtClean="0"/>
              <a:t>), is </a:t>
            </a:r>
            <a:r>
              <a:rPr lang="en-US" sz="1400" dirty="0"/>
              <a:t>mainly made up of shopkeepers, small-business entrepreneurs, self-employed </a:t>
            </a:r>
            <a:r>
              <a:rPr lang="en-US" sz="1400" dirty="0" err="1"/>
              <a:t>artisians</a:t>
            </a:r>
            <a:r>
              <a:rPr lang="en-US" sz="1400" dirty="0"/>
              <a:t> etc</a:t>
            </a:r>
            <a:r>
              <a:rPr lang="en-US" sz="1400" dirty="0" smtClean="0"/>
              <a:t>.</a:t>
            </a:r>
          </a:p>
          <a:p>
            <a:r>
              <a:rPr lang="en-US" sz="1400" dirty="0" smtClean="0"/>
              <a:t>4</a:t>
            </a:r>
            <a:r>
              <a:rPr lang="en-US" sz="1400" dirty="0"/>
              <a:t>. Rural petit </a:t>
            </a:r>
            <a:r>
              <a:rPr lang="en-US" sz="1400" dirty="0" err="1"/>
              <a:t>bourgeosie</a:t>
            </a:r>
            <a:r>
              <a:rPr lang="en-US" sz="1400" dirty="0"/>
              <a:t> (10% of the working population</a:t>
            </a:r>
            <a:r>
              <a:rPr lang="en-US" sz="1400" dirty="0" smtClean="0"/>
              <a:t>)</a:t>
            </a:r>
            <a:r>
              <a:rPr lang="en-US" sz="1400" baseline="30000" dirty="0" smtClean="0"/>
              <a:t> </a:t>
            </a:r>
            <a:r>
              <a:rPr lang="en-US" sz="1400" dirty="0" smtClean="0"/>
              <a:t>consists </a:t>
            </a:r>
            <a:r>
              <a:rPr lang="en-US" sz="1400" dirty="0"/>
              <a:t>of small entrepreneurs or estate owners who operate in the countryside, mainly in agriculture and forestry</a:t>
            </a:r>
            <a:r>
              <a:rPr lang="en-US" sz="1400" dirty="0" smtClean="0"/>
              <a:t>.</a:t>
            </a:r>
          </a:p>
          <a:p>
            <a:r>
              <a:rPr lang="en-US" sz="1400" dirty="0" smtClean="0"/>
              <a:t>5</a:t>
            </a:r>
            <a:r>
              <a:rPr lang="en-US" sz="1400" dirty="0"/>
              <a:t>. Urban working class (37% of the working population</a:t>
            </a:r>
            <a:r>
              <a:rPr lang="en-US" sz="1400" dirty="0" smtClean="0"/>
              <a:t>)</a:t>
            </a:r>
            <a:r>
              <a:rPr lang="en-US" sz="1400" baseline="30000" dirty="0" smtClean="0"/>
              <a:t> </a:t>
            </a:r>
            <a:r>
              <a:rPr lang="en-US" sz="1400" dirty="0" smtClean="0"/>
              <a:t>refers </a:t>
            </a:r>
            <a:r>
              <a:rPr lang="en-US" sz="1400" dirty="0"/>
              <a:t>to the people employed in manual work</a:t>
            </a:r>
            <a:r>
              <a:rPr lang="en-US" sz="1400" dirty="0" smtClean="0"/>
              <a:t>.</a:t>
            </a:r>
          </a:p>
          <a:p>
            <a:r>
              <a:rPr lang="en-US" sz="1400" dirty="0" smtClean="0"/>
              <a:t>6</a:t>
            </a:r>
            <a:r>
              <a:rPr lang="en-US" sz="1400" dirty="0"/>
              <a:t>. Rural working class (9% of the working </a:t>
            </a:r>
            <a:r>
              <a:rPr lang="en-US" sz="1400" dirty="0" smtClean="0"/>
              <a:t>population)</a:t>
            </a:r>
            <a:r>
              <a:rPr lang="en-US" sz="1400" baseline="30000" dirty="0"/>
              <a:t> </a:t>
            </a:r>
            <a:r>
              <a:rPr lang="en-US" sz="1400" dirty="0" smtClean="0"/>
              <a:t>consists </a:t>
            </a:r>
            <a:r>
              <a:rPr lang="en-US" sz="1400" dirty="0"/>
              <a:t>of people operating in the primary industry, such as farmers, loggers, fishermen etc.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Ethnic Groups</a:t>
            </a:r>
            <a:endParaRPr lang="en-US" dirty="0"/>
          </a:p>
        </p:txBody>
      </p:sp>
      <p:graphicFrame>
        <p:nvGraphicFramePr>
          <p:cNvPr id="4" name="Content Placeholder 3"/>
          <p:cNvGraphicFramePr>
            <a:graphicFrameLocks noGrp="1"/>
          </p:cNvGraphicFramePr>
          <p:nvPr>
            <p:ph idx="1"/>
          </p:nvPr>
        </p:nvGraphicFramePr>
        <p:xfrm>
          <a:off x="1554691" y="1582242"/>
          <a:ext cx="6034617" cy="4561880"/>
        </p:xfrm>
        <a:graphic>
          <a:graphicData uri="http://schemas.openxmlformats.org/drawingml/2006/table">
            <a:tbl>
              <a:tblPr/>
              <a:tblGrid>
                <a:gridCol w="2011539"/>
                <a:gridCol w="2011539"/>
                <a:gridCol w="2011539"/>
              </a:tblGrid>
              <a:tr h="362077">
                <a:tc>
                  <a:txBody>
                    <a:bodyPr/>
                    <a:lstStyle/>
                    <a:p>
                      <a:pPr algn="ctr"/>
                      <a:r>
                        <a:rPr lang="en-US" sz="1800"/>
                        <a:t>Origin</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800"/>
                        <a:t>Population</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800"/>
                        <a:t>Percent</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362077">
                <a:tc>
                  <a:txBody>
                    <a:bodyPr/>
                    <a:lstStyle/>
                    <a:p>
                      <a:pPr algn="l"/>
                      <a:r>
                        <a:rPr lang="en-US" sz="1800" b="0" u="none" strike="noStrike">
                          <a:solidFill>
                            <a:srgbClr val="0645AD"/>
                          </a:solidFill>
                          <a:hlinkClick r:id=""/>
                        </a:rPr>
                        <a:t>Italian</a:t>
                      </a:r>
                      <a:endParaRPr lang="en-US" sz="1800" b="0"/>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800"/>
                        <a:t>56,153,773</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800"/>
                        <a:t>93.52%</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362077">
                <a:tc>
                  <a:txBody>
                    <a:bodyPr/>
                    <a:lstStyle/>
                    <a:p>
                      <a:pPr algn="l"/>
                      <a:r>
                        <a:rPr lang="en-US" sz="1800" b="0" u="none" strike="noStrike">
                          <a:solidFill>
                            <a:srgbClr val="0645AD"/>
                          </a:solidFill>
                          <a:hlinkClick r:id=""/>
                        </a:rPr>
                        <a:t>Romanian</a:t>
                      </a:r>
                      <a:endParaRPr lang="en-US" sz="1800" b="0"/>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800"/>
                        <a:t>796,477</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800"/>
                        <a:t>1.32%</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362077">
                <a:tc>
                  <a:txBody>
                    <a:bodyPr/>
                    <a:lstStyle/>
                    <a:p>
                      <a:pPr algn="l"/>
                      <a:r>
                        <a:rPr lang="en-US" sz="1800" b="0" u="none" strike="noStrike">
                          <a:solidFill>
                            <a:srgbClr val="0645AD"/>
                          </a:solidFill>
                          <a:hlinkClick r:id=""/>
                        </a:rPr>
                        <a:t>North African</a:t>
                      </a:r>
                      <a:endParaRPr lang="en-US" sz="1800" b="0"/>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800"/>
                        <a:t>606,556</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800"/>
                        <a:t>1.01%</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362077">
                <a:tc>
                  <a:txBody>
                    <a:bodyPr/>
                    <a:lstStyle/>
                    <a:p>
                      <a:pPr algn="l"/>
                      <a:r>
                        <a:rPr lang="en-US" sz="1800" b="0" u="none" strike="noStrike">
                          <a:solidFill>
                            <a:srgbClr val="0645AD"/>
                          </a:solidFill>
                          <a:hlinkClick r:id=""/>
                        </a:rPr>
                        <a:t>Albanian</a:t>
                      </a:r>
                      <a:endParaRPr lang="en-US" sz="1800" b="0"/>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800"/>
                        <a:t>441,396</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800"/>
                        <a:t>0.73%</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362077">
                <a:tc>
                  <a:txBody>
                    <a:bodyPr/>
                    <a:lstStyle/>
                    <a:p>
                      <a:pPr algn="l"/>
                      <a:r>
                        <a:rPr lang="en-US" sz="1800" b="0" u="none" strike="noStrike">
                          <a:solidFill>
                            <a:srgbClr val="0645AD"/>
                          </a:solidFill>
                          <a:hlinkClick r:id=""/>
                        </a:rPr>
                        <a:t>Chinese</a:t>
                      </a:r>
                      <a:endParaRPr lang="en-US" sz="1800" b="0"/>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800"/>
                        <a:t>170,265</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800"/>
                        <a:t>0.28%</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362077">
                <a:tc>
                  <a:txBody>
                    <a:bodyPr/>
                    <a:lstStyle/>
                    <a:p>
                      <a:pPr algn="l"/>
                      <a:r>
                        <a:rPr lang="en-US" sz="1800" b="0" u="none" strike="noStrike">
                          <a:solidFill>
                            <a:srgbClr val="0645AD"/>
                          </a:solidFill>
                          <a:hlinkClick r:id=""/>
                        </a:rPr>
                        <a:t>Ukrainian</a:t>
                      </a:r>
                      <a:endParaRPr lang="en-US" sz="1800" b="0"/>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800"/>
                        <a:t>153,998</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800"/>
                        <a:t>0.26%</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633635">
                <a:tc>
                  <a:txBody>
                    <a:bodyPr/>
                    <a:lstStyle/>
                    <a:p>
                      <a:pPr algn="l"/>
                      <a:r>
                        <a:rPr lang="en-US" sz="1800" b="0" u="none" strike="noStrike">
                          <a:solidFill>
                            <a:srgbClr val="0645AD"/>
                          </a:solidFill>
                          <a:hlinkClick r:id=""/>
                        </a:rPr>
                        <a:t>Asian</a:t>
                      </a:r>
                      <a:r>
                        <a:rPr lang="en-US" sz="1800" b="0"/>
                        <a:t> (non-Chinese)</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800"/>
                        <a:t>445,795</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800"/>
                        <a:t>0.74%</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362077">
                <a:tc>
                  <a:txBody>
                    <a:bodyPr/>
                    <a:lstStyle/>
                    <a:p>
                      <a:pPr algn="l"/>
                      <a:r>
                        <a:rPr lang="en-US" sz="1800" b="0" u="none" strike="noStrike">
                          <a:solidFill>
                            <a:srgbClr val="0645AD"/>
                          </a:solidFill>
                          <a:hlinkClick r:id=""/>
                        </a:rPr>
                        <a:t>Latin American</a:t>
                      </a:r>
                      <a:endParaRPr lang="en-US" sz="1800" b="0"/>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800"/>
                        <a:t>298,860</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800"/>
                        <a:t>0.50%</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633635">
                <a:tc>
                  <a:txBody>
                    <a:bodyPr/>
                    <a:lstStyle/>
                    <a:p>
                      <a:pPr algn="l"/>
                      <a:r>
                        <a:rPr lang="en-US" sz="1800" b="0" u="none" strike="noStrike">
                          <a:solidFill>
                            <a:srgbClr val="0645AD"/>
                          </a:solidFill>
                          <a:hlinkClick r:id=""/>
                        </a:rPr>
                        <a:t>Sub-Saharan African</a:t>
                      </a:r>
                      <a:endParaRPr lang="en-US" sz="1800" b="0"/>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800"/>
                        <a:t>264,570</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800"/>
                        <a:t>0.44%</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362077">
                <a:tc>
                  <a:txBody>
                    <a:bodyPr/>
                    <a:lstStyle/>
                    <a:p>
                      <a:pPr algn="l"/>
                      <a:r>
                        <a:rPr lang="en-US" sz="1800" b="0"/>
                        <a:t>Other</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r>
                        <a:rPr lang="en-US" sz="1800"/>
                        <a:t>713,378</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n-US" sz="1800" dirty="0"/>
                        <a:t>1.19%</a:t>
                      </a:r>
                    </a:p>
                  </a:txBody>
                  <a:tcPr marL="90519" marR="90519" marT="45260" marB="4526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bl>
          </a:graphicData>
        </a:graphic>
      </p:graphicFrame>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47610" tIns="0" rIns="4761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rPr>
              <a:t>Origin of the Italy population as of 1 January 2009 </a:t>
            </a:r>
            <a:r>
              <a:rPr kumimoji="0" lang="en-US" sz="800" b="0" i="0" u="none" strike="noStrike" cap="none" normalizeH="0" baseline="0" smtClean="0">
                <a:ln>
                  <a:noFill/>
                </a:ln>
                <a:solidFill>
                  <a:srgbClr val="000000"/>
                </a:solidFill>
                <a:effectLst/>
                <a:latin typeface="Arial" charset="0"/>
                <a:cs typeface="Arial" charset="0"/>
              </a:rPr>
              <a:t>  </a:t>
            </a:r>
            <a:endParaRPr kumimoji="0" lang="en-US" sz="800" b="0" i="0" u="none" strike="noStrike" cap="none" normalizeH="0" baseline="0" smtClean="0">
              <a:ln>
                <a:noFill/>
              </a:ln>
              <a:solidFill>
                <a:srgbClr val="0645AD"/>
              </a:solidFill>
              <a:effectLst/>
              <a:latin typeface="Arial" charset="0"/>
              <a:cs typeface="Arial" charset="0"/>
            </a:endParaRPr>
          </a:p>
        </p:txBody>
      </p:sp>
      <p:pic>
        <p:nvPicPr>
          <p:cNvPr id="18435" name="Picture 3" descr="↓">
            <a:hlinkClick r:id="rId2"/>
          </p:cNvPr>
          <p:cNvPicPr>
            <a:picLocks noChangeAspect="1" noChangeArrowheads="1"/>
          </p:cNvPicPr>
          <p:nvPr/>
        </p:nvPicPr>
        <p:blipFill>
          <a:blip r:embed="rId3" cstate="print"/>
          <a:srcRect/>
          <a:stretch>
            <a:fillRect/>
          </a:stretch>
        </p:blipFill>
        <p:spPr bwMode="auto">
          <a:xfrm>
            <a:off x="-88900" y="-68263"/>
            <a:ext cx="114300" cy="133351"/>
          </a:xfrm>
          <a:prstGeom prst="rect">
            <a:avLst/>
          </a:prstGeom>
          <a:noFill/>
        </p:spPr>
      </p:pic>
      <p:pic>
        <p:nvPicPr>
          <p:cNvPr id="18436" name="Picture 4" descr="↓">
            <a:hlinkClick r:id="rId2"/>
          </p:cNvPr>
          <p:cNvPicPr>
            <a:picLocks noChangeAspect="1" noChangeArrowheads="1"/>
          </p:cNvPicPr>
          <p:nvPr/>
        </p:nvPicPr>
        <p:blipFill>
          <a:blip r:embed="rId3" cstate="print"/>
          <a:srcRect/>
          <a:stretch>
            <a:fillRect/>
          </a:stretch>
        </p:blipFill>
        <p:spPr bwMode="auto">
          <a:xfrm>
            <a:off x="-57150" y="-68263"/>
            <a:ext cx="114300" cy="133351"/>
          </a:xfrm>
          <a:prstGeom prst="rect">
            <a:avLst/>
          </a:prstGeom>
          <a:noFill/>
        </p:spPr>
      </p:pic>
      <p:pic>
        <p:nvPicPr>
          <p:cNvPr id="18437" name="Picture 5" descr="↓">
            <a:hlinkClick r:id="rId2"/>
          </p:cNvPr>
          <p:cNvPicPr>
            <a:picLocks noChangeAspect="1" noChangeArrowheads="1"/>
          </p:cNvPicPr>
          <p:nvPr/>
        </p:nvPicPr>
        <p:blipFill>
          <a:blip r:embed="rId3" cstate="print"/>
          <a:srcRect/>
          <a:stretch>
            <a:fillRect/>
          </a:stretch>
        </p:blipFill>
        <p:spPr bwMode="auto">
          <a:xfrm>
            <a:off x="-28575" y="-68263"/>
            <a:ext cx="114300" cy="13335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In Italy</a:t>
            </a:r>
            <a:endParaRPr lang="en-US" dirty="0"/>
          </a:p>
        </p:txBody>
      </p:sp>
      <p:sp>
        <p:nvSpPr>
          <p:cNvPr id="3" name="Content Placeholder 2"/>
          <p:cNvSpPr>
            <a:spLocks noGrp="1"/>
          </p:cNvSpPr>
          <p:nvPr>
            <p:ph idx="1"/>
          </p:nvPr>
        </p:nvSpPr>
        <p:spPr/>
        <p:txBody>
          <a:bodyPr/>
          <a:lstStyle/>
          <a:p>
            <a:r>
              <a:rPr lang="en-US" dirty="0" smtClean="0"/>
              <a:t>Catholicism is 87.8% of nation</a:t>
            </a:r>
          </a:p>
          <a:p>
            <a:r>
              <a:rPr lang="en-US" dirty="0" smtClean="0"/>
              <a:t>Christianity is 91.6%</a:t>
            </a:r>
          </a:p>
          <a:p>
            <a:r>
              <a:rPr lang="en-US" dirty="0" smtClean="0"/>
              <a:t>No religion is 5.8%</a:t>
            </a:r>
          </a:p>
          <a:p>
            <a:r>
              <a:rPr lang="en-US" dirty="0" smtClean="0"/>
              <a:t>Islam is 1.9%</a:t>
            </a:r>
          </a:p>
          <a:p>
            <a:endParaRPr lang="en-US" dirty="0"/>
          </a:p>
          <a:p>
            <a:endParaRPr lang="en-US" dirty="0" smtClean="0"/>
          </a:p>
          <a:p>
            <a:r>
              <a:rPr lang="en-US" sz="1200" dirty="0" smtClean="0"/>
              <a:t>Date taken from “</a:t>
            </a:r>
            <a:r>
              <a:rPr lang="en-US" sz="1200" dirty="0" err="1" smtClean="0"/>
              <a:t>Eurobarometer</a:t>
            </a:r>
            <a:r>
              <a:rPr lang="en-US" sz="1200" smtClean="0"/>
              <a:t>” </a:t>
            </a:r>
            <a:r>
              <a:rPr lang="en-US" sz="1200" dirty="0" smtClean="0"/>
              <a:t>by EU </a:t>
            </a:r>
            <a:r>
              <a:rPr lang="en-US" sz="1200" dirty="0" err="1" smtClean="0"/>
              <a:t>Commision</a:t>
            </a: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In Italy</a:t>
            </a:r>
            <a:endParaRPr lang="en-US" dirty="0"/>
          </a:p>
        </p:txBody>
      </p:sp>
      <p:sp>
        <p:nvSpPr>
          <p:cNvPr id="3" name="Content Placeholder 2"/>
          <p:cNvSpPr>
            <a:spLocks noGrp="1"/>
          </p:cNvSpPr>
          <p:nvPr>
            <p:ph idx="1"/>
          </p:nvPr>
        </p:nvSpPr>
        <p:spPr/>
        <p:txBody>
          <a:bodyPr>
            <a:normAutofit/>
          </a:bodyPr>
          <a:lstStyle/>
          <a:p>
            <a:r>
              <a:rPr lang="en-US" sz="2400" dirty="0" smtClean="0"/>
              <a:t>Ranked #36 in the world, well below the OECD average. US typically in 20’s.</a:t>
            </a:r>
          </a:p>
          <a:p>
            <a:r>
              <a:rPr lang="en-US" sz="2400" dirty="0" smtClean="0"/>
              <a:t>Current educational reforms are giving more control to individuals schools.</a:t>
            </a:r>
          </a:p>
          <a:p>
            <a:r>
              <a:rPr lang="en-US" sz="2400" dirty="0" smtClean="0"/>
              <a:t>Graduate programs are often much more specialized than those in the US.</a:t>
            </a:r>
          </a:p>
          <a:p>
            <a:r>
              <a:rPr lang="en-US" sz="2400" dirty="0" smtClean="0"/>
              <a:t>The recession is causing Italy and many other EU nations to raise tuition “fees,” which is extremely unpopular politically.</a:t>
            </a:r>
          </a:p>
          <a:p>
            <a:r>
              <a:rPr lang="en-US" sz="2400" dirty="0" smtClean="0"/>
              <a:t>Italy has an inclusive education policy and children with special needs are educated in mainstream classrooms.</a:t>
            </a:r>
          </a:p>
          <a:p>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Leisure Activities In Italy</a:t>
            </a:r>
            <a:endParaRPr lang="en-US" dirty="0"/>
          </a:p>
        </p:txBody>
      </p:sp>
      <p:sp>
        <p:nvSpPr>
          <p:cNvPr id="3" name="Content Placeholder 2"/>
          <p:cNvSpPr>
            <a:spLocks noGrp="1"/>
          </p:cNvSpPr>
          <p:nvPr>
            <p:ph idx="1"/>
          </p:nvPr>
        </p:nvSpPr>
        <p:spPr/>
        <p:txBody>
          <a:bodyPr>
            <a:normAutofit/>
          </a:bodyPr>
          <a:lstStyle/>
          <a:p>
            <a:r>
              <a:rPr lang="en-US" sz="2000" dirty="0" smtClean="0"/>
              <a:t>Soccer is the most popular sport.</a:t>
            </a:r>
          </a:p>
          <a:p>
            <a:r>
              <a:rPr lang="en-US" sz="2000" dirty="0" smtClean="0"/>
              <a:t>Italy won the 2006 World Cup tournament.</a:t>
            </a:r>
          </a:p>
          <a:p>
            <a:r>
              <a:rPr lang="en-US" sz="2000" dirty="0" smtClean="0"/>
              <a:t>Only Brazil has won more World Cups.</a:t>
            </a:r>
          </a:p>
          <a:p>
            <a:r>
              <a:rPr lang="en-US" sz="2000" dirty="0" smtClean="0"/>
              <a:t>Basketball and volleyball are also very popular.</a:t>
            </a:r>
          </a:p>
          <a:p>
            <a:r>
              <a:rPr lang="en-US" sz="2000" dirty="0" smtClean="0"/>
              <a:t>The Italian mentality is “work to live.”</a:t>
            </a:r>
          </a:p>
          <a:p>
            <a:r>
              <a:rPr lang="en-US" sz="2000" dirty="0" smtClean="0"/>
              <a:t>Minimum of four weeks of vacation.</a:t>
            </a:r>
          </a:p>
          <a:p>
            <a:r>
              <a:rPr lang="en-US" sz="2000" dirty="0" smtClean="0"/>
              <a:t>Tourism both domestically and abroad.</a:t>
            </a:r>
          </a:p>
          <a:p>
            <a:endParaRPr lang="en-US" sz="2000" dirty="0"/>
          </a:p>
        </p:txBody>
      </p:sp>
      <p:pic>
        <p:nvPicPr>
          <p:cNvPr id="20482" name="Picture 2" descr="http://www.justsoccerjerseys.com/wp-content/uploads/2009/03/italy-world-cup-2006-home-jersey.jpg"/>
          <p:cNvPicPr>
            <a:picLocks noChangeAspect="1" noChangeArrowheads="1"/>
          </p:cNvPicPr>
          <p:nvPr/>
        </p:nvPicPr>
        <p:blipFill>
          <a:blip r:embed="rId2" cstate="print"/>
          <a:srcRect/>
          <a:stretch>
            <a:fillRect/>
          </a:stretch>
        </p:blipFill>
        <p:spPr bwMode="auto">
          <a:xfrm>
            <a:off x="6019800" y="1676400"/>
            <a:ext cx="2633189" cy="29527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205" y="0"/>
            <a:ext cx="8229600" cy="1143000"/>
          </a:xfrm>
        </p:spPr>
        <p:txBody>
          <a:bodyPr/>
          <a:lstStyle/>
          <a:p>
            <a:r>
              <a:rPr lang="en-US" dirty="0" smtClean="0"/>
              <a:t>Birth and Death Rates</a:t>
            </a:r>
            <a:endParaRPr lang="en-US" dirty="0"/>
          </a:p>
        </p:txBody>
      </p:sp>
      <p:sp>
        <p:nvSpPr>
          <p:cNvPr id="3" name="Content Placeholder 2"/>
          <p:cNvSpPr>
            <a:spLocks noGrp="1"/>
          </p:cNvSpPr>
          <p:nvPr>
            <p:ph idx="1"/>
          </p:nvPr>
        </p:nvSpPr>
        <p:spPr>
          <a:xfrm>
            <a:off x="457200" y="1143000"/>
            <a:ext cx="8229600" cy="5146092"/>
          </a:xfrm>
        </p:spPr>
        <p:txBody>
          <a:bodyPr>
            <a:normAutofit fontScale="92500" lnSpcReduction="20000"/>
          </a:bodyPr>
          <a:lstStyle/>
          <a:p>
            <a:pPr lvl="1"/>
            <a:r>
              <a:rPr lang="en-US" sz="2118" dirty="0" smtClean="0"/>
              <a:t>The birth rate for Italy as of 2007 is 8.5 for every 1,000 when comparing this to other developed countries is low. For example Australia has a birthrate of 12.0, France 11.9, Ireland 14.4, and the United States 14.2</a:t>
            </a:r>
          </a:p>
          <a:p>
            <a:pPr lvl="1"/>
            <a:endParaRPr lang="en-US" sz="2118" dirty="0" smtClean="0"/>
          </a:p>
          <a:p>
            <a:pPr lvl="1"/>
            <a:r>
              <a:rPr lang="en-US" sz="2118" dirty="0" smtClean="0"/>
              <a:t>The death rate for Italy as of 2007 is 10.5 for every 1,000. These numbers indicate that Italy’s domestic population is losing more people to death than are being born. </a:t>
            </a:r>
          </a:p>
          <a:p>
            <a:pPr lvl="1"/>
            <a:endParaRPr lang="en-US" sz="2118" dirty="0" smtClean="0"/>
          </a:p>
          <a:p>
            <a:pPr lvl="1"/>
            <a:r>
              <a:rPr lang="en-US" sz="2118" dirty="0" smtClean="0"/>
              <a:t>Currently the fertility rate for Italy is 1.32 children born per woman.</a:t>
            </a:r>
          </a:p>
          <a:p>
            <a:pPr lvl="1"/>
            <a:endParaRPr lang="en-US" sz="2118" dirty="0" smtClean="0"/>
          </a:p>
          <a:p>
            <a:pPr lvl="1"/>
            <a:r>
              <a:rPr lang="en-US" sz="2118" dirty="0" smtClean="0"/>
              <a:t>Italy currently has a higher death rate than birthrate. The other developed countries like Ireland have only a death rate of 7.8 and a birthrate of 14.4, Australia has a death rate of 7.6 and a birthrate of 12.0. While many other countries are growing, Italy’s domestic population is shrinking.</a:t>
            </a:r>
          </a:p>
          <a:p>
            <a:pPr lvl="1"/>
            <a:endParaRPr lang="en-US" sz="2118" dirty="0" smtClean="0"/>
          </a:p>
          <a:p>
            <a:pPr lvl="2">
              <a:buNone/>
            </a:pPr>
            <a:r>
              <a:rPr lang="en-US" sz="2118" dirty="0" smtClean="0"/>
              <a:t>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Arts</a:t>
            </a:r>
            <a:endParaRPr lang="en-US" dirty="0"/>
          </a:p>
        </p:txBody>
      </p:sp>
      <p:sp>
        <p:nvSpPr>
          <p:cNvPr id="3" name="Content Placeholder 2"/>
          <p:cNvSpPr>
            <a:spLocks noGrp="1"/>
          </p:cNvSpPr>
          <p:nvPr>
            <p:ph idx="1"/>
          </p:nvPr>
        </p:nvSpPr>
        <p:spPr/>
        <p:txBody>
          <a:bodyPr>
            <a:normAutofit/>
          </a:bodyPr>
          <a:lstStyle/>
          <a:p>
            <a:r>
              <a:rPr lang="en-US" sz="1600" dirty="0" smtClean="0"/>
              <a:t>Italy is estimated to have over 70% of world’s art/architecture.</a:t>
            </a:r>
          </a:p>
          <a:p>
            <a:r>
              <a:rPr lang="en-US" sz="1600" dirty="0" smtClean="0"/>
              <a:t>Etruscans (Roman precursors)</a:t>
            </a:r>
          </a:p>
          <a:p>
            <a:r>
              <a:rPr lang="en-US" sz="1600" dirty="0" smtClean="0"/>
              <a:t>Romans (heavily influenced by Greeks)</a:t>
            </a:r>
          </a:p>
          <a:p>
            <a:r>
              <a:rPr lang="en-US" sz="1600" dirty="0" smtClean="0"/>
              <a:t>Renaissance (revival of Classical art)</a:t>
            </a:r>
          </a:p>
          <a:p>
            <a:r>
              <a:rPr lang="en-US" sz="1600" dirty="0" smtClean="0"/>
              <a:t>Post-Modern (highly controversial and diversified)</a:t>
            </a:r>
            <a:endParaRPr lang="en-US" sz="1600" dirty="0"/>
          </a:p>
        </p:txBody>
      </p:sp>
      <p:pic>
        <p:nvPicPr>
          <p:cNvPr id="19458" name="Picture 2" descr="http://www.webexhibits.org/colorart/i/michelangelo-creation-adam-.jpg"/>
          <p:cNvPicPr>
            <a:picLocks noChangeAspect="1" noChangeArrowheads="1"/>
          </p:cNvPicPr>
          <p:nvPr/>
        </p:nvPicPr>
        <p:blipFill>
          <a:blip r:embed="rId2" cstate="print"/>
          <a:srcRect/>
          <a:stretch>
            <a:fillRect/>
          </a:stretch>
        </p:blipFill>
        <p:spPr bwMode="auto">
          <a:xfrm>
            <a:off x="2133600" y="3962400"/>
            <a:ext cx="4743450" cy="273367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2530" name="Picture 2" descr="http://www.rozanehmagazine.com/NoveDec05/Pic17-Etruscan.gif"/>
          <p:cNvPicPr>
            <a:picLocks noChangeAspect="1" noChangeArrowheads="1"/>
          </p:cNvPicPr>
          <p:nvPr/>
        </p:nvPicPr>
        <p:blipFill>
          <a:blip r:embed="rId2" cstate="print"/>
          <a:srcRect/>
          <a:stretch>
            <a:fillRect/>
          </a:stretch>
        </p:blipFill>
        <p:spPr bwMode="auto">
          <a:xfrm>
            <a:off x="685800" y="381000"/>
            <a:ext cx="2085975" cy="2733676"/>
          </a:xfrm>
          <a:prstGeom prst="rect">
            <a:avLst/>
          </a:prstGeom>
          <a:noFill/>
        </p:spPr>
      </p:pic>
      <p:pic>
        <p:nvPicPr>
          <p:cNvPr id="22532" name="Picture 4" descr="http://www.artlex.com/ArtLex/r/images/roman_colosseum.lg.JPG"/>
          <p:cNvPicPr>
            <a:picLocks noChangeAspect="1" noChangeArrowheads="1"/>
          </p:cNvPicPr>
          <p:nvPr/>
        </p:nvPicPr>
        <p:blipFill>
          <a:blip r:embed="rId3" cstate="print"/>
          <a:srcRect/>
          <a:stretch>
            <a:fillRect/>
          </a:stretch>
        </p:blipFill>
        <p:spPr bwMode="auto">
          <a:xfrm>
            <a:off x="4419600" y="381000"/>
            <a:ext cx="3617089" cy="2381251"/>
          </a:xfrm>
          <a:prstGeom prst="rect">
            <a:avLst/>
          </a:prstGeom>
          <a:noFill/>
        </p:spPr>
      </p:pic>
      <p:pic>
        <p:nvPicPr>
          <p:cNvPr id="22534" name="Picture 6" descr="Brand New Exhibition - Da Vinci Inventions"/>
          <p:cNvPicPr>
            <a:picLocks noChangeAspect="1" noChangeArrowheads="1"/>
          </p:cNvPicPr>
          <p:nvPr/>
        </p:nvPicPr>
        <p:blipFill>
          <a:blip r:embed="rId4" cstate="print"/>
          <a:srcRect/>
          <a:stretch>
            <a:fillRect/>
          </a:stretch>
        </p:blipFill>
        <p:spPr bwMode="auto">
          <a:xfrm>
            <a:off x="152400" y="3429000"/>
            <a:ext cx="4267200" cy="2770909"/>
          </a:xfrm>
          <a:prstGeom prst="rect">
            <a:avLst/>
          </a:prstGeom>
          <a:noFill/>
        </p:spPr>
      </p:pic>
      <p:pic>
        <p:nvPicPr>
          <p:cNvPr id="22536" name="Picture 8" descr="http://upload.wikimedia.org/wikipedia/en/thumb/b/bc/%27Musica_Ebbra%27%2C_painting_by_Enzo_Cucchi%2C1982.jpg/300px-%27Musica_Ebbra%27%2C_painting_by_Enzo_Cucchi%2C1982.jpg"/>
          <p:cNvPicPr>
            <a:picLocks noChangeAspect="1" noChangeArrowheads="1"/>
          </p:cNvPicPr>
          <p:nvPr/>
        </p:nvPicPr>
        <p:blipFill>
          <a:blip r:embed="rId5" cstate="print"/>
          <a:srcRect/>
          <a:stretch>
            <a:fillRect/>
          </a:stretch>
        </p:blipFill>
        <p:spPr bwMode="auto">
          <a:xfrm>
            <a:off x="5181600" y="3200400"/>
            <a:ext cx="2857500" cy="271462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Maria Laura </a:t>
            </a:r>
            <a:r>
              <a:rPr lang="en-US" b="1" dirty="0" err="1" smtClean="0"/>
              <a:t>Riccardi</a:t>
            </a:r>
            <a:endParaRPr lang="en-US" dirty="0"/>
          </a:p>
        </p:txBody>
      </p:sp>
      <p:sp>
        <p:nvSpPr>
          <p:cNvPr id="3" name="Content Placeholder 2"/>
          <p:cNvSpPr>
            <a:spLocks noGrp="1"/>
          </p:cNvSpPr>
          <p:nvPr>
            <p:ph idx="1"/>
          </p:nvPr>
        </p:nvSpPr>
        <p:spPr/>
        <p:txBody>
          <a:bodyPr/>
          <a:lstStyle/>
          <a:p>
            <a:r>
              <a:rPr lang="en-US" dirty="0" smtClean="0"/>
              <a:t>University of Bologna</a:t>
            </a:r>
          </a:p>
          <a:p>
            <a:r>
              <a:rPr lang="en-US" dirty="0" smtClean="0"/>
              <a:t>MBA Design (Cosmetic/Fashion Products)</a:t>
            </a:r>
          </a:p>
          <a:p>
            <a:r>
              <a:rPr lang="en-US" dirty="0" smtClean="0"/>
              <a:t>Plans to do internship with L’Oreal</a:t>
            </a:r>
          </a:p>
          <a:p>
            <a:r>
              <a:rPr lang="en-US" dirty="0" smtClean="0"/>
              <a:t>Bachelors degree is in economics</a:t>
            </a:r>
          </a:p>
          <a:p>
            <a:r>
              <a:rPr lang="en-US" dirty="0" smtClean="0"/>
              <a:t>Speaks English, Italian, and German</a:t>
            </a:r>
          </a:p>
          <a:p>
            <a:r>
              <a:rPr lang="en-US" dirty="0" smtClean="0"/>
              <a:t>UB Business school only 20 years old, but UB is nearly 1000 years old.</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Cultural Aspects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Groups</a:t>
            </a:r>
            <a:endParaRPr lang="en-US" dirty="0"/>
          </a:p>
        </p:txBody>
      </p:sp>
      <p:sp>
        <p:nvSpPr>
          <p:cNvPr id="3" name="Content Placeholder 2"/>
          <p:cNvSpPr>
            <a:spLocks noGrp="1"/>
          </p:cNvSpPr>
          <p:nvPr>
            <p:ph idx="1"/>
          </p:nvPr>
        </p:nvSpPr>
        <p:spPr/>
        <p:txBody>
          <a:bodyPr/>
          <a:lstStyle/>
          <a:p>
            <a:r>
              <a:rPr lang="en-US" dirty="0" smtClean="0"/>
              <a:t>Ethnic Composition</a:t>
            </a:r>
          </a:p>
          <a:p>
            <a:pPr lvl="1"/>
            <a:r>
              <a:rPr lang="en-US" dirty="0"/>
              <a:t>Italy is comprised of mostly Italians (94.1%).  This includes small clusters of Albanian-, Catalan-, Croatian-, French-, </a:t>
            </a:r>
            <a:r>
              <a:rPr lang="en-US" dirty="0" err="1"/>
              <a:t>Friulian</a:t>
            </a:r>
            <a:r>
              <a:rPr lang="en-US" dirty="0"/>
              <a:t>-, German-, Greek-, </a:t>
            </a:r>
            <a:r>
              <a:rPr lang="en-US" dirty="0" err="1"/>
              <a:t>Ladin</a:t>
            </a:r>
            <a:r>
              <a:rPr lang="en-US" dirty="0"/>
              <a:t>-, Occitan-, </a:t>
            </a:r>
            <a:r>
              <a:rPr lang="en-US" dirty="0" err="1"/>
              <a:t>Sardian</a:t>
            </a:r>
            <a:r>
              <a:rPr lang="en-US" dirty="0"/>
              <a:t>-, Slovene-, Roma- and </a:t>
            </a:r>
            <a:r>
              <a:rPr lang="en-US" dirty="0" err="1"/>
              <a:t>Sinti</a:t>
            </a:r>
            <a:r>
              <a:rPr lang="en-US" dirty="0"/>
              <a:t>-Italians.</a:t>
            </a:r>
          </a:p>
          <a:p>
            <a:pPr lvl="1"/>
            <a:r>
              <a:rPr lang="en-US" dirty="0"/>
              <a:t>2.7% of the population is Sardinian.  </a:t>
            </a:r>
          </a:p>
          <a:p>
            <a:pPr lvl="1"/>
            <a:r>
              <a:rPr lang="en-US" dirty="0"/>
              <a:t>1.3% is </a:t>
            </a:r>
            <a:r>
              <a:rPr lang="en-US" dirty="0" err="1"/>
              <a:t>Rhaetian</a:t>
            </a:r>
            <a:r>
              <a:rPr lang="en-US" dirty="0"/>
              <a:t>.</a:t>
            </a:r>
          </a:p>
          <a:p>
            <a:pPr lvl="1"/>
            <a:r>
              <a:rPr lang="en-US" dirty="0"/>
              <a:t>The other 1.9% is labeled as </a:t>
            </a:r>
            <a:r>
              <a:rPr lang="en-US" i="1" dirty="0"/>
              <a:t>Other.</a:t>
            </a:r>
            <a:endParaRPr lang="en-US" dirty="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20000"/>
          </a:bodyPr>
          <a:lstStyle/>
          <a:p>
            <a:pPr lvl="0"/>
            <a:r>
              <a:rPr lang="en-US" u="sng" dirty="0"/>
              <a:t>Regional Subcultures</a:t>
            </a:r>
            <a:endParaRPr lang="en-US" dirty="0"/>
          </a:p>
          <a:p>
            <a:pPr lvl="1"/>
            <a:r>
              <a:rPr lang="en-US" dirty="0"/>
              <a:t>Northern and southern Italy are characterized by highly different historical backgrounds.  </a:t>
            </a:r>
          </a:p>
          <a:p>
            <a:pPr lvl="1"/>
            <a:r>
              <a:rPr lang="en-US" dirty="0"/>
              <a:t>In the Middle Ages, northern Italy consisted of independent communes.  They lived relatively unrestrained by the monarchy, and civic freedom flourished.</a:t>
            </a:r>
          </a:p>
          <a:p>
            <a:pPr lvl="1"/>
            <a:r>
              <a:rPr lang="en-US" dirty="0"/>
              <a:t>Southern Italy was ruled with an iron hand by the Norman kings.  This fostered the development of the mafia and the </a:t>
            </a:r>
            <a:r>
              <a:rPr lang="en-US" dirty="0" err="1"/>
              <a:t>clientelismo</a:t>
            </a:r>
            <a:r>
              <a:rPr lang="en-US" dirty="0"/>
              <a:t>.</a:t>
            </a:r>
          </a:p>
          <a:p>
            <a:pPr lvl="1"/>
            <a:r>
              <a:rPr lang="en-US" dirty="0"/>
              <a:t>Because of these historical differences, slight variations in the cultures of the north and south still exist today!</a:t>
            </a:r>
          </a:p>
          <a:p>
            <a:pPr lvl="1"/>
            <a:r>
              <a:rPr lang="en-US" dirty="0"/>
              <a:t>Southerners tend to use collective insults more, “your mother!”</a:t>
            </a:r>
          </a:p>
          <a:p>
            <a:pPr lvl="1"/>
            <a:r>
              <a:rPr lang="en-US" dirty="0"/>
              <a:t>Northerners are more socially independent, similar to Americans. Southerners are interdependent, much like the holistic view of Asians. </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Cultural Dimensions</a:t>
            </a:r>
            <a:endParaRPr lang="en-US" dirty="0"/>
          </a:p>
        </p:txBody>
      </p:sp>
      <p:graphicFrame>
        <p:nvGraphicFramePr>
          <p:cNvPr id="4" name="Content Placeholder 3"/>
          <p:cNvGraphicFramePr>
            <a:graphicFrameLocks noGrp="1"/>
          </p:cNvGraphicFramePr>
          <p:nvPr>
            <p:ph idx="1"/>
          </p:nvPr>
        </p:nvGraphicFramePr>
        <p:xfrm>
          <a:off x="457200" y="1600200"/>
          <a:ext cx="8229600" cy="36576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1800" b="1" u="sng" kern="1200" dirty="0" err="1" smtClean="0">
                          <a:solidFill>
                            <a:schemeClr val="lt1"/>
                          </a:solidFill>
                          <a:latin typeface="+mj-lt"/>
                          <a:ea typeface="+mn-ea"/>
                          <a:cs typeface="+mn-cs"/>
                        </a:rPr>
                        <a:t>Kluckhohn</a:t>
                      </a:r>
                      <a:r>
                        <a:rPr lang="en-US" sz="1800" b="1" u="sng" kern="1200" dirty="0" smtClean="0">
                          <a:solidFill>
                            <a:schemeClr val="lt1"/>
                          </a:solidFill>
                          <a:latin typeface="+mj-lt"/>
                          <a:ea typeface="+mn-ea"/>
                          <a:cs typeface="+mn-cs"/>
                        </a:rPr>
                        <a:t> &amp; </a:t>
                      </a:r>
                      <a:r>
                        <a:rPr lang="en-US" sz="1800" b="1" u="sng" kern="1200" dirty="0" err="1" smtClean="0">
                          <a:solidFill>
                            <a:schemeClr val="lt1"/>
                          </a:solidFill>
                          <a:latin typeface="+mj-lt"/>
                          <a:ea typeface="+mn-ea"/>
                          <a:cs typeface="+mn-cs"/>
                        </a:rPr>
                        <a:t>Strodtbeck</a:t>
                      </a:r>
                      <a:endParaRPr lang="en-US" sz="1800" dirty="0">
                        <a:latin typeface="+mj-lt"/>
                      </a:endParaRPr>
                    </a:p>
                  </a:txBody>
                  <a:tcPr/>
                </a:tc>
                <a:tc>
                  <a:txBody>
                    <a:bodyPr/>
                    <a:lstStyle/>
                    <a:p>
                      <a:endParaRPr lang="en-US" sz="1800">
                        <a:latin typeface="+mj-lt"/>
                      </a:endParaRPr>
                    </a:p>
                  </a:txBody>
                  <a:tcPr/>
                </a:tc>
              </a:tr>
              <a:tr h="370840">
                <a:tc>
                  <a:txBody>
                    <a:bodyPr/>
                    <a:lstStyle/>
                    <a:p>
                      <a:r>
                        <a:rPr lang="en-US" sz="1800" b="1" kern="1200" dirty="0" smtClean="0">
                          <a:solidFill>
                            <a:schemeClr val="dk1"/>
                          </a:solidFill>
                          <a:latin typeface="+mj-lt"/>
                          <a:ea typeface="+mn-ea"/>
                          <a:cs typeface="+mn-cs"/>
                        </a:rPr>
                        <a:t>Good, neutral, or evil?</a:t>
                      </a:r>
                      <a:endParaRPr lang="en-US" sz="1800" dirty="0">
                        <a:latin typeface="+mj-lt"/>
                      </a:endParaRPr>
                    </a:p>
                  </a:txBody>
                  <a:tcPr/>
                </a:tc>
                <a:tc>
                  <a:txBody>
                    <a:bodyPr/>
                    <a:lstStyle/>
                    <a:p>
                      <a:r>
                        <a:rPr lang="en-US" sz="1800" dirty="0" smtClean="0">
                          <a:latin typeface="+mj-lt"/>
                        </a:rPr>
                        <a:t>Good</a:t>
                      </a:r>
                      <a:endParaRPr lang="en-US" sz="1800" dirty="0">
                        <a:latin typeface="+mj-lt"/>
                      </a:endParaRPr>
                    </a:p>
                  </a:txBody>
                  <a:tcPr/>
                </a:tc>
              </a:tr>
              <a:tr h="629920">
                <a:tc>
                  <a:txBody>
                    <a:bodyPr/>
                    <a:lstStyle/>
                    <a:p>
                      <a:pPr marL="0" marR="0">
                        <a:spcBef>
                          <a:spcPts val="0"/>
                        </a:spcBef>
                        <a:spcAft>
                          <a:spcPts val="0"/>
                        </a:spcAft>
                      </a:pPr>
                      <a:r>
                        <a:rPr lang="en-US" sz="1800" b="1" dirty="0">
                          <a:latin typeface="+mj-lt"/>
                          <a:ea typeface="Cambria"/>
                          <a:cs typeface="Times New Roman"/>
                        </a:rPr>
                        <a:t>Harmony, subjugation, or mastery over nature?</a:t>
                      </a:r>
                      <a:endParaRPr lang="en-US" sz="1800" dirty="0">
                        <a:latin typeface="+mj-lt"/>
                        <a:ea typeface="Cambria"/>
                        <a:cs typeface="Times New Roman"/>
                      </a:endParaRPr>
                    </a:p>
                  </a:txBody>
                  <a:tcPr marL="68580" marR="68580" marT="0" marB="0"/>
                </a:tc>
                <a:tc>
                  <a:txBody>
                    <a:bodyPr/>
                    <a:lstStyle/>
                    <a:p>
                      <a:r>
                        <a:rPr lang="en-US" sz="1800" dirty="0" smtClean="0">
                          <a:latin typeface="+mj-lt"/>
                        </a:rPr>
                        <a:t>Subjugation</a:t>
                      </a:r>
                      <a:endParaRPr lang="en-US" sz="1800" dirty="0">
                        <a:latin typeface="+mj-lt"/>
                      </a:endParaRPr>
                    </a:p>
                  </a:txBody>
                  <a:tcPr/>
                </a:tc>
              </a:tr>
              <a:tr h="609600">
                <a:tc>
                  <a:txBody>
                    <a:bodyPr/>
                    <a:lstStyle/>
                    <a:p>
                      <a:pPr marL="0" marR="0">
                        <a:spcBef>
                          <a:spcPts val="0"/>
                        </a:spcBef>
                        <a:spcAft>
                          <a:spcPts val="0"/>
                        </a:spcAft>
                      </a:pPr>
                      <a:r>
                        <a:rPr lang="en-US" sz="1800" b="1" dirty="0">
                          <a:latin typeface="+mj-lt"/>
                          <a:ea typeface="Cambria"/>
                          <a:cs typeface="Times New Roman"/>
                        </a:rPr>
                        <a:t>Relationships with humans: lineal, collective, or individual?</a:t>
                      </a:r>
                      <a:endParaRPr lang="en-US" sz="1800" dirty="0">
                        <a:latin typeface="+mj-lt"/>
                        <a:ea typeface="Cambria"/>
                        <a:cs typeface="Times New Roman"/>
                      </a:endParaRPr>
                    </a:p>
                  </a:txBody>
                  <a:tcPr marL="68580" marR="68580" marT="0" marB="0"/>
                </a:tc>
                <a:tc>
                  <a:txBody>
                    <a:bodyPr/>
                    <a:lstStyle/>
                    <a:p>
                      <a:r>
                        <a:rPr lang="en-US" sz="1800" dirty="0" smtClean="0">
                          <a:latin typeface="+mj-lt"/>
                        </a:rPr>
                        <a:t>Collective</a:t>
                      </a:r>
                      <a:endParaRPr lang="en-US" sz="1800" dirty="0">
                        <a:latin typeface="+mj-lt"/>
                      </a:endParaRPr>
                    </a:p>
                  </a:txBody>
                  <a:tcPr/>
                </a:tc>
              </a:tr>
              <a:tr h="609600">
                <a:tc>
                  <a:txBody>
                    <a:bodyPr/>
                    <a:lstStyle/>
                    <a:p>
                      <a:pPr marL="0" marR="0">
                        <a:spcBef>
                          <a:spcPts val="0"/>
                        </a:spcBef>
                        <a:spcAft>
                          <a:spcPts val="0"/>
                        </a:spcAft>
                      </a:pPr>
                      <a:r>
                        <a:rPr lang="en-US" sz="1800" b="1" dirty="0">
                          <a:latin typeface="+mj-lt"/>
                          <a:ea typeface="Cambria"/>
                          <a:cs typeface="Times New Roman"/>
                        </a:rPr>
                        <a:t>Basic orientation is becoming, doing, reflecting?</a:t>
                      </a:r>
                      <a:endParaRPr lang="en-US" sz="1800" dirty="0">
                        <a:latin typeface="+mj-lt"/>
                        <a:ea typeface="Cambria"/>
                        <a:cs typeface="Times New Roman"/>
                      </a:endParaRPr>
                    </a:p>
                  </a:txBody>
                  <a:tcPr marL="68580" marR="68580" marT="0" marB="0"/>
                </a:tc>
                <a:tc>
                  <a:txBody>
                    <a:bodyPr/>
                    <a:lstStyle/>
                    <a:p>
                      <a:r>
                        <a:rPr lang="en-US" sz="1800" dirty="0" smtClean="0">
                          <a:latin typeface="+mj-lt"/>
                        </a:rPr>
                        <a:t>Reflecting</a:t>
                      </a:r>
                      <a:endParaRPr lang="en-US" sz="1800" dirty="0">
                        <a:latin typeface="+mj-lt"/>
                      </a:endParaRPr>
                    </a:p>
                  </a:txBody>
                  <a:tcPr/>
                </a:tc>
              </a:tr>
              <a:tr h="370840">
                <a:tc>
                  <a:txBody>
                    <a:bodyPr/>
                    <a:lstStyle/>
                    <a:p>
                      <a:pPr marL="0" marR="0">
                        <a:spcBef>
                          <a:spcPts val="0"/>
                        </a:spcBef>
                        <a:spcAft>
                          <a:spcPts val="0"/>
                        </a:spcAft>
                      </a:pPr>
                      <a:r>
                        <a:rPr lang="en-US" sz="1800" b="1" dirty="0">
                          <a:latin typeface="+mj-lt"/>
                          <a:ea typeface="Cambria"/>
                          <a:cs typeface="Times New Roman"/>
                        </a:rPr>
                        <a:t>Focus on past, present, future?</a:t>
                      </a:r>
                      <a:endParaRPr lang="en-US" sz="1800" dirty="0">
                        <a:latin typeface="+mj-lt"/>
                        <a:ea typeface="Cambria"/>
                        <a:cs typeface="Times New Roman"/>
                      </a:endParaRPr>
                    </a:p>
                  </a:txBody>
                  <a:tcPr marL="68580" marR="68580" marT="0" marB="0"/>
                </a:tc>
                <a:tc>
                  <a:txBody>
                    <a:bodyPr/>
                    <a:lstStyle/>
                    <a:p>
                      <a:r>
                        <a:rPr lang="en-US" sz="1800" dirty="0" smtClean="0">
                          <a:latin typeface="+mj-lt"/>
                        </a:rPr>
                        <a:t>Past, present</a:t>
                      </a:r>
                      <a:endParaRPr lang="en-US" sz="1800" dirty="0">
                        <a:latin typeface="+mj-lt"/>
                      </a:endParaRPr>
                    </a:p>
                  </a:txBody>
                  <a:tcPr/>
                </a:tc>
              </a:tr>
              <a:tr h="695960">
                <a:tc>
                  <a:txBody>
                    <a:bodyPr/>
                    <a:lstStyle/>
                    <a:p>
                      <a:pPr marL="0" marR="0">
                        <a:spcBef>
                          <a:spcPts val="0"/>
                        </a:spcBef>
                        <a:spcAft>
                          <a:spcPts val="0"/>
                        </a:spcAft>
                      </a:pPr>
                      <a:r>
                        <a:rPr lang="en-US" sz="1800" b="1" dirty="0">
                          <a:latin typeface="+mj-lt"/>
                          <a:ea typeface="Cambria"/>
                          <a:cs typeface="Times New Roman"/>
                        </a:rPr>
                        <a:t> Is space public, private, or mixed?</a:t>
                      </a:r>
                      <a:endParaRPr lang="en-US" sz="1800" dirty="0">
                        <a:latin typeface="+mj-lt"/>
                        <a:ea typeface="Cambria"/>
                        <a:cs typeface="Times New Roman"/>
                      </a:endParaRPr>
                    </a:p>
                  </a:txBody>
                  <a:tcPr marL="68580" marR="68580" marT="0" marB="0"/>
                </a:tc>
                <a:tc>
                  <a:txBody>
                    <a:bodyPr/>
                    <a:lstStyle/>
                    <a:p>
                      <a:r>
                        <a:rPr lang="en-US" sz="1800" dirty="0" smtClean="0">
                          <a:latin typeface="+mj-lt"/>
                        </a:rPr>
                        <a:t>Public</a:t>
                      </a:r>
                      <a:endParaRPr lang="en-US" sz="1800" dirty="0">
                        <a:latin typeface="+mj-lt"/>
                      </a:endParaRPr>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63562"/>
          </a:xfrm>
        </p:spPr>
        <p:txBody>
          <a:bodyPr>
            <a:normAutofit/>
          </a:bodyPr>
          <a:lstStyle/>
          <a:p>
            <a:r>
              <a:rPr lang="en-US" sz="3000" dirty="0" smtClean="0"/>
              <a:t>Cultural Dimensions, cont.</a:t>
            </a:r>
            <a:endParaRPr lang="en-US" sz="3000" dirty="0"/>
          </a:p>
        </p:txBody>
      </p:sp>
      <p:graphicFrame>
        <p:nvGraphicFramePr>
          <p:cNvPr id="4" name="Content Placeholder 3"/>
          <p:cNvGraphicFramePr>
            <a:graphicFrameLocks noGrp="1"/>
          </p:cNvGraphicFramePr>
          <p:nvPr>
            <p:ph sz="half" idx="1"/>
          </p:nvPr>
        </p:nvGraphicFramePr>
        <p:xfrm>
          <a:off x="381000" y="838200"/>
          <a:ext cx="8229600" cy="18542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err="1" smtClean="0"/>
                        <a:t>Hofstede’s</a:t>
                      </a:r>
                      <a:endParaRPr lang="en-US" dirty="0"/>
                    </a:p>
                  </a:txBody>
                  <a:tcPr marL="44873" marR="44873"/>
                </a:tc>
                <a:tc>
                  <a:txBody>
                    <a:bodyPr/>
                    <a:lstStyle/>
                    <a:p>
                      <a:r>
                        <a:rPr lang="en-US" dirty="0" smtClean="0"/>
                        <a:t>Italy</a:t>
                      </a:r>
                      <a:endParaRPr lang="en-US" dirty="0"/>
                    </a:p>
                  </a:txBody>
                  <a:tcPr marL="44873" marR="44873"/>
                </a:tc>
                <a:tc>
                  <a:txBody>
                    <a:bodyPr/>
                    <a:lstStyle/>
                    <a:p>
                      <a:r>
                        <a:rPr lang="en-US" dirty="0" smtClean="0"/>
                        <a:t>US</a:t>
                      </a:r>
                      <a:endParaRPr lang="en-US" dirty="0"/>
                    </a:p>
                  </a:txBody>
                  <a:tcPr marL="44873" marR="44873"/>
                </a:tc>
              </a:tr>
              <a:tr h="370840">
                <a:tc>
                  <a:txBody>
                    <a:bodyPr/>
                    <a:lstStyle/>
                    <a:p>
                      <a:r>
                        <a:rPr lang="en-US" dirty="0" smtClean="0"/>
                        <a:t>Power distance</a:t>
                      </a:r>
                      <a:endParaRPr lang="en-US" dirty="0"/>
                    </a:p>
                  </a:txBody>
                  <a:tcPr marL="44873" marR="44873"/>
                </a:tc>
                <a:tc>
                  <a:txBody>
                    <a:bodyPr/>
                    <a:lstStyle/>
                    <a:p>
                      <a:r>
                        <a:rPr lang="en-US" dirty="0" smtClean="0"/>
                        <a:t>Higher</a:t>
                      </a:r>
                      <a:endParaRPr lang="en-US" dirty="0"/>
                    </a:p>
                  </a:txBody>
                  <a:tcPr marL="44873" marR="44873"/>
                </a:tc>
                <a:tc>
                  <a:txBody>
                    <a:bodyPr/>
                    <a:lstStyle/>
                    <a:p>
                      <a:r>
                        <a:rPr lang="en-US" dirty="0" smtClean="0"/>
                        <a:t>Lower</a:t>
                      </a:r>
                      <a:endParaRPr lang="en-US" dirty="0"/>
                    </a:p>
                  </a:txBody>
                  <a:tcPr marL="44873" marR="44873"/>
                </a:tc>
              </a:tr>
              <a:tr h="370840">
                <a:tc>
                  <a:txBody>
                    <a:bodyPr/>
                    <a:lstStyle/>
                    <a:p>
                      <a:r>
                        <a:rPr lang="en-US" dirty="0" smtClean="0"/>
                        <a:t>Individualism</a:t>
                      </a:r>
                      <a:endParaRPr lang="en-US" dirty="0"/>
                    </a:p>
                  </a:txBody>
                  <a:tcPr marL="44873" marR="44873"/>
                </a:tc>
                <a:tc>
                  <a:txBody>
                    <a:bodyPr/>
                    <a:lstStyle/>
                    <a:p>
                      <a:r>
                        <a:rPr lang="en-US" dirty="0" smtClean="0"/>
                        <a:t>More collective</a:t>
                      </a:r>
                      <a:endParaRPr lang="en-US" dirty="0"/>
                    </a:p>
                  </a:txBody>
                  <a:tcPr marL="44873" marR="44873"/>
                </a:tc>
                <a:tc>
                  <a:txBody>
                    <a:bodyPr/>
                    <a:lstStyle/>
                    <a:p>
                      <a:r>
                        <a:rPr lang="en-US" dirty="0" smtClean="0"/>
                        <a:t>More individualistic</a:t>
                      </a:r>
                      <a:endParaRPr lang="en-US" dirty="0"/>
                    </a:p>
                  </a:txBody>
                  <a:tcPr marL="44873" marR="44873"/>
                </a:tc>
              </a:tr>
              <a:tr h="370840">
                <a:tc>
                  <a:txBody>
                    <a:bodyPr/>
                    <a:lstStyle/>
                    <a:p>
                      <a:r>
                        <a:rPr lang="en-US" dirty="0" smtClean="0"/>
                        <a:t>Masculinity</a:t>
                      </a:r>
                      <a:endParaRPr lang="en-US" dirty="0"/>
                    </a:p>
                  </a:txBody>
                  <a:tcPr marL="44873" marR="44873"/>
                </a:tc>
                <a:tc>
                  <a:txBody>
                    <a:bodyPr/>
                    <a:lstStyle/>
                    <a:p>
                      <a:r>
                        <a:rPr lang="en-US" dirty="0" smtClean="0"/>
                        <a:t>More masculine</a:t>
                      </a:r>
                      <a:endParaRPr lang="en-US" dirty="0"/>
                    </a:p>
                  </a:txBody>
                  <a:tcPr marL="44873" marR="44873"/>
                </a:tc>
                <a:tc>
                  <a:txBody>
                    <a:bodyPr/>
                    <a:lstStyle/>
                    <a:p>
                      <a:r>
                        <a:rPr lang="en-US" dirty="0" smtClean="0"/>
                        <a:t>More feminine</a:t>
                      </a:r>
                      <a:endParaRPr lang="en-US" dirty="0"/>
                    </a:p>
                  </a:txBody>
                  <a:tcPr marL="44873" marR="44873"/>
                </a:tc>
              </a:tr>
              <a:tr h="370840">
                <a:tc>
                  <a:txBody>
                    <a:bodyPr/>
                    <a:lstStyle/>
                    <a:p>
                      <a:r>
                        <a:rPr lang="en-US" dirty="0" smtClean="0"/>
                        <a:t>Uncertainty Avoidance</a:t>
                      </a:r>
                      <a:endParaRPr lang="en-US" dirty="0"/>
                    </a:p>
                  </a:txBody>
                  <a:tcPr marL="44873" marR="44873"/>
                </a:tc>
                <a:tc>
                  <a:txBody>
                    <a:bodyPr/>
                    <a:lstStyle/>
                    <a:p>
                      <a:r>
                        <a:rPr lang="en-US" dirty="0" smtClean="0"/>
                        <a:t>Strong</a:t>
                      </a:r>
                      <a:endParaRPr lang="en-US" dirty="0"/>
                    </a:p>
                  </a:txBody>
                  <a:tcPr marL="44873" marR="44873"/>
                </a:tc>
                <a:tc>
                  <a:txBody>
                    <a:bodyPr/>
                    <a:lstStyle/>
                    <a:p>
                      <a:r>
                        <a:rPr lang="en-US" dirty="0" smtClean="0"/>
                        <a:t>Weak</a:t>
                      </a:r>
                      <a:endParaRPr lang="en-US" dirty="0"/>
                    </a:p>
                  </a:txBody>
                  <a:tcPr marL="44873" marR="44873"/>
                </a:tc>
              </a:tr>
            </a:tbl>
          </a:graphicData>
        </a:graphic>
      </p:graphicFrame>
      <p:graphicFrame>
        <p:nvGraphicFramePr>
          <p:cNvPr id="7" name="Content Placeholder 6"/>
          <p:cNvGraphicFramePr>
            <a:graphicFrameLocks noGrp="1"/>
          </p:cNvGraphicFramePr>
          <p:nvPr>
            <p:ph sz="half" idx="2"/>
          </p:nvPr>
        </p:nvGraphicFramePr>
        <p:xfrm>
          <a:off x="381000" y="2819400"/>
          <a:ext cx="8229600" cy="3829050"/>
        </p:xfrm>
        <a:graphic>
          <a:graphicData uri="http://schemas.openxmlformats.org/drawingml/2006/table">
            <a:tbl>
              <a:tblPr firstRow="1" bandRow="1">
                <a:tableStyleId>{5C22544A-7EE6-4342-B048-85BDC9FD1C3A}</a:tableStyleId>
              </a:tblPr>
              <a:tblGrid>
                <a:gridCol w="2743200"/>
                <a:gridCol w="2743200"/>
                <a:gridCol w="2743200"/>
              </a:tblGrid>
              <a:tr h="475615">
                <a:tc>
                  <a:txBody>
                    <a:bodyPr/>
                    <a:lstStyle/>
                    <a:p>
                      <a:r>
                        <a:rPr lang="en-US" sz="1600" b="1" dirty="0" err="1" smtClean="0">
                          <a:latin typeface="+mj-lt"/>
                        </a:rPr>
                        <a:t>Trompenaar’s</a:t>
                      </a:r>
                      <a:endParaRPr lang="en-US" sz="1600" b="1" dirty="0">
                        <a:latin typeface="+mj-lt"/>
                      </a:endParaRPr>
                    </a:p>
                  </a:txBody>
                  <a:tcPr/>
                </a:tc>
                <a:tc>
                  <a:txBody>
                    <a:bodyPr/>
                    <a:lstStyle/>
                    <a:p>
                      <a:r>
                        <a:rPr lang="en-US" sz="1600" dirty="0" smtClean="0">
                          <a:latin typeface="+mj-lt"/>
                        </a:rPr>
                        <a:t>Italy</a:t>
                      </a:r>
                      <a:endParaRPr lang="en-US" sz="1600" dirty="0">
                        <a:latin typeface="+mj-lt"/>
                      </a:endParaRPr>
                    </a:p>
                  </a:txBody>
                  <a:tcPr/>
                </a:tc>
                <a:tc>
                  <a:txBody>
                    <a:bodyPr/>
                    <a:lstStyle/>
                    <a:p>
                      <a:r>
                        <a:rPr lang="en-US" sz="1600" dirty="0" smtClean="0">
                          <a:latin typeface="+mj-lt"/>
                        </a:rPr>
                        <a:t>US</a:t>
                      </a:r>
                      <a:endParaRPr lang="en-US" sz="1600" dirty="0">
                        <a:latin typeface="+mj-lt"/>
                      </a:endParaRPr>
                    </a:p>
                  </a:txBody>
                  <a:tcPr/>
                </a:tc>
              </a:tr>
              <a:tr h="475615">
                <a:tc>
                  <a:txBody>
                    <a:bodyPr/>
                    <a:lstStyle/>
                    <a:p>
                      <a:pPr marL="0" marR="0">
                        <a:spcBef>
                          <a:spcPts val="0"/>
                        </a:spcBef>
                        <a:spcAft>
                          <a:spcPts val="0"/>
                        </a:spcAft>
                      </a:pPr>
                      <a:r>
                        <a:rPr lang="en-US" sz="1600" b="1" dirty="0">
                          <a:latin typeface="+mj-lt"/>
                          <a:ea typeface="Cambria"/>
                          <a:cs typeface="Times New Roman"/>
                        </a:rPr>
                        <a:t>Universalism vs. </a:t>
                      </a:r>
                      <a:r>
                        <a:rPr lang="en-US" sz="1600" b="1" dirty="0" err="1">
                          <a:latin typeface="+mj-lt"/>
                          <a:ea typeface="Cambria"/>
                          <a:cs typeface="Times New Roman"/>
                        </a:rPr>
                        <a:t>Particularism</a:t>
                      </a:r>
                      <a:endParaRPr lang="en-US" sz="1600" dirty="0">
                        <a:latin typeface="+mj-lt"/>
                        <a:ea typeface="Cambria"/>
                        <a:cs typeface="Times New Roman"/>
                      </a:endParaRPr>
                    </a:p>
                  </a:txBody>
                  <a:tcPr marL="68580" marR="68580" marT="0" marB="0"/>
                </a:tc>
                <a:tc>
                  <a:txBody>
                    <a:bodyPr/>
                    <a:lstStyle/>
                    <a:p>
                      <a:r>
                        <a:rPr lang="en-US" sz="1600" dirty="0" smtClean="0">
                          <a:latin typeface="+mj-lt"/>
                        </a:rPr>
                        <a:t>Universalistic</a:t>
                      </a:r>
                      <a:endParaRPr lang="en-US" sz="1600" dirty="0">
                        <a:latin typeface="+mj-lt"/>
                      </a:endParaRPr>
                    </a:p>
                  </a:txBody>
                  <a:tcPr/>
                </a:tc>
                <a:tc>
                  <a:txBody>
                    <a:bodyPr/>
                    <a:lstStyle/>
                    <a:p>
                      <a:r>
                        <a:rPr lang="en-US" sz="1600" dirty="0" smtClean="0">
                          <a:latin typeface="+mj-lt"/>
                        </a:rPr>
                        <a:t>Universalistic</a:t>
                      </a:r>
                      <a:endParaRPr lang="en-US" sz="1600" dirty="0">
                        <a:latin typeface="+mj-lt"/>
                      </a:endParaRPr>
                    </a:p>
                  </a:txBody>
                  <a:tcPr/>
                </a:tc>
              </a:tr>
              <a:tr h="475615">
                <a:tc>
                  <a:txBody>
                    <a:bodyPr/>
                    <a:lstStyle/>
                    <a:p>
                      <a:pPr marL="0" marR="0">
                        <a:spcBef>
                          <a:spcPts val="0"/>
                        </a:spcBef>
                        <a:spcAft>
                          <a:spcPts val="0"/>
                        </a:spcAft>
                      </a:pPr>
                      <a:r>
                        <a:rPr lang="en-US" sz="1600" b="1" dirty="0">
                          <a:latin typeface="+mj-lt"/>
                          <a:ea typeface="Cambria"/>
                          <a:cs typeface="Times New Roman"/>
                        </a:rPr>
                        <a:t>Individualism vs. </a:t>
                      </a:r>
                      <a:r>
                        <a:rPr lang="en-US" sz="1600" b="1" dirty="0" err="1">
                          <a:latin typeface="+mj-lt"/>
                          <a:ea typeface="Cambria"/>
                          <a:cs typeface="Times New Roman"/>
                        </a:rPr>
                        <a:t>Communitarianism</a:t>
                      </a:r>
                      <a:endParaRPr lang="en-US" sz="1600" dirty="0">
                        <a:latin typeface="+mj-lt"/>
                        <a:ea typeface="Cambria"/>
                        <a:cs typeface="Times New Roman"/>
                      </a:endParaRPr>
                    </a:p>
                  </a:txBody>
                  <a:tcPr marL="68580" marR="68580" marT="0" marB="0"/>
                </a:tc>
                <a:tc>
                  <a:txBody>
                    <a:bodyPr/>
                    <a:lstStyle/>
                    <a:p>
                      <a:pPr marL="0" marR="0">
                        <a:spcBef>
                          <a:spcPts val="0"/>
                        </a:spcBef>
                        <a:spcAft>
                          <a:spcPts val="0"/>
                        </a:spcAft>
                      </a:pPr>
                      <a:r>
                        <a:rPr lang="en-US" sz="1600" dirty="0">
                          <a:latin typeface="+mj-lt"/>
                          <a:ea typeface="Cambria"/>
                          <a:cs typeface="Times New Roman"/>
                        </a:rPr>
                        <a:t>More communitarian</a:t>
                      </a:r>
                    </a:p>
                  </a:txBody>
                  <a:tcPr marL="68580" marR="68580" marT="0" marB="0"/>
                </a:tc>
                <a:tc>
                  <a:txBody>
                    <a:bodyPr/>
                    <a:lstStyle/>
                    <a:p>
                      <a:r>
                        <a:rPr lang="en-US" sz="1600" dirty="0" smtClean="0">
                          <a:latin typeface="+mj-lt"/>
                        </a:rPr>
                        <a:t>Individualistic</a:t>
                      </a:r>
                      <a:endParaRPr lang="en-US" sz="1600" dirty="0">
                        <a:latin typeface="+mj-lt"/>
                      </a:endParaRPr>
                    </a:p>
                  </a:txBody>
                  <a:tcPr/>
                </a:tc>
              </a:tr>
              <a:tr h="475615">
                <a:tc>
                  <a:txBody>
                    <a:bodyPr/>
                    <a:lstStyle/>
                    <a:p>
                      <a:pPr marL="0" marR="0">
                        <a:spcBef>
                          <a:spcPts val="0"/>
                        </a:spcBef>
                        <a:spcAft>
                          <a:spcPts val="0"/>
                        </a:spcAft>
                      </a:pPr>
                      <a:r>
                        <a:rPr lang="en-US" sz="1600" b="1" dirty="0">
                          <a:latin typeface="+mj-lt"/>
                          <a:ea typeface="Cambria"/>
                          <a:cs typeface="Times New Roman"/>
                        </a:rPr>
                        <a:t>Affective vs. Neutral</a:t>
                      </a:r>
                      <a:endParaRPr lang="en-US" sz="1600" dirty="0">
                        <a:latin typeface="+mj-lt"/>
                        <a:ea typeface="Cambria"/>
                        <a:cs typeface="Times New Roman"/>
                      </a:endParaRPr>
                    </a:p>
                  </a:txBody>
                  <a:tcPr marL="68580" marR="68580" marT="0" marB="0"/>
                </a:tc>
                <a:tc>
                  <a:txBody>
                    <a:bodyPr/>
                    <a:lstStyle/>
                    <a:p>
                      <a:pPr marL="0" marR="0">
                        <a:spcBef>
                          <a:spcPts val="0"/>
                        </a:spcBef>
                        <a:spcAft>
                          <a:spcPts val="0"/>
                        </a:spcAft>
                      </a:pPr>
                      <a:r>
                        <a:rPr lang="en-US" sz="1600" dirty="0">
                          <a:latin typeface="+mj-lt"/>
                          <a:ea typeface="Cambria"/>
                          <a:cs typeface="Times New Roman"/>
                        </a:rPr>
                        <a:t>More affective</a:t>
                      </a:r>
                    </a:p>
                  </a:txBody>
                  <a:tcPr marL="68580" marR="68580" marT="0" marB="0"/>
                </a:tc>
                <a:tc>
                  <a:txBody>
                    <a:bodyPr/>
                    <a:lstStyle/>
                    <a:p>
                      <a:pPr marL="0" marR="0">
                        <a:spcBef>
                          <a:spcPts val="0"/>
                        </a:spcBef>
                        <a:spcAft>
                          <a:spcPts val="0"/>
                        </a:spcAft>
                      </a:pPr>
                      <a:r>
                        <a:rPr lang="en-US" sz="1600" dirty="0">
                          <a:latin typeface="+mj-lt"/>
                          <a:ea typeface="Cambria"/>
                          <a:cs typeface="Times New Roman"/>
                        </a:rPr>
                        <a:t>More neutral</a:t>
                      </a:r>
                    </a:p>
                  </a:txBody>
                  <a:tcPr marL="68580" marR="68580" marT="0" marB="0"/>
                </a:tc>
              </a:tr>
              <a:tr h="475615">
                <a:tc>
                  <a:txBody>
                    <a:bodyPr/>
                    <a:lstStyle/>
                    <a:p>
                      <a:pPr marL="0" marR="0">
                        <a:spcBef>
                          <a:spcPts val="0"/>
                        </a:spcBef>
                        <a:spcAft>
                          <a:spcPts val="0"/>
                        </a:spcAft>
                      </a:pPr>
                      <a:r>
                        <a:rPr lang="en-US" sz="1600" b="1" dirty="0">
                          <a:latin typeface="+mj-lt"/>
                          <a:ea typeface="Cambria"/>
                          <a:cs typeface="Times New Roman"/>
                        </a:rPr>
                        <a:t>Specific vs. Diffuse</a:t>
                      </a:r>
                      <a:endParaRPr lang="en-US" sz="1600" dirty="0">
                        <a:latin typeface="+mj-lt"/>
                        <a:ea typeface="Cambria"/>
                        <a:cs typeface="Times New Roman"/>
                      </a:endParaRPr>
                    </a:p>
                  </a:txBody>
                  <a:tcPr marL="68580" marR="68580" marT="0" marB="0"/>
                </a:tc>
                <a:tc>
                  <a:txBody>
                    <a:bodyPr/>
                    <a:lstStyle/>
                    <a:p>
                      <a:r>
                        <a:rPr lang="en-US" sz="1600" dirty="0" smtClean="0">
                          <a:latin typeface="+mj-lt"/>
                        </a:rPr>
                        <a:t>More diffuse</a:t>
                      </a:r>
                      <a:endParaRPr lang="en-US" sz="1600" dirty="0">
                        <a:latin typeface="+mj-lt"/>
                      </a:endParaRPr>
                    </a:p>
                  </a:txBody>
                  <a:tcPr/>
                </a:tc>
                <a:tc>
                  <a:txBody>
                    <a:bodyPr/>
                    <a:lstStyle/>
                    <a:p>
                      <a:r>
                        <a:rPr lang="en-US" sz="1600" dirty="0" smtClean="0">
                          <a:latin typeface="+mj-lt"/>
                        </a:rPr>
                        <a:t>Specific</a:t>
                      </a:r>
                      <a:endParaRPr lang="en-US" sz="1600" dirty="0">
                        <a:latin typeface="+mj-lt"/>
                      </a:endParaRPr>
                    </a:p>
                  </a:txBody>
                  <a:tcPr/>
                </a:tc>
              </a:tr>
              <a:tr h="475615">
                <a:tc>
                  <a:txBody>
                    <a:bodyPr/>
                    <a:lstStyle/>
                    <a:p>
                      <a:pPr marL="0" marR="0">
                        <a:spcBef>
                          <a:spcPts val="0"/>
                        </a:spcBef>
                        <a:spcAft>
                          <a:spcPts val="0"/>
                        </a:spcAft>
                      </a:pPr>
                      <a:r>
                        <a:rPr lang="en-US" sz="1600" b="1" dirty="0">
                          <a:latin typeface="+mj-lt"/>
                          <a:ea typeface="Cambria"/>
                          <a:cs typeface="Times New Roman"/>
                        </a:rPr>
                        <a:t>Achievement vs. Ascription</a:t>
                      </a:r>
                      <a:endParaRPr lang="en-US" sz="1600" dirty="0">
                        <a:latin typeface="+mj-lt"/>
                        <a:ea typeface="Cambria"/>
                        <a:cs typeface="Times New Roman"/>
                      </a:endParaRPr>
                    </a:p>
                  </a:txBody>
                  <a:tcPr marL="68580" marR="68580" marT="0" marB="0"/>
                </a:tc>
                <a:tc>
                  <a:txBody>
                    <a:bodyPr/>
                    <a:lstStyle/>
                    <a:p>
                      <a:pPr marL="0" marR="0">
                        <a:spcBef>
                          <a:spcPts val="0"/>
                        </a:spcBef>
                        <a:spcAft>
                          <a:spcPts val="0"/>
                        </a:spcAft>
                      </a:pPr>
                      <a:r>
                        <a:rPr lang="en-US" sz="1600" dirty="0">
                          <a:latin typeface="+mj-lt"/>
                          <a:ea typeface="Cambria"/>
                          <a:cs typeface="Times New Roman"/>
                        </a:rPr>
                        <a:t>More </a:t>
                      </a:r>
                      <a:r>
                        <a:rPr lang="en-US" sz="1600" dirty="0" err="1">
                          <a:latin typeface="+mj-lt"/>
                          <a:ea typeface="Cambria"/>
                          <a:cs typeface="Times New Roman"/>
                        </a:rPr>
                        <a:t>ascriptive</a:t>
                      </a:r>
                      <a:endParaRPr lang="en-US" sz="1600" dirty="0">
                        <a:latin typeface="+mj-lt"/>
                        <a:ea typeface="Cambria"/>
                        <a:cs typeface="Times New Roman"/>
                      </a:endParaRPr>
                    </a:p>
                  </a:txBody>
                  <a:tcPr marL="68580" marR="68580" marT="0" marB="0"/>
                </a:tc>
                <a:tc>
                  <a:txBody>
                    <a:bodyPr/>
                    <a:lstStyle/>
                    <a:p>
                      <a:r>
                        <a:rPr lang="en-US" sz="1600" dirty="0" smtClean="0">
                          <a:latin typeface="+mj-lt"/>
                        </a:rPr>
                        <a:t>Achievement</a:t>
                      </a:r>
                      <a:endParaRPr lang="en-US" sz="1600" dirty="0">
                        <a:latin typeface="+mj-lt"/>
                      </a:endParaRPr>
                    </a:p>
                  </a:txBody>
                  <a:tcPr/>
                </a:tc>
              </a:tr>
              <a:tr h="475615">
                <a:tc>
                  <a:txBody>
                    <a:bodyPr/>
                    <a:lstStyle/>
                    <a:p>
                      <a:pPr marL="0" marR="0">
                        <a:spcBef>
                          <a:spcPts val="0"/>
                        </a:spcBef>
                        <a:spcAft>
                          <a:spcPts val="0"/>
                        </a:spcAft>
                      </a:pPr>
                      <a:r>
                        <a:rPr lang="en-US" sz="1600" b="1" dirty="0">
                          <a:latin typeface="+mj-lt"/>
                          <a:ea typeface="Cambria"/>
                          <a:cs typeface="Times New Roman"/>
                        </a:rPr>
                        <a:t>Locus of Control</a:t>
                      </a:r>
                      <a:endParaRPr lang="en-US" sz="1600" dirty="0">
                        <a:latin typeface="+mj-lt"/>
                        <a:ea typeface="Cambria"/>
                        <a:cs typeface="Times New Roman"/>
                      </a:endParaRPr>
                    </a:p>
                  </a:txBody>
                  <a:tcPr marL="68580" marR="68580" marT="0" marB="0"/>
                </a:tc>
                <a:tc>
                  <a:txBody>
                    <a:bodyPr/>
                    <a:lstStyle/>
                    <a:p>
                      <a:r>
                        <a:rPr lang="en-US" sz="1600" dirty="0" smtClean="0">
                          <a:latin typeface="+mj-lt"/>
                        </a:rPr>
                        <a:t>Internal</a:t>
                      </a:r>
                      <a:endParaRPr lang="en-US" sz="1600" dirty="0">
                        <a:latin typeface="+mj-lt"/>
                      </a:endParaRPr>
                    </a:p>
                  </a:txBody>
                  <a:tcPr/>
                </a:tc>
                <a:tc>
                  <a:txBody>
                    <a:bodyPr/>
                    <a:lstStyle/>
                    <a:p>
                      <a:r>
                        <a:rPr lang="en-US" sz="1600" dirty="0" smtClean="0">
                          <a:latin typeface="+mj-lt"/>
                        </a:rPr>
                        <a:t>Internal</a:t>
                      </a:r>
                      <a:endParaRPr lang="en-US" sz="1600" dirty="0">
                        <a:latin typeface="+mj-lt"/>
                      </a:endParaRPr>
                    </a:p>
                  </a:txBody>
                  <a:tcPr/>
                </a:tc>
              </a:tr>
              <a:tr h="475615">
                <a:tc>
                  <a:txBody>
                    <a:bodyPr/>
                    <a:lstStyle/>
                    <a:p>
                      <a:pPr marL="0" marR="0">
                        <a:spcBef>
                          <a:spcPts val="0"/>
                        </a:spcBef>
                        <a:spcAft>
                          <a:spcPts val="0"/>
                        </a:spcAft>
                      </a:pPr>
                      <a:r>
                        <a:rPr lang="en-US" sz="1600" b="1" dirty="0">
                          <a:latin typeface="+mj-lt"/>
                          <a:ea typeface="Cambria"/>
                          <a:cs typeface="Times New Roman"/>
                        </a:rPr>
                        <a:t>Time Orientation</a:t>
                      </a:r>
                      <a:endParaRPr lang="en-US" sz="1600" dirty="0">
                        <a:latin typeface="+mj-lt"/>
                        <a:ea typeface="Cambria"/>
                        <a:cs typeface="Times New Roman"/>
                      </a:endParaRPr>
                    </a:p>
                  </a:txBody>
                  <a:tcPr marL="68580" marR="68580" marT="0" marB="0"/>
                </a:tc>
                <a:tc>
                  <a:txBody>
                    <a:bodyPr/>
                    <a:lstStyle/>
                    <a:p>
                      <a:pPr marL="0" marR="0">
                        <a:spcBef>
                          <a:spcPts val="0"/>
                        </a:spcBef>
                        <a:spcAft>
                          <a:spcPts val="0"/>
                        </a:spcAft>
                      </a:pPr>
                      <a:r>
                        <a:rPr lang="en-US" sz="1600" dirty="0">
                          <a:latin typeface="+mj-lt"/>
                          <a:ea typeface="Cambria"/>
                          <a:cs typeface="Times New Roman"/>
                        </a:rPr>
                        <a:t>Past and present – More synchronous</a:t>
                      </a:r>
                    </a:p>
                  </a:txBody>
                  <a:tcPr marL="68580" marR="68580" marT="0" marB="0"/>
                </a:tc>
                <a:tc>
                  <a:txBody>
                    <a:bodyPr/>
                    <a:lstStyle/>
                    <a:p>
                      <a:pPr marL="0" marR="0">
                        <a:spcBef>
                          <a:spcPts val="0"/>
                        </a:spcBef>
                        <a:spcAft>
                          <a:spcPts val="0"/>
                        </a:spcAft>
                      </a:pPr>
                      <a:r>
                        <a:rPr lang="en-US" sz="1600" dirty="0">
                          <a:latin typeface="+mj-lt"/>
                          <a:ea typeface="Cambria"/>
                          <a:cs typeface="Times New Roman"/>
                        </a:rPr>
                        <a:t>Future/sequential</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idx="1"/>
          </p:nvPr>
        </p:nvPicPr>
        <p:blipFill>
          <a:blip r:embed="rId2" cstate="print"/>
          <a:srcRect/>
          <a:stretch>
            <a:fillRect/>
          </a:stretch>
        </p:blipFill>
        <p:spPr bwMode="auto">
          <a:xfrm>
            <a:off x="762001" y="914400"/>
            <a:ext cx="76962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Values</a:t>
            </a:r>
            <a:endParaRPr lang="en-US" dirty="0"/>
          </a:p>
        </p:txBody>
      </p:sp>
      <p:sp>
        <p:nvSpPr>
          <p:cNvPr id="3" name="Content Placeholder 2"/>
          <p:cNvSpPr>
            <a:spLocks noGrp="1"/>
          </p:cNvSpPr>
          <p:nvPr>
            <p:ph idx="1"/>
          </p:nvPr>
        </p:nvSpPr>
        <p:spPr/>
        <p:txBody>
          <a:bodyPr>
            <a:normAutofit fontScale="77500" lnSpcReduction="20000"/>
          </a:bodyPr>
          <a:lstStyle/>
          <a:p>
            <a:pPr lvl="1"/>
            <a:r>
              <a:rPr lang="en-US" dirty="0"/>
              <a:t>The constant warring that has occurred over a long history has led Italians to have inherent cynicism versus authority, a survivor’s mentality, and a strong need to put family in the forefront of their lives.  In the past, up to four generations of a family have been housed under one patriarchic roof.  The family tended to be run by the grandfather, with patriarchy being passed on to the eldest son upon the grandfather’s death.  The son would then take over his father’s business.  The mother would perform domestic chores, traditionally.</a:t>
            </a:r>
          </a:p>
          <a:p>
            <a:pPr lvl="1"/>
            <a:r>
              <a:rPr lang="en-US" dirty="0"/>
              <a:t>After the 1960s, Italians moved towards nuclear families. The average number of family members decreased to 2.8.  Even so, 30% of people younger than 34 still live with their parents.  However, it is a popular trend for urban young professionals to live on their own</a:t>
            </a:r>
            <a:r>
              <a:rPr lang="en-US" dirty="0" smtClean="0"/>
              <a:t>.</a:t>
            </a:r>
            <a:endParaRPr lang="en-US" dirty="0"/>
          </a:p>
        </p:txBody>
      </p:sp>
      <p:pic>
        <p:nvPicPr>
          <p:cNvPr id="4098" name="Picture 2" descr="C:\Users\Ben\AppData\Local\Microsoft\Windows\Temporary Internet Files\Content.IE5\P3S2Q9P5\MC910217119[1].wmf"/>
          <p:cNvPicPr>
            <a:picLocks noChangeAspect="1" noChangeArrowheads="1"/>
          </p:cNvPicPr>
          <p:nvPr/>
        </p:nvPicPr>
        <p:blipFill>
          <a:blip r:embed="rId2" cstate="print"/>
          <a:srcRect/>
          <a:stretch>
            <a:fillRect/>
          </a:stretch>
        </p:blipFill>
        <p:spPr bwMode="auto">
          <a:xfrm>
            <a:off x="4038600" y="5257800"/>
            <a:ext cx="1831543" cy="134538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u="sng" dirty="0" smtClean="0"/>
              <a:t>Age Categories by percentage</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1"/>
            <a:r>
              <a:rPr lang="en-US" sz="1946" dirty="0" smtClean="0"/>
              <a:t>The age structure for Italy is:</a:t>
            </a:r>
          </a:p>
          <a:p>
            <a:pPr lvl="2"/>
            <a:r>
              <a:rPr lang="en-US" sz="1946" dirty="0" smtClean="0"/>
              <a:t>0-14 years: 13.5% (male 4,056,156/female 3,814,070)</a:t>
            </a:r>
          </a:p>
          <a:p>
            <a:pPr lvl="2"/>
            <a:r>
              <a:rPr lang="en-US" sz="1946" dirty="0" smtClean="0"/>
              <a:t>15-64 years: 66.3% (male 19,530,696/female 18,981,084)</a:t>
            </a:r>
          </a:p>
          <a:p>
            <a:pPr lvl="2"/>
            <a:r>
              <a:rPr lang="en-US" sz="1946" dirty="0" smtClean="0"/>
              <a:t>65 years and over: 20.2 (male 4,903,762/female 6,840,444)</a:t>
            </a:r>
          </a:p>
          <a:p>
            <a:pPr lvl="2"/>
            <a:endParaRPr lang="en-US" sz="1946" dirty="0" smtClean="0"/>
          </a:p>
          <a:p>
            <a:pPr lvl="1"/>
            <a:r>
              <a:rPr lang="en-US" sz="1946" dirty="0" smtClean="0"/>
              <a:t>The median age for Italy is 43.7 years, the average age for males is 42.3 years and the females’ average age is 45.3 years. </a:t>
            </a:r>
          </a:p>
          <a:p>
            <a:pPr lvl="1"/>
            <a:endParaRPr lang="en-US" sz="1946" dirty="0" smtClean="0"/>
          </a:p>
          <a:p>
            <a:pPr lvl="1"/>
            <a:r>
              <a:rPr lang="en-US" sz="1946" dirty="0" smtClean="0"/>
              <a:t>Italy has a aging population their workforce is aging and there are fewer younger people coming up. Also when looking at the younger population of the country there are more males than females.</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Values, cont.</a:t>
            </a:r>
            <a:endParaRPr lang="en-US" dirty="0"/>
          </a:p>
        </p:txBody>
      </p:sp>
      <p:sp>
        <p:nvSpPr>
          <p:cNvPr id="3" name="Content Placeholder 2"/>
          <p:cNvSpPr>
            <a:spLocks noGrp="1"/>
          </p:cNvSpPr>
          <p:nvPr>
            <p:ph idx="1"/>
          </p:nvPr>
        </p:nvSpPr>
        <p:spPr/>
        <p:txBody>
          <a:bodyPr>
            <a:normAutofit fontScale="85000" lnSpcReduction="10000"/>
          </a:bodyPr>
          <a:lstStyle/>
          <a:p>
            <a:pPr lvl="1"/>
            <a:r>
              <a:rPr lang="en-US" dirty="0"/>
              <a:t>Italians tend to be less class-conscious than most Europeans.  For example, snobbishness is limited to quality of clothes worn and to their furniture and so on.</a:t>
            </a:r>
          </a:p>
          <a:p>
            <a:pPr lvl="1"/>
            <a:r>
              <a:rPr lang="en-US" dirty="0"/>
              <a:t>Italians are very money-conscious.  In fact, they are the most thrifty of all Europeans.  Italians, on average, have 40% of their personal investments in treasury bonds.  They love wealth but hate risk.  Italy is just recently economically prosperous, and therefore people want to live lifestyles of the rich and famous.  However, Italians still fear the poverty that could assail them at any moment.  Mostly, though, Italians enjoy the little things in life, the things that money can’t buy</a:t>
            </a:r>
            <a:r>
              <a:rPr lang="en-US" dirty="0" smtClean="0"/>
              <a: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Values, cont.</a:t>
            </a:r>
            <a:endParaRPr lang="en-US" dirty="0"/>
          </a:p>
        </p:txBody>
      </p:sp>
      <p:sp>
        <p:nvSpPr>
          <p:cNvPr id="3" name="Content Placeholder 2"/>
          <p:cNvSpPr>
            <a:spLocks noGrp="1"/>
          </p:cNvSpPr>
          <p:nvPr>
            <p:ph idx="1"/>
          </p:nvPr>
        </p:nvSpPr>
        <p:spPr/>
        <p:txBody>
          <a:bodyPr/>
          <a:lstStyle/>
          <a:p>
            <a:pPr lvl="1"/>
            <a:r>
              <a:rPr lang="en-US" dirty="0"/>
              <a:t>Italians generally don’t have problems with foreigners.  There are 1.2 million Africans and Asians in Italy.  About half of them work illegally or semi-legally.  Still, Italians tend to like foreigners.</a:t>
            </a:r>
          </a:p>
          <a:p>
            <a:pPr lvl="1"/>
            <a:r>
              <a:rPr lang="en-US" dirty="0"/>
              <a:t>Italians dislike authority.  This is because memories of fascist rule and of the State Police still are fresh in their minds.  Still, Italians respect their government officials</a:t>
            </a:r>
            <a:r>
              <a:rPr lang="en-US" dirty="0" smtClean="0"/>
              <a: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64163"/>
          </a:xfrm>
        </p:spPr>
        <p:txBody>
          <a:bodyPr>
            <a:normAutofit fontScale="77500" lnSpcReduction="20000"/>
          </a:bodyPr>
          <a:lstStyle/>
          <a:p>
            <a:pPr lvl="0"/>
            <a:r>
              <a:rPr lang="en-US" u="sng" dirty="0"/>
              <a:t>Consequences of non-conforming behavior</a:t>
            </a:r>
            <a:endParaRPr lang="en-US" dirty="0"/>
          </a:p>
          <a:p>
            <a:pPr lvl="1"/>
            <a:r>
              <a:rPr lang="en-US" dirty="0"/>
              <a:t>In general, non-conforming behaviors such as dressing poorly and not observing respect of elders are met with abhorrence or rudeness.  </a:t>
            </a:r>
          </a:p>
          <a:p>
            <a:pPr lvl="0"/>
            <a:r>
              <a:rPr lang="en-US" u="sng" dirty="0"/>
              <a:t>Work ethic</a:t>
            </a:r>
            <a:endParaRPr lang="en-US" dirty="0"/>
          </a:p>
          <a:p>
            <a:pPr lvl="1"/>
            <a:r>
              <a:rPr lang="en-US" dirty="0" smtClean="0"/>
              <a:t>Italians, and generally Southern Europeans, have a more relaxed work ethic than is observed in America.  For instance, most Italian businesses are closed on Sundays and Mondays, Saturdays, and in the afternoons.  Many Italians skip work with a fake doctor note while really attending soccer games.  In the past, people have also given gifts as an incentive to do something as a return gesture.</a:t>
            </a:r>
          </a:p>
          <a:p>
            <a:pPr lvl="0"/>
            <a:r>
              <a:rPr lang="en-US" u="sng" dirty="0"/>
              <a:t>Attitude towards change</a:t>
            </a:r>
            <a:endParaRPr lang="en-US" dirty="0"/>
          </a:p>
          <a:p>
            <a:pPr lvl="1"/>
            <a:r>
              <a:rPr lang="en-US" dirty="0"/>
              <a:t>Since the 90s, the Italians have started to embrace change.  Italy is a big proponent of a unified Europe as well as having close economic and cultural ties with the United States.  However, a need for close-knit family inheritance systems is still abundant. </a:t>
            </a:r>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Customs</a:t>
            </a:r>
            <a:endParaRPr lang="en-US" dirty="0"/>
          </a:p>
        </p:txBody>
      </p:sp>
      <p:sp>
        <p:nvSpPr>
          <p:cNvPr id="3" name="Content Placeholder 2"/>
          <p:cNvSpPr>
            <a:spLocks noGrp="1"/>
          </p:cNvSpPr>
          <p:nvPr>
            <p:ph idx="1"/>
          </p:nvPr>
        </p:nvSpPr>
        <p:spPr>
          <a:xfrm>
            <a:off x="457200" y="990600"/>
            <a:ext cx="8229600" cy="4525963"/>
          </a:xfrm>
        </p:spPr>
        <p:txBody>
          <a:bodyPr>
            <a:normAutofit fontScale="70000" lnSpcReduction="20000"/>
          </a:bodyPr>
          <a:lstStyle/>
          <a:p>
            <a:pPr lvl="0"/>
            <a:r>
              <a:rPr lang="en-US" u="sng" dirty="0"/>
              <a:t>Greetings</a:t>
            </a:r>
            <a:endParaRPr lang="en-US" dirty="0"/>
          </a:p>
          <a:p>
            <a:pPr lvl="1"/>
            <a:r>
              <a:rPr lang="en-US" dirty="0"/>
              <a:t>It is important to stand up if you are a man when someone is introduced to you.  Women should only stand when meeting a person of great prestige.  Women and elderly people should offer their hand or make a slight bow of their head.  The lesser person should always be introducing themselves to the greater person in power. Likewise, a man should always introduce himself to all women present.  Finally, a younger person should introduce him/herself to an older person.</a:t>
            </a:r>
          </a:p>
          <a:p>
            <a:pPr lvl="0"/>
            <a:r>
              <a:rPr lang="en-US" u="sng" dirty="0"/>
              <a:t>Gift giving related to business</a:t>
            </a:r>
            <a:endParaRPr lang="en-US" dirty="0"/>
          </a:p>
          <a:p>
            <a:pPr lvl="1"/>
            <a:r>
              <a:rPr lang="en-US" dirty="0"/>
              <a:t>Never give chrysanthemums as they are used at funerals.  Likewise, red flowers are a symbol of secrecy and shouldn’t be given.  Yellow flowers indicate jealousy.  If you bring wine, make it a good vintage.  Gifts wrapped in black are for mourning; wrapped in purple, they indicate bad luck.  Gifts are opened upon reception.</a:t>
            </a:r>
          </a:p>
          <a:p>
            <a:pPr lvl="1"/>
            <a:r>
              <a:rPr lang="en-US" dirty="0"/>
              <a:t>Historically, giving gifts dictated an unspoken agreement that something was wanted in return</a:t>
            </a:r>
            <a:r>
              <a:rPr lang="en-US" dirty="0" smtClean="0"/>
              <a:t>.</a:t>
            </a:r>
            <a:endParaRPr lang="en-US" dirty="0"/>
          </a:p>
        </p:txBody>
      </p:sp>
      <p:pic>
        <p:nvPicPr>
          <p:cNvPr id="2051" name="Picture 3" descr="C:\Users\Ben\AppData\Local\Microsoft\Windows\Temporary Internet Files\Content.IE5\W2JEJYCJ\MC900432417[1].wmf"/>
          <p:cNvPicPr>
            <a:picLocks noChangeAspect="1" noChangeArrowheads="1"/>
          </p:cNvPicPr>
          <p:nvPr/>
        </p:nvPicPr>
        <p:blipFill>
          <a:blip r:embed="rId2" cstate="print"/>
          <a:srcRect/>
          <a:stretch>
            <a:fillRect/>
          </a:stretch>
        </p:blipFill>
        <p:spPr bwMode="auto">
          <a:xfrm>
            <a:off x="4953000" y="5181600"/>
            <a:ext cx="2047875" cy="139065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Customs, cont.</a:t>
            </a:r>
            <a:endParaRPr lang="en-US" dirty="0"/>
          </a:p>
        </p:txBody>
      </p:sp>
      <p:sp>
        <p:nvSpPr>
          <p:cNvPr id="3" name="Content Placeholder 2"/>
          <p:cNvSpPr>
            <a:spLocks noGrp="1"/>
          </p:cNvSpPr>
          <p:nvPr>
            <p:ph idx="1"/>
          </p:nvPr>
        </p:nvSpPr>
        <p:spPr/>
        <p:txBody>
          <a:bodyPr>
            <a:normAutofit fontScale="77500" lnSpcReduction="20000"/>
          </a:bodyPr>
          <a:lstStyle/>
          <a:p>
            <a:pPr lvl="0"/>
            <a:r>
              <a:rPr lang="en-US" u="sng" dirty="0"/>
              <a:t>Key Holidays and Ceremonies</a:t>
            </a:r>
            <a:endParaRPr lang="en-US" dirty="0"/>
          </a:p>
          <a:p>
            <a:pPr lvl="1"/>
            <a:r>
              <a:rPr lang="en-US" dirty="0"/>
              <a:t>Every village celebrates their respective Saints Day.</a:t>
            </a:r>
          </a:p>
          <a:p>
            <a:pPr lvl="1"/>
            <a:r>
              <a:rPr lang="en-US" dirty="0"/>
              <a:t>Many businesses are shut down for part or all of August since many Italians take their holidays at this time.</a:t>
            </a:r>
          </a:p>
          <a:p>
            <a:pPr lvl="1"/>
            <a:r>
              <a:rPr lang="en-US" i="1" dirty="0" err="1"/>
              <a:t>Ferragosto</a:t>
            </a:r>
            <a:r>
              <a:rPr lang="en-US" dirty="0"/>
              <a:t>, on August 15, is an important public holiday. The Catholic Church celebrates this holiday in semblance of Virgin Mary going to Heaven.</a:t>
            </a:r>
          </a:p>
          <a:p>
            <a:pPr lvl="0"/>
            <a:r>
              <a:rPr lang="en-US" u="sng" dirty="0"/>
              <a:t>Tipping</a:t>
            </a:r>
            <a:endParaRPr lang="en-US" dirty="0"/>
          </a:p>
          <a:p>
            <a:pPr lvl="1"/>
            <a:r>
              <a:rPr lang="en-US" dirty="0"/>
              <a:t>Tipping is included automatically in most bills, whether at a restaurant or hotel.  An additional 10 </a:t>
            </a:r>
            <a:r>
              <a:rPr lang="en-US" dirty="0" err="1"/>
              <a:t>euros</a:t>
            </a:r>
            <a:r>
              <a:rPr lang="en-US" dirty="0"/>
              <a:t> can be tipped if the service was excellent.</a:t>
            </a:r>
          </a:p>
          <a:p>
            <a:pPr lvl="1"/>
            <a:r>
              <a:rPr lang="en-US" dirty="0"/>
              <a:t>Tipping hotel porters and concierges is highly appreciated if they were helpful. </a:t>
            </a:r>
          </a:p>
          <a:p>
            <a:pPr lvl="1"/>
            <a:r>
              <a:rPr lang="en-US" dirty="0"/>
              <a:t>Tipping cab drivers in unusual.</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normAutofit fontScale="62500" lnSpcReduction="20000"/>
          </a:bodyPr>
          <a:lstStyle/>
          <a:p>
            <a:pPr lvl="0"/>
            <a:r>
              <a:rPr lang="en-US" u="sng" dirty="0"/>
              <a:t>Languages spoken and in what setting</a:t>
            </a:r>
            <a:endParaRPr lang="en-US" dirty="0"/>
          </a:p>
          <a:p>
            <a:pPr lvl="1"/>
            <a:r>
              <a:rPr lang="en-US" dirty="0"/>
              <a:t>The national language is Italian.  There is a strong tendency towards Roman dialect since it was a center for film-making after World War II.</a:t>
            </a:r>
          </a:p>
          <a:p>
            <a:pPr lvl="1"/>
            <a:r>
              <a:rPr lang="en-US" dirty="0"/>
              <a:t>Most Italians speak Italian at least one dialect.  Many Italians are multilingual: English, French, German, Slovene, </a:t>
            </a:r>
            <a:r>
              <a:rPr lang="en-US" dirty="0" err="1"/>
              <a:t>Friulian</a:t>
            </a:r>
            <a:r>
              <a:rPr lang="en-US" dirty="0"/>
              <a:t>, Catalan, Greek, Albanian, </a:t>
            </a:r>
            <a:r>
              <a:rPr lang="en-US" dirty="0" err="1"/>
              <a:t>Ladin</a:t>
            </a:r>
            <a:r>
              <a:rPr lang="en-US" dirty="0"/>
              <a:t>, and Provencal.</a:t>
            </a:r>
          </a:p>
          <a:p>
            <a:pPr lvl="1"/>
            <a:r>
              <a:rPr lang="en-US" dirty="0"/>
              <a:t>In business with internationals, English is the language of choice.</a:t>
            </a:r>
          </a:p>
          <a:p>
            <a:pPr lvl="0"/>
            <a:r>
              <a:rPr lang="en-US" u="sng" dirty="0"/>
              <a:t>Business language</a:t>
            </a:r>
            <a:endParaRPr lang="en-US" dirty="0"/>
          </a:p>
          <a:p>
            <a:pPr lvl="1"/>
            <a:r>
              <a:rPr lang="en-US" dirty="0"/>
              <a:t>The usual handshake is given with direct eye contact and a smile.</a:t>
            </a:r>
          </a:p>
          <a:p>
            <a:pPr lvl="1"/>
            <a:r>
              <a:rPr lang="en-US" dirty="0"/>
              <a:t>If a relationship exists, air kissing on the cheeks is acceptable. A pat on the back is followed by men.</a:t>
            </a:r>
          </a:p>
          <a:p>
            <a:pPr lvl="1"/>
            <a:r>
              <a:rPr lang="en-US" dirty="0"/>
              <a:t>One must wait until invited to be on a first name basis.</a:t>
            </a:r>
          </a:p>
          <a:p>
            <a:pPr lvl="1"/>
            <a:r>
              <a:rPr lang="en-US" dirty="0"/>
              <a:t>First impressions are important; give propriety and respect to those when you first meet them.</a:t>
            </a:r>
          </a:p>
          <a:p>
            <a:pPr lvl="1"/>
            <a:r>
              <a:rPr lang="en-US" dirty="0"/>
              <a:t>Calling cards are given in social situations.  They are usually larger than business cards and include a person’s name, address, title, academic honors, and telephone number</a:t>
            </a:r>
            <a:r>
              <a:rPr lang="en-US" dirty="0" smtClean="0"/>
              <a:t>.</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cont.</a:t>
            </a:r>
            <a:endParaRPr lang="en-US" dirty="0"/>
          </a:p>
        </p:txBody>
      </p:sp>
      <p:sp>
        <p:nvSpPr>
          <p:cNvPr id="3" name="Content Placeholder 2"/>
          <p:cNvSpPr>
            <a:spLocks noGrp="1"/>
          </p:cNvSpPr>
          <p:nvPr>
            <p:ph idx="1"/>
          </p:nvPr>
        </p:nvSpPr>
        <p:spPr>
          <a:xfrm>
            <a:off x="457200" y="1600200"/>
            <a:ext cx="6400800" cy="4525963"/>
          </a:xfrm>
        </p:spPr>
        <p:txBody>
          <a:bodyPr>
            <a:normAutofit fontScale="62500" lnSpcReduction="20000"/>
          </a:bodyPr>
          <a:lstStyle/>
          <a:p>
            <a:pPr lvl="0"/>
            <a:r>
              <a:rPr lang="en-US" u="sng" dirty="0"/>
              <a:t>Acceptable topics of conversation</a:t>
            </a:r>
            <a:endParaRPr lang="en-US" dirty="0"/>
          </a:p>
          <a:p>
            <a:pPr lvl="1"/>
            <a:r>
              <a:rPr lang="en-US" dirty="0"/>
              <a:t>Italians love talking.  Feel free to jump in with your thoughts at any time.  </a:t>
            </a:r>
          </a:p>
          <a:p>
            <a:pPr lvl="1"/>
            <a:r>
              <a:rPr lang="en-US" dirty="0"/>
              <a:t>Italians enjoy talking about architecture, sports such as soccer, food and wine, opera, current events and more.</a:t>
            </a:r>
          </a:p>
          <a:p>
            <a:pPr lvl="1"/>
            <a:r>
              <a:rPr lang="en-US" dirty="0"/>
              <a:t>As in most societies, try to avoid politics and religion, especially the Vatican.</a:t>
            </a:r>
          </a:p>
          <a:p>
            <a:pPr lvl="1"/>
            <a:r>
              <a:rPr lang="en-US" dirty="0"/>
              <a:t>Don’t talk about World War II or the Mafia either.</a:t>
            </a:r>
          </a:p>
          <a:p>
            <a:pPr lvl="0"/>
            <a:r>
              <a:rPr lang="en-US" u="sng" dirty="0"/>
              <a:t>Nonverbal communication</a:t>
            </a:r>
            <a:endParaRPr lang="en-US" dirty="0"/>
          </a:p>
          <a:p>
            <a:pPr lvl="1"/>
            <a:r>
              <a:rPr lang="en-US" dirty="0"/>
              <a:t>Italians touch much more than Anglos and Asians.  Touch of the forearm during a formal conversation is accepted.</a:t>
            </a:r>
          </a:p>
          <a:p>
            <a:pPr lvl="1"/>
            <a:r>
              <a:rPr lang="en-US" dirty="0"/>
              <a:t>Walking arm in arm is considered friendly between sexes.</a:t>
            </a:r>
          </a:p>
          <a:p>
            <a:pPr lvl="1"/>
            <a:r>
              <a:rPr lang="en-US" dirty="0"/>
              <a:t>Shaking hands is common.  Hugs are usually given between family and friends.  It is accepted to kiss lightly on the cheek.</a:t>
            </a:r>
          </a:p>
          <a:p>
            <a:endParaRPr lang="en-US" dirty="0"/>
          </a:p>
        </p:txBody>
      </p:sp>
      <p:pic>
        <p:nvPicPr>
          <p:cNvPr id="4" name="Picture 2" descr="C:\Users\Ben\AppData\Local\Microsoft\Windows\Temporary Internet Files\Content.IE5\XI6GO851\MP900443913[1].jpg"/>
          <p:cNvPicPr>
            <a:picLocks noChangeAspect="1" noChangeArrowheads="1"/>
          </p:cNvPicPr>
          <p:nvPr/>
        </p:nvPicPr>
        <p:blipFill>
          <a:blip r:embed="rId2" cstate="print"/>
          <a:srcRect/>
          <a:stretch>
            <a:fillRect/>
          </a:stretch>
        </p:blipFill>
        <p:spPr bwMode="auto">
          <a:xfrm>
            <a:off x="6679901" y="1524000"/>
            <a:ext cx="2237835" cy="33528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Style</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err="1"/>
              <a:t>Composizione</a:t>
            </a:r>
            <a:r>
              <a:rPr lang="en-US" dirty="0"/>
              <a:t> </a:t>
            </a:r>
            <a:r>
              <a:rPr lang="en-US" dirty="0" err="1"/>
              <a:t>dei</a:t>
            </a:r>
            <a:r>
              <a:rPr lang="en-US" dirty="0"/>
              <a:t> </a:t>
            </a:r>
            <a:r>
              <a:rPr lang="en-US" dirty="0" err="1"/>
              <a:t>conflitti</a:t>
            </a:r>
            <a:r>
              <a:rPr lang="en-US" dirty="0"/>
              <a:t> – conflict resolution: the IRI Protocol of 1984 instituted better settlement of disputes.  These include a compulsory cooling off time and bilateral parties for dispute resolution.</a:t>
            </a:r>
          </a:p>
          <a:p>
            <a:endParaRPr lang="en-US" dirty="0"/>
          </a:p>
        </p:txBody>
      </p:sp>
      <p:pic>
        <p:nvPicPr>
          <p:cNvPr id="1026" name="Picture 2" descr="C:\Users\Ben\AppData\Local\Microsoft\Windows\Temporary Internet Files\Content.IE5\P3S2Q9P5\MC900056954[1].wmf"/>
          <p:cNvPicPr>
            <a:picLocks noChangeAspect="1" noChangeArrowheads="1"/>
          </p:cNvPicPr>
          <p:nvPr/>
        </p:nvPicPr>
        <p:blipFill>
          <a:blip r:embed="rId2" cstate="print"/>
          <a:srcRect/>
          <a:stretch>
            <a:fillRect/>
          </a:stretch>
        </p:blipFill>
        <p:spPr bwMode="auto">
          <a:xfrm>
            <a:off x="838200" y="4191000"/>
            <a:ext cx="1808683" cy="1534363"/>
          </a:xfrm>
          <a:prstGeom prst="rect">
            <a:avLst/>
          </a:prstGeom>
          <a:noFill/>
        </p:spPr>
      </p:pic>
      <p:pic>
        <p:nvPicPr>
          <p:cNvPr id="1029" name="Picture 5" descr="C:\Users\Ben\AppData\Local\Microsoft\Windows\Temporary Internet Files\Content.IE5\3UE9LY56\MC900312404[1].wmf"/>
          <p:cNvPicPr>
            <a:picLocks noChangeAspect="1" noChangeArrowheads="1"/>
          </p:cNvPicPr>
          <p:nvPr/>
        </p:nvPicPr>
        <p:blipFill>
          <a:blip r:embed="rId3" cstate="print"/>
          <a:srcRect/>
          <a:stretch>
            <a:fillRect/>
          </a:stretch>
        </p:blipFill>
        <p:spPr bwMode="auto">
          <a:xfrm>
            <a:off x="4419600" y="4572000"/>
            <a:ext cx="3276600" cy="1208907"/>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 Style</a:t>
            </a:r>
            <a:endParaRPr lang="en-US" dirty="0"/>
          </a:p>
        </p:txBody>
      </p:sp>
      <p:sp>
        <p:nvSpPr>
          <p:cNvPr id="3" name="Content Placeholder 2"/>
          <p:cNvSpPr>
            <a:spLocks noGrp="1"/>
          </p:cNvSpPr>
          <p:nvPr>
            <p:ph idx="1"/>
          </p:nvPr>
        </p:nvSpPr>
        <p:spPr/>
        <p:txBody>
          <a:bodyPr/>
          <a:lstStyle/>
          <a:p>
            <a:pPr lvl="1"/>
            <a:r>
              <a:rPr lang="en-US" dirty="0"/>
              <a:t>Italians are direct and to the point.  They prefer to get to know the person they are doing business with before business discussions commence.</a:t>
            </a:r>
          </a:p>
          <a:p>
            <a:pPr lvl="1"/>
            <a:r>
              <a:rPr lang="en-US" dirty="0"/>
              <a:t>Italians respect power and age.</a:t>
            </a:r>
          </a:p>
          <a:p>
            <a:pPr lvl="1"/>
            <a:r>
              <a:rPr lang="en-US" dirty="0"/>
              <a:t>Haggling over price and delivery date is common.</a:t>
            </a:r>
          </a:p>
          <a:p>
            <a:pPr lvl="1"/>
            <a:r>
              <a:rPr lang="en-US" dirty="0"/>
              <a:t>Decisions are made on the basis of how you are viewed by the other party, rather than by concrete business objectives.</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and Eating Etiquette</a:t>
            </a:r>
            <a:endParaRPr lang="en-US" dirty="0"/>
          </a:p>
        </p:txBody>
      </p:sp>
      <p:sp>
        <p:nvSpPr>
          <p:cNvPr id="3" name="Content Placeholder 2"/>
          <p:cNvSpPr>
            <a:spLocks noGrp="1"/>
          </p:cNvSpPr>
          <p:nvPr>
            <p:ph idx="1"/>
          </p:nvPr>
        </p:nvSpPr>
        <p:spPr/>
        <p:txBody>
          <a:bodyPr>
            <a:normAutofit fontScale="77500" lnSpcReduction="20000"/>
          </a:bodyPr>
          <a:lstStyle/>
          <a:p>
            <a:pPr lvl="1"/>
            <a:r>
              <a:rPr lang="en-US" dirty="0"/>
              <a:t>Even if you are told to dress informally, wear something stylish.</a:t>
            </a:r>
          </a:p>
          <a:p>
            <a:pPr lvl="1"/>
            <a:r>
              <a:rPr lang="en-US" dirty="0"/>
              <a:t>Punctuality is informal.  You may show up 15 minutes late if invited to dinner and 30 minutes late if invited to a party.</a:t>
            </a:r>
          </a:p>
          <a:p>
            <a:pPr lvl="1"/>
            <a:r>
              <a:rPr lang="en-US" dirty="0"/>
              <a:t>Remain standing until invited to sit.  You may have a seat pre-chosen for you as well.</a:t>
            </a:r>
          </a:p>
          <a:p>
            <a:pPr lvl="1"/>
            <a:r>
              <a:rPr lang="en-US" dirty="0"/>
              <a:t>The hostess is to be followed in all things: sitting first, first bite, and first to rise at the end of a meal.</a:t>
            </a:r>
          </a:p>
          <a:p>
            <a:pPr lvl="1"/>
            <a:r>
              <a:rPr lang="en-US" dirty="0"/>
              <a:t>The host gives the first toast.  An honored guest may reciprocate later in the meal.  </a:t>
            </a:r>
          </a:p>
          <a:p>
            <a:pPr lvl="1"/>
            <a:r>
              <a:rPr lang="en-US" dirty="0"/>
              <a:t>Take a small portion at first so that you can be offered a second helping.</a:t>
            </a:r>
          </a:p>
          <a:p>
            <a:pPr lvl="1"/>
            <a:r>
              <a:rPr lang="en-US" dirty="0"/>
              <a:t>It’s acceptable to leave some food on your plate.</a:t>
            </a:r>
          </a:p>
          <a:p>
            <a:pPr lvl="1"/>
            <a:r>
              <a:rPr lang="en-US" dirty="0"/>
              <a:t>If you do not want more wine, leave your glass half-full</a:t>
            </a:r>
            <a:r>
              <a:rPr lang="en-US" dirty="0" smtClean="0"/>
              <a:t>.</a:t>
            </a:r>
            <a:endParaRPr lang="en-US" dirty="0"/>
          </a:p>
        </p:txBody>
      </p:sp>
      <p:pic>
        <p:nvPicPr>
          <p:cNvPr id="5122" name="Picture 2" descr="C:\Users\Ben\AppData\Local\Microsoft\Windows\Temporary Internet Files\Content.IE5\3UE9LY56\MC900441743[1].png"/>
          <p:cNvPicPr>
            <a:picLocks noChangeAspect="1" noChangeArrowheads="1"/>
          </p:cNvPicPr>
          <p:nvPr/>
        </p:nvPicPr>
        <p:blipFill>
          <a:blip r:embed="rId2" cstate="print"/>
          <a:srcRect/>
          <a:stretch>
            <a:fillRect/>
          </a:stretch>
        </p:blipFill>
        <p:spPr bwMode="auto">
          <a:xfrm>
            <a:off x="7010400" y="4800600"/>
            <a:ext cx="1828800" cy="1828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Natural Resources</a:t>
            </a:r>
            <a:br>
              <a:rPr lang="en-US" dirty="0" smtClean="0"/>
            </a:br>
            <a:endParaRPr lang="en-US" dirty="0"/>
          </a:p>
        </p:txBody>
      </p:sp>
      <p:sp>
        <p:nvSpPr>
          <p:cNvPr id="3" name="Content Placeholder 2"/>
          <p:cNvSpPr>
            <a:spLocks noGrp="1"/>
          </p:cNvSpPr>
          <p:nvPr>
            <p:ph idx="1"/>
          </p:nvPr>
        </p:nvSpPr>
        <p:spPr>
          <a:xfrm>
            <a:off x="457200" y="1600200"/>
            <a:ext cx="8229600" cy="4970279"/>
          </a:xfrm>
        </p:spPr>
        <p:txBody>
          <a:bodyPr>
            <a:normAutofit fontScale="92500" lnSpcReduction="10000"/>
          </a:bodyPr>
          <a:lstStyle/>
          <a:p>
            <a:pPr lvl="1"/>
            <a:r>
              <a:rPr lang="en-US" sz="2162" dirty="0" smtClean="0"/>
              <a:t>The countries main natural resources include: Fish and natural gas.</a:t>
            </a:r>
          </a:p>
          <a:p>
            <a:pPr lvl="1"/>
            <a:endParaRPr lang="en-US" sz="2162" dirty="0" smtClean="0"/>
          </a:p>
          <a:p>
            <a:pPr lvl="1"/>
            <a:r>
              <a:rPr lang="en-US" sz="2162" dirty="0" smtClean="0"/>
              <a:t>Agriculture includes: wheat, rice, grapes, olives, citrus fruits, potatoes, sugar beets, soybeans, beef, and dairy products.</a:t>
            </a:r>
          </a:p>
          <a:p>
            <a:pPr lvl="1"/>
            <a:endParaRPr lang="en-US" sz="2162" dirty="0" smtClean="0"/>
          </a:p>
          <a:p>
            <a:pPr lvl="1"/>
            <a:r>
              <a:rPr lang="en-US" sz="2162" dirty="0" smtClean="0"/>
              <a:t>Italy has few natural resources. Much of the land is unsuited for farming; the country is a food importer. </a:t>
            </a:r>
          </a:p>
          <a:p>
            <a:pPr lvl="1"/>
            <a:endParaRPr lang="en-US" sz="2162" dirty="0" smtClean="0"/>
          </a:p>
          <a:p>
            <a:pPr lvl="1"/>
            <a:r>
              <a:rPr lang="en-US" sz="2162" dirty="0" smtClean="0"/>
              <a:t>There are no sustainable deposits of oil, coal, or iron. The proven natural gas reserves are found in the Po Valley and offshore in the Adriatic. These natural gas finds are the largest important mineral resources. </a:t>
            </a:r>
          </a:p>
          <a:p>
            <a:pPr lvl="1"/>
            <a:endParaRPr lang="en-US" sz="2162" dirty="0" smtClean="0"/>
          </a:p>
          <a:p>
            <a:pPr lvl="1"/>
            <a:r>
              <a:rPr lang="en-US" sz="2162" dirty="0" smtClean="0"/>
              <a:t>The company is forced to import the majority of the raw materials needed for manufacturing. The country is also forced to import 80% of its energy sources.</a:t>
            </a:r>
          </a:p>
          <a:p>
            <a:pPr lvl="1"/>
            <a:endParaRPr lang="en-US" sz="2162"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Questionnaire</a:t>
            </a:r>
            <a:endParaRPr lang="en-US" dirty="0"/>
          </a:p>
        </p:txBody>
      </p:sp>
      <p:sp>
        <p:nvSpPr>
          <p:cNvPr id="3" name="Content Placeholder 2"/>
          <p:cNvSpPr>
            <a:spLocks noGrp="1"/>
          </p:cNvSpPr>
          <p:nvPr>
            <p:ph idx="1"/>
          </p:nvPr>
        </p:nvSpPr>
        <p:spPr>
          <a:xfrm>
            <a:off x="457200" y="1219200"/>
            <a:ext cx="8229600" cy="4906963"/>
          </a:xfrm>
        </p:spPr>
        <p:txBody>
          <a:bodyPr>
            <a:noAutofit/>
          </a:bodyPr>
          <a:lstStyle/>
          <a:p>
            <a:r>
              <a:rPr lang="en-US" sz="1600" b="1" dirty="0" smtClean="0"/>
              <a:t>What is the name of your business program?</a:t>
            </a:r>
            <a:r>
              <a:rPr lang="en-US" sz="1600" dirty="0" smtClean="0"/>
              <a:t> Bachelor Degree in Business Administration</a:t>
            </a:r>
          </a:p>
          <a:p>
            <a:r>
              <a:rPr lang="en-US" sz="1600" b="1" dirty="0" smtClean="0"/>
              <a:t>What is the focus of your degree?</a:t>
            </a:r>
            <a:r>
              <a:rPr lang="en-US" sz="1600" dirty="0" smtClean="0"/>
              <a:t> Business Management</a:t>
            </a:r>
          </a:p>
          <a:p>
            <a:r>
              <a:rPr lang="en-US" sz="1600" b="1" dirty="0" smtClean="0"/>
              <a:t>What languages do you speak?</a:t>
            </a:r>
            <a:r>
              <a:rPr lang="en-US" sz="1600" dirty="0" smtClean="0"/>
              <a:t> I speak English and Spanish.</a:t>
            </a:r>
          </a:p>
          <a:p>
            <a:r>
              <a:rPr lang="en-US" sz="1600" b="1" dirty="0" smtClean="0"/>
              <a:t>What countries have you lived in and visited?</a:t>
            </a:r>
            <a:r>
              <a:rPr lang="en-US" sz="1600" dirty="0" smtClean="0"/>
              <a:t> I Live in Turin but in January I’m going to Las Palmas for the Erasmus program</a:t>
            </a:r>
          </a:p>
          <a:p>
            <a:r>
              <a:rPr lang="en-US" sz="1600" b="1" dirty="0" smtClean="0"/>
              <a:t>Do you have any prior work experience?</a:t>
            </a:r>
            <a:r>
              <a:rPr lang="en-US" sz="1600" dirty="0" smtClean="0"/>
              <a:t> I worked in the sport management field</a:t>
            </a:r>
            <a:endParaRPr lang="en-US" sz="1600" b="1" dirty="0" smtClean="0"/>
          </a:p>
          <a:p>
            <a:r>
              <a:rPr lang="en-US" sz="1600" b="1" dirty="0" smtClean="0"/>
              <a:t>What do you plan on doing after graduation?</a:t>
            </a:r>
            <a:r>
              <a:rPr lang="en-US" sz="1600" dirty="0" smtClean="0"/>
              <a:t> I want to improve my skill with a good master.</a:t>
            </a:r>
          </a:p>
          <a:p>
            <a:r>
              <a:rPr lang="en-US" sz="1600" b="1" dirty="0" smtClean="0"/>
              <a:t>What is your perception of the United States?</a:t>
            </a:r>
            <a:r>
              <a:rPr lang="en-US" sz="1600" dirty="0" smtClean="0"/>
              <a:t> I have a good perception of United States. It is a very rich country and one of the best economies in the world.</a:t>
            </a:r>
          </a:p>
          <a:p>
            <a:r>
              <a:rPr lang="en-US" sz="1600" b="1" dirty="0" smtClean="0"/>
              <a:t>Do you have any international students in your program?</a:t>
            </a:r>
            <a:r>
              <a:rPr lang="en-US" sz="1600" dirty="0" smtClean="0"/>
              <a:t> In the University of Turin there many international students, especially Chinese and Brazilian students</a:t>
            </a:r>
          </a:p>
          <a:p>
            <a:r>
              <a:rPr lang="en-US" sz="1600" b="1" dirty="0" smtClean="0"/>
              <a:t>Are there any challenges in communicating or working with international students?</a:t>
            </a:r>
            <a:r>
              <a:rPr lang="en-US" sz="1600" dirty="0" smtClean="0"/>
              <a:t> English is the language we use to communicate. If you know English there are no challenges.</a:t>
            </a:r>
          </a:p>
          <a:p>
            <a:r>
              <a:rPr lang="en-US" sz="1600" b="1" dirty="0" smtClean="0"/>
              <a:t>What was the application process for your program?</a:t>
            </a:r>
            <a:r>
              <a:rPr lang="en-US" sz="1600" dirty="0" smtClean="0"/>
              <a:t> I took a test and after I applied and I got selected</a:t>
            </a:r>
          </a:p>
          <a:p>
            <a:r>
              <a:rPr lang="en-US" sz="1600" b="1" dirty="0" smtClean="0"/>
              <a:t>How is job searching/placement conducted at your University?</a:t>
            </a:r>
            <a:r>
              <a:rPr lang="en-US" sz="1600" dirty="0" smtClean="0"/>
              <a:t> We have a job placement office, which helps us in finding job opportunities. Plus, to complete my program I need a 3-month work experience.</a:t>
            </a:r>
          </a:p>
          <a:p>
            <a:r>
              <a:rPr lang="en-US" sz="1600" b="1" dirty="0" smtClean="0"/>
              <a:t>What organization accredits your program?</a:t>
            </a:r>
            <a:r>
              <a:rPr lang="en-US" sz="1600" dirty="0" smtClean="0"/>
              <a:t> I do not know.</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Environment</a:t>
            </a:r>
            <a:endParaRPr lang="en-US" dirty="0"/>
          </a:p>
        </p:txBody>
      </p:sp>
      <p:sp>
        <p:nvSpPr>
          <p:cNvPr id="3" name="Content Placeholder 2"/>
          <p:cNvSpPr>
            <a:spLocks noGrp="1"/>
          </p:cNvSpPr>
          <p:nvPr>
            <p:ph idx="1"/>
          </p:nvPr>
        </p:nvSpPr>
        <p:spPr>
          <a:xfrm>
            <a:off x="457200" y="1600200"/>
            <a:ext cx="8229600" cy="2333445"/>
          </a:xfrm>
        </p:spPr>
        <p:txBody>
          <a:bodyPr>
            <a:normAutofit lnSpcReduction="10000"/>
          </a:bodyPr>
          <a:lstStyle/>
          <a:p>
            <a:r>
              <a:rPr lang="en-US" dirty="0" smtClean="0"/>
              <a:t>Technology</a:t>
            </a:r>
          </a:p>
          <a:p>
            <a:pPr lvl="1"/>
            <a:r>
              <a:rPr lang="en-US" dirty="0" smtClean="0"/>
              <a:t>Internet and Telecommunication</a:t>
            </a:r>
          </a:p>
          <a:p>
            <a:pPr lvl="2"/>
            <a:r>
              <a:rPr lang="en-US" dirty="0" smtClean="0"/>
              <a:t>100%  population to have cell phones by 2007</a:t>
            </a:r>
          </a:p>
          <a:p>
            <a:pPr lvl="2"/>
            <a:r>
              <a:rPr lang="en-US" dirty="0" smtClean="0"/>
              <a:t>Internet penetration growing fast , big internet boom in 2001</a:t>
            </a:r>
          </a:p>
        </p:txBody>
      </p:sp>
      <p:sp>
        <p:nvSpPr>
          <p:cNvPr id="1025" name="Rectangle 1"/>
          <p:cNvSpPr>
            <a:spLocks noChangeArrowheads="1"/>
          </p:cNvSpPr>
          <p:nvPr/>
        </p:nvSpPr>
        <p:spPr bwMode="auto">
          <a:xfrm>
            <a:off x="0" y="4821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(Forbes magazine, 1999)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28" name="Object 4"/>
          <p:cNvGraphicFramePr>
            <a:graphicFrameLocks noChangeAspect="1"/>
          </p:cNvGraphicFramePr>
          <p:nvPr/>
        </p:nvGraphicFramePr>
        <p:xfrm>
          <a:off x="80863" y="3682355"/>
          <a:ext cx="8920633" cy="1634878"/>
        </p:xfrm>
        <a:graphic>
          <a:graphicData uri="http://schemas.openxmlformats.org/presentationml/2006/ole">
            <p:oleObj spid="_x0000_s63490" name="Document" r:id="rId3" imgW="6013442" imgH="1037173" progId="Word.Document.12">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Environment</a:t>
            </a:r>
            <a:endParaRPr lang="en-US" dirty="0"/>
          </a:p>
        </p:txBody>
      </p:sp>
      <p:sp>
        <p:nvSpPr>
          <p:cNvPr id="3" name="Content Placeholder 2"/>
          <p:cNvSpPr>
            <a:spLocks noGrp="1"/>
          </p:cNvSpPr>
          <p:nvPr>
            <p:ph idx="1"/>
          </p:nvPr>
        </p:nvSpPr>
        <p:spPr>
          <a:xfrm>
            <a:off x="457200" y="1600200"/>
            <a:ext cx="8229600" cy="4748842"/>
          </a:xfrm>
        </p:spPr>
        <p:txBody>
          <a:bodyPr>
            <a:normAutofit lnSpcReduction="10000"/>
          </a:bodyPr>
          <a:lstStyle/>
          <a:p>
            <a:r>
              <a:rPr lang="en-US" dirty="0" smtClean="0"/>
              <a:t>Science and Technology manpower</a:t>
            </a:r>
          </a:p>
          <a:p>
            <a:pPr lvl="1"/>
            <a:r>
              <a:rPr lang="en-US" dirty="0" smtClean="0"/>
              <a:t>In 1987–97, Italy had 1,318 scientists and engineers and 798 technicians per million people engaged in research and development. </a:t>
            </a:r>
          </a:p>
          <a:p>
            <a:pPr lvl="1"/>
            <a:r>
              <a:rPr lang="en-US" dirty="0" smtClean="0"/>
              <a:t>Expenditures on research and development during that period totaled 2.2% of GDP. </a:t>
            </a:r>
          </a:p>
          <a:p>
            <a:pPr lvl="1"/>
            <a:r>
              <a:rPr lang="en-US" dirty="0" smtClean="0"/>
              <a:t>Italy has 47 universities offering courses in basic and applied sciences. </a:t>
            </a:r>
          </a:p>
          <a:p>
            <a:pPr lvl="1"/>
            <a:r>
              <a:rPr lang="en-US" dirty="0" smtClean="0"/>
              <a:t>In 1987–97, science and engineering students accounted for 30% of university enrollment.</a:t>
            </a:r>
          </a:p>
          <a:p>
            <a:pPr lvl="1"/>
            <a:endParaRPr lang="en-US" dirty="0" smtClean="0"/>
          </a:p>
          <a:p>
            <a:pPr lvl="1"/>
            <a:endParaRPr lang="en-US" dirty="0" smtClean="0"/>
          </a:p>
          <a:p>
            <a:pPr lvl="1"/>
            <a:endParaRPr lang="en-US" dirty="0" smtClean="0"/>
          </a:p>
          <a:p>
            <a:pPr lvl="2">
              <a:buNone/>
            </a:pPr>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Environment</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Infrastructure</a:t>
            </a:r>
          </a:p>
          <a:p>
            <a:pPr lvl="1"/>
            <a:r>
              <a:rPr lang="en-US" sz="2400" dirty="0" smtClean="0"/>
              <a:t>Efficient and modern infrastructure but ranks lower as compared to other western </a:t>
            </a:r>
            <a:r>
              <a:rPr lang="en-US" sz="2400" dirty="0" err="1" smtClean="0"/>
              <a:t>european</a:t>
            </a:r>
            <a:r>
              <a:rPr lang="en-US" sz="2400" dirty="0" smtClean="0"/>
              <a:t> countries</a:t>
            </a:r>
          </a:p>
          <a:p>
            <a:pPr lvl="1"/>
            <a:r>
              <a:rPr lang="en-US" sz="2400" dirty="0" smtClean="0"/>
              <a:t>136 airports, the most important being </a:t>
            </a:r>
            <a:r>
              <a:rPr lang="en-US" sz="2400" dirty="0" err="1" smtClean="0"/>
              <a:t>Fiumicino</a:t>
            </a:r>
            <a:r>
              <a:rPr lang="en-US" sz="2400" dirty="0" smtClean="0"/>
              <a:t> (Rome), </a:t>
            </a:r>
            <a:r>
              <a:rPr lang="en-US" sz="2400" dirty="0" err="1" smtClean="0"/>
              <a:t>Malpensa</a:t>
            </a:r>
            <a:r>
              <a:rPr lang="en-US" sz="2400" dirty="0" smtClean="0"/>
              <a:t> and </a:t>
            </a:r>
            <a:r>
              <a:rPr lang="en-US" sz="2400" dirty="0" err="1" smtClean="0"/>
              <a:t>Linate</a:t>
            </a:r>
            <a:r>
              <a:rPr lang="en-US" sz="2400" dirty="0" smtClean="0"/>
              <a:t> (both serving Milan), </a:t>
            </a:r>
            <a:r>
              <a:rPr lang="en-US" sz="2400" dirty="0" err="1" smtClean="0"/>
              <a:t>Ronchi</a:t>
            </a:r>
            <a:r>
              <a:rPr lang="en-US" sz="2400" dirty="0" smtClean="0"/>
              <a:t> </a:t>
            </a:r>
            <a:r>
              <a:rPr lang="en-US" sz="2400" dirty="0" err="1" smtClean="0"/>
              <a:t>dei</a:t>
            </a:r>
            <a:r>
              <a:rPr lang="en-US" sz="2400" dirty="0" smtClean="0"/>
              <a:t> </a:t>
            </a:r>
            <a:r>
              <a:rPr lang="en-US" sz="2400" dirty="0" err="1" smtClean="0"/>
              <a:t>Legionari</a:t>
            </a:r>
            <a:r>
              <a:rPr lang="en-US" sz="2400" dirty="0" smtClean="0"/>
              <a:t> (Trieste), </a:t>
            </a:r>
            <a:r>
              <a:rPr lang="en-US" sz="2400" dirty="0" err="1" smtClean="0"/>
              <a:t>Caselle</a:t>
            </a:r>
            <a:r>
              <a:rPr lang="en-US" sz="2400" dirty="0" smtClean="0"/>
              <a:t> (Turin), and Marco Polo (Venice). </a:t>
            </a:r>
          </a:p>
          <a:p>
            <a:pPr lvl="1"/>
            <a:r>
              <a:rPr lang="en-US" sz="2400" dirty="0" smtClean="0"/>
              <a:t> most goods in Italy are transported by road -constantly upgraded and improved.</a:t>
            </a:r>
          </a:p>
          <a:p>
            <a:pPr lvl="1"/>
            <a:r>
              <a:rPr lang="en-US" sz="2400" dirty="0" smtClean="0"/>
              <a:t>rail system is also highly developed and traverses a distance of 19,394 kilometers</a:t>
            </a:r>
          </a:p>
          <a:p>
            <a:pPr lvl="1"/>
            <a:r>
              <a:rPr lang="en-US" sz="2400" dirty="0" smtClean="0"/>
              <a:t>Infrastructure is not the same quality throughout the country – North is better than South</a:t>
            </a:r>
          </a:p>
          <a:p>
            <a:pPr lvl="1"/>
            <a:endParaRPr lang="en-US" dirty="0" smtClean="0"/>
          </a:p>
          <a:p>
            <a:pPr lvl="1"/>
            <a:endParaRPr lang="en-US" dirty="0" smtClean="0"/>
          </a:p>
          <a:p>
            <a:endParaRPr lang="en-US" dirty="0" smtClean="0"/>
          </a:p>
          <a:p>
            <a:pPr lvl="1"/>
            <a:endParaRPr lang="en-US" dirty="0" smtClean="0"/>
          </a:p>
          <a:p>
            <a:pPr lvl="1"/>
            <a:endParaRPr lang="en-US" dirty="0" smtClean="0"/>
          </a:p>
          <a:p>
            <a:pPr lvl="2">
              <a:buNone/>
            </a:pP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Environment</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lvl="0"/>
            <a:r>
              <a:rPr lang="en-US" dirty="0" smtClean="0"/>
              <a:t>Tariffs and Taxation</a:t>
            </a:r>
          </a:p>
          <a:p>
            <a:pPr lvl="1"/>
            <a:r>
              <a:rPr lang="en-US" dirty="0" smtClean="0"/>
              <a:t>High tax rates - 43.3 percent of the GDP</a:t>
            </a:r>
          </a:p>
          <a:p>
            <a:pPr lvl="1"/>
            <a:r>
              <a:rPr lang="en-US" dirty="0" smtClean="0"/>
              <a:t>Income tax accounts for 34.9 percent of total tax revenues</a:t>
            </a:r>
          </a:p>
          <a:p>
            <a:pPr lvl="1"/>
            <a:r>
              <a:rPr lang="en-US" dirty="0" smtClean="0"/>
              <a:t>value-added tax (VAT) contributes 35.4 percent</a:t>
            </a:r>
          </a:p>
          <a:p>
            <a:pPr lvl="1"/>
            <a:r>
              <a:rPr lang="en-US" dirty="0" smtClean="0"/>
              <a:t>local governments also levy other indirect taxes</a:t>
            </a:r>
          </a:p>
          <a:p>
            <a:pPr lvl="1"/>
            <a:r>
              <a:rPr lang="en-US" dirty="0" smtClean="0"/>
              <a:t>Lot of Tax Evasion</a:t>
            </a:r>
          </a:p>
          <a:p>
            <a:pPr lvl="1">
              <a:buNone/>
            </a:pPr>
            <a:endParaRPr lang="en-US" dirty="0" smtClean="0"/>
          </a:p>
          <a:p>
            <a:pPr lvl="1"/>
            <a:endParaRPr lang="en-US" dirty="0" smtClean="0"/>
          </a:p>
          <a:p>
            <a:endParaRPr lang="en-US" dirty="0" smtClean="0"/>
          </a:p>
          <a:p>
            <a:pPr lvl="1"/>
            <a:endParaRPr lang="en-US" dirty="0" smtClean="0"/>
          </a:p>
          <a:p>
            <a:endParaRPr lang="en-US" dirty="0" smtClean="0"/>
          </a:p>
          <a:p>
            <a:pPr lvl="1"/>
            <a:endParaRPr lang="en-US" dirty="0" smtClean="0"/>
          </a:p>
          <a:p>
            <a:pPr lvl="1"/>
            <a:endParaRPr lang="en-US" dirty="0" smtClean="0"/>
          </a:p>
          <a:p>
            <a:pPr lvl="2">
              <a:buNone/>
            </a:pP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Environment</a:t>
            </a:r>
            <a:endParaRPr lang="en-US" dirty="0"/>
          </a:p>
        </p:txBody>
      </p:sp>
      <p:sp>
        <p:nvSpPr>
          <p:cNvPr id="3" name="Content Placeholder 2"/>
          <p:cNvSpPr>
            <a:spLocks noGrp="1"/>
          </p:cNvSpPr>
          <p:nvPr>
            <p:ph idx="1"/>
          </p:nvPr>
        </p:nvSpPr>
        <p:spPr>
          <a:xfrm>
            <a:off x="457200" y="1600199"/>
            <a:ext cx="8229600" cy="3898075"/>
          </a:xfrm>
        </p:spPr>
        <p:txBody>
          <a:bodyPr>
            <a:normAutofit fontScale="92500" lnSpcReduction="20000"/>
          </a:bodyPr>
          <a:lstStyle/>
          <a:p>
            <a:pPr lvl="0"/>
            <a:r>
              <a:rPr lang="en-US" dirty="0" smtClean="0"/>
              <a:t>Ethics</a:t>
            </a:r>
          </a:p>
          <a:p>
            <a:pPr lvl="1"/>
            <a:r>
              <a:rPr lang="en-US" dirty="0" smtClean="0"/>
              <a:t>Lot of  Corruption, organized crime</a:t>
            </a:r>
          </a:p>
          <a:p>
            <a:pPr lvl="1"/>
            <a:r>
              <a:rPr lang="en-US" dirty="0" smtClean="0"/>
              <a:t>Bribes, use of influence very common</a:t>
            </a:r>
          </a:p>
          <a:p>
            <a:pPr lvl="1"/>
            <a:r>
              <a:rPr lang="en-US" dirty="0" smtClean="0"/>
              <a:t>Plenty of  "mafia" and bureaucratic obstacles </a:t>
            </a:r>
          </a:p>
          <a:p>
            <a:pPr lvl="1"/>
            <a:r>
              <a:rPr lang="en-US" dirty="0" smtClean="0"/>
              <a:t>Difficult to be successful without a network of connections</a:t>
            </a:r>
          </a:p>
          <a:p>
            <a:pPr lvl="1"/>
            <a:r>
              <a:rPr lang="en-US" dirty="0" smtClean="0"/>
              <a:t>Corporate scandals like Enron </a:t>
            </a:r>
          </a:p>
          <a:p>
            <a:pPr lvl="2"/>
            <a:r>
              <a:rPr lang="en-US" dirty="0" smtClean="0"/>
              <a:t>“Parmalat  Scandal “- </a:t>
            </a:r>
            <a:r>
              <a:rPr lang="en-US" sz="2200" dirty="0" smtClean="0"/>
              <a:t>13 billion Euros had disappeared from the food company's accounts and debt amounting to billions of Euros was concealed in hidden bank accounts and empty shell companies.  </a:t>
            </a:r>
          </a:p>
          <a:p>
            <a:pPr lvl="1"/>
            <a:endParaRPr lang="en-US" dirty="0" smtClean="0"/>
          </a:p>
          <a:p>
            <a:pPr>
              <a:buNone/>
            </a:pPr>
            <a:endParaRPr lang="en-US" dirty="0" smtClean="0"/>
          </a:p>
          <a:p>
            <a:pPr lvl="1"/>
            <a:endParaRPr lang="en-US" dirty="0" smtClean="0"/>
          </a:p>
          <a:p>
            <a:endParaRPr lang="en-US" dirty="0" smtClean="0"/>
          </a:p>
          <a:p>
            <a:pPr lvl="1"/>
            <a:endParaRPr lang="en-US" dirty="0" smtClean="0"/>
          </a:p>
          <a:p>
            <a:pPr lvl="1"/>
            <a:endParaRPr lang="en-US" dirty="0" smtClean="0"/>
          </a:p>
          <a:p>
            <a:pPr lvl="2">
              <a:buNone/>
            </a:pP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Environment</a:t>
            </a:r>
            <a:endParaRPr lang="en-US" dirty="0"/>
          </a:p>
        </p:txBody>
      </p:sp>
      <p:pic>
        <p:nvPicPr>
          <p:cNvPr id="24578" name="Picture 2"/>
          <p:cNvPicPr>
            <a:picLocks noGrp="1" noChangeAspect="1" noChangeArrowheads="1"/>
          </p:cNvPicPr>
          <p:nvPr>
            <p:ph idx="1"/>
          </p:nvPr>
        </p:nvPicPr>
        <p:blipFill>
          <a:blip r:embed="rId2"/>
          <a:srcRect/>
          <a:stretch>
            <a:fillRect/>
          </a:stretch>
        </p:blipFill>
        <p:spPr bwMode="auto">
          <a:xfrm>
            <a:off x="161626" y="2458215"/>
            <a:ext cx="8792370" cy="1255458"/>
          </a:xfrm>
          <a:prstGeom prst="rect">
            <a:avLst/>
          </a:prstGeom>
          <a:noFill/>
          <a:ln w="9525">
            <a:noFill/>
            <a:miter lim="800000"/>
            <a:headEnd/>
            <a:tailEnd/>
          </a:ln>
          <a:effectLst/>
        </p:spPr>
      </p:pic>
      <p:sp>
        <p:nvSpPr>
          <p:cNvPr id="24579" name="Rectangle 3"/>
          <p:cNvSpPr>
            <a:spLocks noChangeArrowheads="1"/>
          </p:cNvSpPr>
          <p:nvPr/>
        </p:nvSpPr>
        <p:spPr bwMode="auto">
          <a:xfrm>
            <a:off x="161626" y="3302535"/>
            <a:ext cx="394723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Source: Transparency International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457199" y="1816925"/>
            <a:ext cx="5919850" cy="369332"/>
          </a:xfrm>
          <a:prstGeom prst="rect">
            <a:avLst/>
          </a:prstGeom>
        </p:spPr>
        <p:txBody>
          <a:bodyPr wrap="square">
            <a:spAutoFit/>
          </a:bodyPr>
          <a:lstStyle/>
          <a:p>
            <a:r>
              <a:rPr lang="en-US" dirty="0" smtClean="0"/>
              <a:t>Transparency Index and Italy’s rank in 2010, 2009 and 2008</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Environment</a:t>
            </a:r>
            <a:endParaRPr lang="en-US" dirty="0"/>
          </a:p>
        </p:txBody>
      </p:sp>
      <p:sp>
        <p:nvSpPr>
          <p:cNvPr id="3" name="Content Placeholder 2"/>
          <p:cNvSpPr>
            <a:spLocks noGrp="1"/>
          </p:cNvSpPr>
          <p:nvPr>
            <p:ph idx="1"/>
          </p:nvPr>
        </p:nvSpPr>
        <p:spPr>
          <a:xfrm>
            <a:off x="457200" y="1600198"/>
            <a:ext cx="8229600" cy="5042141"/>
          </a:xfrm>
        </p:spPr>
        <p:txBody>
          <a:bodyPr>
            <a:normAutofit fontScale="92500" lnSpcReduction="10000"/>
          </a:bodyPr>
          <a:lstStyle/>
          <a:p>
            <a:r>
              <a:rPr lang="en-US" sz="3000" dirty="0" smtClean="0"/>
              <a:t>Business Relationships</a:t>
            </a:r>
          </a:p>
          <a:p>
            <a:pPr lvl="1"/>
            <a:r>
              <a:rPr lang="en-US" sz="2400" dirty="0" smtClean="0"/>
              <a:t>Connections, usually family or political ties, are required </a:t>
            </a:r>
          </a:p>
          <a:p>
            <a:pPr lvl="1"/>
            <a:r>
              <a:rPr lang="en-US" sz="2400" dirty="0" smtClean="0"/>
              <a:t>Personal relationships in Italy are critical for successful business negotiations</a:t>
            </a:r>
          </a:p>
          <a:p>
            <a:pPr lvl="0"/>
            <a:r>
              <a:rPr lang="en-US" sz="3000" dirty="0" smtClean="0"/>
              <a:t>Impression of Americans</a:t>
            </a:r>
          </a:p>
          <a:p>
            <a:pPr lvl="1"/>
            <a:r>
              <a:rPr lang="en-US" sz="2400" dirty="0" smtClean="0"/>
              <a:t>quite loud, bold and very confident</a:t>
            </a:r>
          </a:p>
          <a:p>
            <a:pPr lvl="1"/>
            <a:r>
              <a:rPr lang="en-US" sz="2400" dirty="0" smtClean="0"/>
              <a:t>Overweight</a:t>
            </a:r>
          </a:p>
          <a:p>
            <a:pPr lvl="1"/>
            <a:r>
              <a:rPr lang="en-US" sz="2400" dirty="0" smtClean="0"/>
              <a:t>carry guns in certain states</a:t>
            </a:r>
          </a:p>
          <a:p>
            <a:pPr lvl="1"/>
            <a:r>
              <a:rPr lang="en-US" sz="2400" dirty="0" smtClean="0"/>
              <a:t>Foreign U.S. multinational corporations are also well represented in Italy. They include IBM, Texas Instruments, Texaco, Mobile, Goodyear, Procter &amp; Gamble</a:t>
            </a:r>
          </a:p>
          <a:p>
            <a:pPr lvl="1"/>
            <a:r>
              <a:rPr lang="en-US" sz="2400" dirty="0" smtClean="0"/>
              <a:t>United States and Italy cooperate closely on major economic issues, including within the G-8</a:t>
            </a:r>
          </a:p>
          <a:p>
            <a:pPr lvl="1"/>
            <a:endParaRPr lang="en-US" sz="2600" dirty="0" smtClean="0"/>
          </a:p>
          <a:p>
            <a:pPr lvl="1"/>
            <a:endParaRPr lang="en-US" sz="2600" dirty="0" smtClean="0"/>
          </a:p>
          <a:p>
            <a:pPr lvl="0"/>
            <a:endParaRPr lang="en-US" sz="3000" dirty="0" smtClean="0"/>
          </a:p>
          <a:p>
            <a:endParaRPr lang="en-US" sz="3000" dirty="0" smtClean="0"/>
          </a:p>
          <a:p>
            <a:pPr lvl="0"/>
            <a:endParaRPr lang="en-US" dirty="0" smtClean="0"/>
          </a:p>
          <a:p>
            <a:pPr lvl="1"/>
            <a:endParaRPr lang="en-US" dirty="0" smtClean="0"/>
          </a:p>
          <a:p>
            <a:endParaRPr lang="en-US" dirty="0" smtClean="0"/>
          </a:p>
          <a:p>
            <a:pPr lvl="1"/>
            <a:endParaRPr lang="en-US" dirty="0" smtClean="0"/>
          </a:p>
          <a:p>
            <a:pPr lvl="1"/>
            <a:endParaRPr lang="en-US" dirty="0" smtClean="0"/>
          </a:p>
          <a:p>
            <a:pPr lvl="2">
              <a:buNone/>
            </a:pP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Aspects</a:t>
            </a:r>
            <a:endParaRPr lang="en-US" dirty="0"/>
          </a:p>
        </p:txBody>
      </p:sp>
      <p:sp>
        <p:nvSpPr>
          <p:cNvPr id="3" name="Content Placeholder 2"/>
          <p:cNvSpPr>
            <a:spLocks noGrp="1"/>
          </p:cNvSpPr>
          <p:nvPr>
            <p:ph idx="1"/>
          </p:nvPr>
        </p:nvSpPr>
        <p:spPr>
          <a:xfrm>
            <a:off x="457200" y="1600198"/>
            <a:ext cx="8229600" cy="5042141"/>
          </a:xfrm>
        </p:spPr>
        <p:txBody>
          <a:bodyPr>
            <a:normAutofit/>
          </a:bodyPr>
          <a:lstStyle/>
          <a:p>
            <a:pPr lvl="0"/>
            <a:r>
              <a:rPr lang="en-US" sz="2800" dirty="0" smtClean="0"/>
              <a:t>Employee/employer Relationships </a:t>
            </a:r>
          </a:p>
          <a:p>
            <a:pPr lvl="1"/>
            <a:r>
              <a:rPr lang="en-US" sz="2400" dirty="0" smtClean="0"/>
              <a:t>Unions claim to represent 40% of the work force</a:t>
            </a:r>
          </a:p>
          <a:p>
            <a:pPr lvl="1"/>
            <a:r>
              <a:rPr lang="en-US" sz="2400" dirty="0" smtClean="0"/>
              <a:t>four major confederations: the General Italian Confederation of Labor (CGIL), the Italian Confederation of Workers' Unions (CISL), the Italian Union of Labor (UIL), and the General Union of Labor (UGL),</a:t>
            </a:r>
          </a:p>
          <a:p>
            <a:pPr lvl="1"/>
            <a:r>
              <a:rPr lang="en-US" sz="2400" dirty="0" smtClean="0"/>
              <a:t>Privatization, liberalization, and budget cuts have reduced the  unionism, and businesses have a far freer hand in dealing with the workforce. </a:t>
            </a:r>
          </a:p>
          <a:p>
            <a:endParaRPr lang="en-US" sz="2600" dirty="0" smtClean="0"/>
          </a:p>
          <a:p>
            <a:pPr lvl="1"/>
            <a:endParaRPr lang="en-US" sz="2600" dirty="0" smtClean="0"/>
          </a:p>
          <a:p>
            <a:pPr lvl="0"/>
            <a:endParaRPr lang="en-US" sz="3000" dirty="0" smtClean="0"/>
          </a:p>
          <a:p>
            <a:endParaRPr lang="en-US" sz="3000" dirty="0" smtClean="0"/>
          </a:p>
          <a:p>
            <a:pPr lvl="0"/>
            <a:endParaRPr lang="en-US" dirty="0" smtClean="0"/>
          </a:p>
          <a:p>
            <a:pPr lvl="1"/>
            <a:endParaRPr lang="en-US" dirty="0" smtClean="0"/>
          </a:p>
          <a:p>
            <a:endParaRPr lang="en-US" dirty="0" smtClean="0"/>
          </a:p>
          <a:p>
            <a:pPr lvl="1"/>
            <a:endParaRPr lang="en-US" dirty="0" smtClean="0"/>
          </a:p>
          <a:p>
            <a:pPr lvl="1"/>
            <a:endParaRPr lang="en-US" dirty="0" smtClean="0"/>
          </a:p>
          <a:p>
            <a:pPr lvl="2">
              <a:buNone/>
            </a:pPr>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Aspects</a:t>
            </a:r>
            <a:endParaRPr lang="en-US" dirty="0"/>
          </a:p>
        </p:txBody>
      </p:sp>
      <p:sp>
        <p:nvSpPr>
          <p:cNvPr id="3" name="Content Placeholder 2"/>
          <p:cNvSpPr>
            <a:spLocks noGrp="1"/>
          </p:cNvSpPr>
          <p:nvPr>
            <p:ph idx="1"/>
          </p:nvPr>
        </p:nvSpPr>
        <p:spPr>
          <a:xfrm>
            <a:off x="457200" y="1600198"/>
            <a:ext cx="8229600" cy="5042141"/>
          </a:xfrm>
        </p:spPr>
        <p:txBody>
          <a:bodyPr>
            <a:normAutofit/>
          </a:bodyPr>
          <a:lstStyle/>
          <a:p>
            <a:pPr lvl="0"/>
            <a:r>
              <a:rPr lang="en-US" sz="3000" dirty="0" smtClean="0"/>
              <a:t>Typical management style</a:t>
            </a:r>
          </a:p>
          <a:p>
            <a:pPr lvl="1"/>
            <a:r>
              <a:rPr lang="en-US" sz="2400" dirty="0" smtClean="0"/>
              <a:t>Paternalism in family orientation </a:t>
            </a:r>
          </a:p>
          <a:p>
            <a:pPr lvl="1"/>
            <a:r>
              <a:rPr lang="en-US" sz="2400" dirty="0" smtClean="0"/>
              <a:t>manager is expected to act like a manager and appear authoritative and in control</a:t>
            </a:r>
          </a:p>
          <a:p>
            <a:pPr lvl="1"/>
            <a:r>
              <a:rPr lang="en-US" sz="2400" dirty="0" smtClean="0"/>
              <a:t>Power  Distance</a:t>
            </a:r>
          </a:p>
          <a:p>
            <a:pPr lvl="1"/>
            <a:r>
              <a:rPr lang="en-US" sz="2400" dirty="0" smtClean="0"/>
              <a:t>Leadership Style - authoritative with direct instructions given by a strong leader</a:t>
            </a:r>
          </a:p>
          <a:p>
            <a:pPr lvl="1"/>
            <a:r>
              <a:rPr lang="en-US" sz="2400" dirty="0" smtClean="0"/>
              <a:t>larger traditional Italian businesses – “hierarchical” – Only the most senior managers make decisions.</a:t>
            </a:r>
          </a:p>
          <a:p>
            <a:pPr lvl="1"/>
            <a:endParaRPr lang="en-US" sz="2600" dirty="0" smtClean="0"/>
          </a:p>
          <a:p>
            <a:pPr lvl="0"/>
            <a:endParaRPr lang="en-US" sz="2600" dirty="0" smtClean="0"/>
          </a:p>
          <a:p>
            <a:pPr lvl="1"/>
            <a:endParaRPr lang="en-US" sz="2600" dirty="0" smtClean="0"/>
          </a:p>
          <a:p>
            <a:pPr lvl="0"/>
            <a:endParaRPr lang="en-US" sz="3000" dirty="0" smtClean="0"/>
          </a:p>
          <a:p>
            <a:endParaRPr lang="en-US" sz="3000" dirty="0" smtClean="0"/>
          </a:p>
          <a:p>
            <a:pPr lvl="0"/>
            <a:endParaRPr lang="en-US" dirty="0" smtClean="0"/>
          </a:p>
          <a:p>
            <a:pPr lvl="1"/>
            <a:endParaRPr lang="en-US" dirty="0" smtClean="0"/>
          </a:p>
          <a:p>
            <a:endParaRPr lang="en-US" dirty="0" smtClean="0"/>
          </a:p>
          <a:p>
            <a:pPr lvl="1"/>
            <a:endParaRPr lang="en-US" dirty="0" smtClean="0"/>
          </a:p>
          <a:p>
            <a:pPr lvl="1"/>
            <a:endParaRPr lang="en-US" dirty="0" smtClean="0"/>
          </a:p>
          <a:p>
            <a:pPr lvl="2">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Economic Environment</a:t>
            </a:r>
            <a:br>
              <a:rPr lang="en-US" dirty="0" smtClean="0"/>
            </a:br>
            <a:endParaRPr lang="en-US" dirty="0"/>
          </a:p>
        </p:txBody>
      </p:sp>
      <p:sp>
        <p:nvSpPr>
          <p:cNvPr id="3" name="Content Placeholder 2"/>
          <p:cNvSpPr>
            <a:spLocks noGrp="1"/>
          </p:cNvSpPr>
          <p:nvPr>
            <p:ph idx="1"/>
          </p:nvPr>
        </p:nvSpPr>
        <p:spPr>
          <a:xfrm>
            <a:off x="457200" y="640048"/>
            <a:ext cx="8229600" cy="2802090"/>
          </a:xfrm>
        </p:spPr>
        <p:txBody>
          <a:bodyPr>
            <a:normAutofit fontScale="85000" lnSpcReduction="20000"/>
          </a:bodyPr>
          <a:lstStyle/>
          <a:p>
            <a:pPr lvl="0"/>
            <a:r>
              <a:rPr lang="en-US" sz="2162" u="sng" dirty="0" smtClean="0"/>
              <a:t>Economic Indicators</a:t>
            </a:r>
            <a:endParaRPr lang="en-US" sz="2162" dirty="0" smtClean="0"/>
          </a:p>
          <a:p>
            <a:pPr lvl="1"/>
            <a:r>
              <a:rPr lang="en-US" sz="2162" dirty="0" smtClean="0"/>
              <a:t>The Italian GDP for 2009 was $2.11 Trillion</a:t>
            </a:r>
          </a:p>
          <a:p>
            <a:pPr lvl="1"/>
            <a:endParaRPr lang="en-US" sz="2162" dirty="0" smtClean="0"/>
          </a:p>
          <a:p>
            <a:pPr lvl="1"/>
            <a:r>
              <a:rPr lang="en-US" sz="2162" dirty="0" smtClean="0"/>
              <a:t>This GDP of $2.11 Trillion places Italy as the 6</a:t>
            </a:r>
            <a:r>
              <a:rPr lang="en-US" sz="2162" baseline="30000" dirty="0" smtClean="0"/>
              <a:t>th</a:t>
            </a:r>
            <a:r>
              <a:rPr lang="en-US" sz="2162" dirty="0" smtClean="0"/>
              <a:t> or 7</a:t>
            </a:r>
            <a:r>
              <a:rPr lang="en-US" sz="2162" baseline="30000" dirty="0" smtClean="0"/>
              <a:t>th</a:t>
            </a:r>
            <a:r>
              <a:rPr lang="en-US" sz="2162" dirty="0" smtClean="0"/>
              <a:t> largest economy in the World. For example Germany has a GDP of 3.3T the United Kingdom has a GDP of 2.17.</a:t>
            </a:r>
          </a:p>
          <a:p>
            <a:pPr lvl="1"/>
            <a:endParaRPr lang="en-US" sz="2162" dirty="0" smtClean="0"/>
          </a:p>
          <a:p>
            <a:pPr lvl="1"/>
            <a:r>
              <a:rPr lang="en-US" sz="2162" dirty="0" smtClean="0"/>
              <a:t>The GDP growth rate for Italy in 2009 was -5.1%. The world economic down turn affected the Italian economy much like the rest of the world. Italy's economic growth averaged only 0.8% in the period 2001-2008.</a:t>
            </a:r>
          </a:p>
          <a:p>
            <a:pPr lvl="3">
              <a:buNone/>
            </a:pPr>
            <a:r>
              <a:rPr lang="en-US" sz="1362" dirty="0" smtClean="0"/>
              <a:t>						</a:t>
            </a:r>
          </a:p>
          <a:p>
            <a:endParaRPr lang="en-US" dirty="0"/>
          </a:p>
        </p:txBody>
      </p:sp>
      <p:pic>
        <p:nvPicPr>
          <p:cNvPr id="4" name="Picture 3" descr="Screen shot 2010-11-29 at 6.52.16 PM.png"/>
          <p:cNvPicPr>
            <a:picLocks noChangeAspect="1"/>
          </p:cNvPicPr>
          <p:nvPr/>
        </p:nvPicPr>
        <p:blipFill>
          <a:blip r:embed="rId2"/>
          <a:stretch>
            <a:fillRect/>
          </a:stretch>
        </p:blipFill>
        <p:spPr>
          <a:xfrm>
            <a:off x="630620" y="3442138"/>
            <a:ext cx="7698828" cy="3290643"/>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Aspects</a:t>
            </a:r>
            <a:endParaRPr lang="en-US" dirty="0"/>
          </a:p>
        </p:txBody>
      </p:sp>
      <p:sp>
        <p:nvSpPr>
          <p:cNvPr id="3" name="Content Placeholder 2"/>
          <p:cNvSpPr>
            <a:spLocks noGrp="1"/>
          </p:cNvSpPr>
          <p:nvPr>
            <p:ph idx="1"/>
          </p:nvPr>
        </p:nvSpPr>
        <p:spPr>
          <a:xfrm>
            <a:off x="457200" y="1600198"/>
            <a:ext cx="8229600" cy="5042141"/>
          </a:xfrm>
        </p:spPr>
        <p:txBody>
          <a:bodyPr>
            <a:normAutofit/>
          </a:bodyPr>
          <a:lstStyle/>
          <a:p>
            <a:r>
              <a:rPr lang="en-US" sz="3000" dirty="0" smtClean="0"/>
              <a:t>Women in Business</a:t>
            </a:r>
          </a:p>
          <a:p>
            <a:pPr lvl="1"/>
            <a:r>
              <a:rPr lang="en-US" sz="2400" dirty="0" smtClean="0"/>
              <a:t>number of women in senior management positions is quite small</a:t>
            </a:r>
          </a:p>
          <a:p>
            <a:pPr lvl="1"/>
            <a:r>
              <a:rPr lang="en-US" sz="2400" dirty="0" smtClean="0"/>
              <a:t>Approximately 36 percent of the workforce is female,</a:t>
            </a:r>
          </a:p>
          <a:p>
            <a:pPr lvl="1"/>
            <a:r>
              <a:rPr lang="en-US" sz="2400" dirty="0" smtClean="0"/>
              <a:t>Managers in female-oriented businesses dealing in fashion, art, cosmetics.</a:t>
            </a:r>
          </a:p>
          <a:p>
            <a:pPr lvl="1"/>
            <a:r>
              <a:rPr lang="en-US" sz="2400" dirty="0" smtClean="0"/>
              <a:t>Women receive up to 22 weeks for maternity leave. </a:t>
            </a:r>
          </a:p>
          <a:p>
            <a:pPr lvl="1"/>
            <a:r>
              <a:rPr lang="en-US" sz="2400" dirty="0" smtClean="0"/>
              <a:t>no equal opportunities legislation and there is considerable discrimination against women. </a:t>
            </a:r>
          </a:p>
          <a:p>
            <a:pPr lvl="1">
              <a:buNone/>
            </a:pPr>
            <a:r>
              <a:rPr lang="en-US" sz="2400" dirty="0" smtClean="0"/>
              <a:t> </a:t>
            </a:r>
          </a:p>
          <a:p>
            <a:pPr lvl="1"/>
            <a:endParaRPr lang="en-US" sz="2600" dirty="0" smtClean="0"/>
          </a:p>
          <a:p>
            <a:pPr lvl="0"/>
            <a:endParaRPr lang="en-US" sz="2600" dirty="0" smtClean="0"/>
          </a:p>
          <a:p>
            <a:pPr lvl="1"/>
            <a:endParaRPr lang="en-US" sz="2600" dirty="0" smtClean="0"/>
          </a:p>
          <a:p>
            <a:pPr lvl="0"/>
            <a:endParaRPr lang="en-US" sz="3000" dirty="0" smtClean="0"/>
          </a:p>
          <a:p>
            <a:endParaRPr lang="en-US" sz="3000" dirty="0" smtClean="0"/>
          </a:p>
          <a:p>
            <a:pPr lvl="0"/>
            <a:endParaRPr lang="en-US" dirty="0" smtClean="0"/>
          </a:p>
          <a:p>
            <a:pPr lvl="1"/>
            <a:endParaRPr lang="en-US" dirty="0" smtClean="0"/>
          </a:p>
          <a:p>
            <a:endParaRPr lang="en-US" dirty="0" smtClean="0"/>
          </a:p>
          <a:p>
            <a:pPr lvl="1"/>
            <a:endParaRPr lang="en-US" dirty="0" smtClean="0"/>
          </a:p>
          <a:p>
            <a:pPr lvl="1"/>
            <a:endParaRPr lang="en-US" dirty="0" smtClean="0"/>
          </a:p>
          <a:p>
            <a:pPr lvl="2">
              <a:buNone/>
            </a:pPr>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Aspects</a:t>
            </a:r>
            <a:endParaRPr lang="en-US" dirty="0"/>
          </a:p>
        </p:txBody>
      </p:sp>
      <p:sp>
        <p:nvSpPr>
          <p:cNvPr id="3" name="Content Placeholder 2"/>
          <p:cNvSpPr>
            <a:spLocks noGrp="1"/>
          </p:cNvSpPr>
          <p:nvPr>
            <p:ph idx="1"/>
          </p:nvPr>
        </p:nvSpPr>
        <p:spPr>
          <a:xfrm>
            <a:off x="457200" y="1600198"/>
            <a:ext cx="8229600" cy="5042141"/>
          </a:xfrm>
        </p:spPr>
        <p:txBody>
          <a:bodyPr>
            <a:normAutofit/>
          </a:bodyPr>
          <a:lstStyle/>
          <a:p>
            <a:r>
              <a:rPr lang="en-US" sz="3000" dirty="0" smtClean="0"/>
              <a:t>Hiring Practices </a:t>
            </a:r>
          </a:p>
          <a:p>
            <a:pPr lvl="1"/>
            <a:r>
              <a:rPr lang="en-US" sz="2400" dirty="0" smtClean="0"/>
              <a:t>enroll in the employment list at the local employment office</a:t>
            </a:r>
          </a:p>
          <a:p>
            <a:pPr lvl="1"/>
            <a:r>
              <a:rPr lang="en-US" sz="2600" dirty="0" smtClean="0"/>
              <a:t>enrollments are then divided into the following categories:</a:t>
            </a:r>
          </a:p>
          <a:p>
            <a:pPr lvl="2"/>
            <a:r>
              <a:rPr lang="en-US" sz="2200" dirty="0" smtClean="0"/>
              <a:t>First category – unemployed, seeking first job, or part-time workers</a:t>
            </a:r>
          </a:p>
          <a:p>
            <a:pPr lvl="2"/>
            <a:r>
              <a:rPr lang="en-US" sz="2200" dirty="0" smtClean="0"/>
              <a:t>Second category – employed workers seeking a new job</a:t>
            </a:r>
          </a:p>
          <a:p>
            <a:pPr lvl="2"/>
            <a:r>
              <a:rPr lang="en-US" sz="2200" dirty="0" smtClean="0"/>
              <a:t>Third category – old-age or retirement pensioners</a:t>
            </a:r>
          </a:p>
          <a:p>
            <a:pPr lvl="1"/>
            <a:endParaRPr lang="en-US" sz="2600" dirty="0" smtClean="0"/>
          </a:p>
          <a:p>
            <a:pPr lvl="1"/>
            <a:endParaRPr lang="en-US" sz="2600" dirty="0" smtClean="0"/>
          </a:p>
          <a:p>
            <a:pPr lvl="0"/>
            <a:endParaRPr lang="en-US" sz="2600" dirty="0" smtClean="0"/>
          </a:p>
          <a:p>
            <a:pPr lvl="1"/>
            <a:endParaRPr lang="en-US" sz="2600" dirty="0" smtClean="0"/>
          </a:p>
          <a:p>
            <a:pPr lvl="0"/>
            <a:endParaRPr lang="en-US" sz="3000" dirty="0" smtClean="0"/>
          </a:p>
          <a:p>
            <a:endParaRPr lang="en-US" sz="3000" dirty="0" smtClean="0"/>
          </a:p>
          <a:p>
            <a:pPr lvl="0"/>
            <a:endParaRPr lang="en-US" dirty="0" smtClean="0"/>
          </a:p>
          <a:p>
            <a:pPr lvl="1"/>
            <a:endParaRPr lang="en-US" dirty="0" smtClean="0"/>
          </a:p>
          <a:p>
            <a:endParaRPr lang="en-US" dirty="0" smtClean="0"/>
          </a:p>
          <a:p>
            <a:pPr lvl="1"/>
            <a:endParaRPr lang="en-US" dirty="0" smtClean="0"/>
          </a:p>
          <a:p>
            <a:pPr lvl="1"/>
            <a:endParaRPr lang="en-US" dirty="0" smtClean="0"/>
          </a:p>
          <a:p>
            <a:pPr lvl="2">
              <a:buNone/>
            </a:pP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Aspects</a:t>
            </a:r>
            <a:endParaRPr lang="en-US" dirty="0"/>
          </a:p>
        </p:txBody>
      </p:sp>
      <p:sp>
        <p:nvSpPr>
          <p:cNvPr id="3" name="Content Placeholder 2"/>
          <p:cNvSpPr>
            <a:spLocks noGrp="1"/>
          </p:cNvSpPr>
          <p:nvPr>
            <p:ph idx="1"/>
          </p:nvPr>
        </p:nvSpPr>
        <p:spPr>
          <a:xfrm>
            <a:off x="457200" y="1600198"/>
            <a:ext cx="8229600" cy="5257802"/>
          </a:xfrm>
        </p:spPr>
        <p:txBody>
          <a:bodyPr>
            <a:normAutofit lnSpcReduction="10000"/>
          </a:bodyPr>
          <a:lstStyle/>
          <a:p>
            <a:r>
              <a:rPr lang="en-US" sz="3000" dirty="0" smtClean="0"/>
              <a:t>Compensation Practices and Minimum wages</a:t>
            </a:r>
          </a:p>
          <a:p>
            <a:pPr lvl="1"/>
            <a:r>
              <a:rPr lang="en-US" sz="2400" dirty="0" smtClean="0"/>
              <a:t>Minimum wages in Italy are set, not by law, but by national collective bargaining agreements. </a:t>
            </a:r>
          </a:p>
          <a:p>
            <a:pPr lvl="1"/>
            <a:r>
              <a:rPr lang="en-US" sz="2400" dirty="0" smtClean="0"/>
              <a:t>Must pay Christmas and year-end bonus</a:t>
            </a:r>
          </a:p>
          <a:p>
            <a:r>
              <a:rPr lang="en-US" sz="3000" dirty="0" smtClean="0"/>
              <a:t>Employee Benefits</a:t>
            </a:r>
          </a:p>
          <a:p>
            <a:pPr lvl="1"/>
            <a:r>
              <a:rPr lang="en-US" sz="2000" dirty="0" smtClean="0"/>
              <a:t>National Social Insurance Institute, which is a social insurance system, covers old age, disability, and death benefits</a:t>
            </a:r>
          </a:p>
          <a:p>
            <a:pPr lvl="1"/>
            <a:r>
              <a:rPr lang="en-US" sz="2000" dirty="0" smtClean="0"/>
              <a:t>Most businesses in Italy are closed in the months of July and August </a:t>
            </a:r>
          </a:p>
          <a:p>
            <a:pPr lvl="1"/>
            <a:r>
              <a:rPr lang="en-US" sz="2000" dirty="0" smtClean="0"/>
              <a:t>11 official statutory  bank holidays</a:t>
            </a:r>
          </a:p>
          <a:p>
            <a:pPr lvl="1"/>
            <a:r>
              <a:rPr lang="en-US" sz="2000" dirty="0" smtClean="0"/>
              <a:t>sick leave of absence </a:t>
            </a:r>
          </a:p>
          <a:p>
            <a:pPr lvl="1"/>
            <a:r>
              <a:rPr lang="en-US" sz="2000" dirty="0" smtClean="0"/>
              <a:t>maternity leave still receives 80% of their salary for up to 2 months before and 3 months after the birth of the baby.</a:t>
            </a:r>
          </a:p>
          <a:p>
            <a:pPr lvl="1"/>
            <a:r>
              <a:rPr lang="en-US" sz="2000" dirty="0" smtClean="0"/>
              <a:t>Another 6 months can be taken by either parent at a rate of 30% of their salary. </a:t>
            </a:r>
          </a:p>
          <a:p>
            <a:pPr lvl="1"/>
            <a:endParaRPr lang="en-US" sz="2200" dirty="0" smtClean="0"/>
          </a:p>
          <a:p>
            <a:pPr lvl="1"/>
            <a:endParaRPr lang="en-US" sz="2600" dirty="0" smtClean="0"/>
          </a:p>
          <a:p>
            <a:pPr lvl="0"/>
            <a:endParaRPr lang="en-US" sz="2600" dirty="0" smtClean="0"/>
          </a:p>
          <a:p>
            <a:pPr lvl="1"/>
            <a:endParaRPr lang="en-US" sz="2600" dirty="0" smtClean="0"/>
          </a:p>
          <a:p>
            <a:pPr lvl="0"/>
            <a:endParaRPr lang="en-US" sz="3000" dirty="0" smtClean="0"/>
          </a:p>
          <a:p>
            <a:endParaRPr lang="en-US" sz="3000" dirty="0" smtClean="0"/>
          </a:p>
          <a:p>
            <a:pPr lvl="0"/>
            <a:endParaRPr lang="en-US" dirty="0" smtClean="0"/>
          </a:p>
          <a:p>
            <a:pPr lvl="1"/>
            <a:endParaRPr lang="en-US" dirty="0" smtClean="0"/>
          </a:p>
          <a:p>
            <a:endParaRPr lang="en-US" dirty="0" smtClean="0"/>
          </a:p>
          <a:p>
            <a:pPr lvl="1"/>
            <a:endParaRPr lang="en-US" dirty="0" smtClean="0"/>
          </a:p>
          <a:p>
            <a:pPr lvl="1"/>
            <a:endParaRPr lang="en-US" dirty="0" smtClean="0"/>
          </a:p>
          <a:p>
            <a:pPr lvl="2">
              <a:buNone/>
            </a:pPr>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Practices </a:t>
            </a:r>
            <a:endParaRPr lang="en-US" dirty="0"/>
          </a:p>
        </p:txBody>
      </p:sp>
      <p:sp>
        <p:nvSpPr>
          <p:cNvPr id="3" name="Content Placeholder 2"/>
          <p:cNvSpPr>
            <a:spLocks noGrp="1"/>
          </p:cNvSpPr>
          <p:nvPr>
            <p:ph idx="1"/>
          </p:nvPr>
        </p:nvSpPr>
        <p:spPr>
          <a:xfrm>
            <a:off x="457200" y="1600198"/>
            <a:ext cx="8229600" cy="5257802"/>
          </a:xfrm>
        </p:spPr>
        <p:txBody>
          <a:bodyPr>
            <a:normAutofit fontScale="92500" lnSpcReduction="10000"/>
          </a:bodyPr>
          <a:lstStyle/>
          <a:p>
            <a:r>
              <a:rPr lang="en-US" sz="3000" dirty="0" smtClean="0"/>
              <a:t>Business Dress code</a:t>
            </a:r>
          </a:p>
          <a:p>
            <a:pPr lvl="1"/>
            <a:r>
              <a:rPr lang="en-US" sz="2200" dirty="0" smtClean="0"/>
              <a:t>very well-groomed, wearing good quality, well-cut clothes.</a:t>
            </a:r>
          </a:p>
          <a:p>
            <a:pPr lvl="1"/>
            <a:r>
              <a:rPr lang="en-US" sz="2200" dirty="0" smtClean="0"/>
              <a:t>if you want to be respected-  look good!</a:t>
            </a:r>
          </a:p>
          <a:p>
            <a:pPr lvl="1"/>
            <a:r>
              <a:rPr lang="en-US" sz="2200" dirty="0" smtClean="0"/>
              <a:t>very hot in the summer- don’t have to be in suits</a:t>
            </a:r>
          </a:p>
          <a:p>
            <a:r>
              <a:rPr lang="en-US" sz="3000" dirty="0" smtClean="0"/>
              <a:t>Business cards</a:t>
            </a:r>
          </a:p>
          <a:p>
            <a:pPr lvl="1"/>
            <a:r>
              <a:rPr lang="en-US" sz="2000" dirty="0" smtClean="0"/>
              <a:t>Exchange of business cards at the beginning </a:t>
            </a:r>
          </a:p>
          <a:p>
            <a:pPr lvl="1"/>
            <a:r>
              <a:rPr lang="en-US" sz="2000" dirty="0" smtClean="0"/>
              <a:t>translated into Italian on one side</a:t>
            </a:r>
          </a:p>
          <a:p>
            <a:pPr lvl="1"/>
            <a:r>
              <a:rPr lang="en-US" sz="2000" dirty="0" smtClean="0"/>
              <a:t>include any advanced educational qualifications and your full title and position</a:t>
            </a:r>
          </a:p>
          <a:p>
            <a:r>
              <a:rPr lang="en-US" sz="3000" dirty="0" smtClean="0"/>
              <a:t>Work Schedule</a:t>
            </a:r>
          </a:p>
          <a:p>
            <a:pPr lvl="1"/>
            <a:r>
              <a:rPr lang="en-US" sz="2000" dirty="0" smtClean="0"/>
              <a:t>40 hrs a week</a:t>
            </a:r>
          </a:p>
          <a:p>
            <a:pPr lvl="1"/>
            <a:r>
              <a:rPr lang="en-US" sz="2000" dirty="0" smtClean="0"/>
              <a:t>two hour lunch break for siesta in south, so the working day may last until 7 pm</a:t>
            </a:r>
          </a:p>
          <a:p>
            <a:pPr lvl="1"/>
            <a:r>
              <a:rPr lang="en-US" sz="2000" dirty="0" smtClean="0"/>
              <a:t>9 to 5 work day in north</a:t>
            </a:r>
          </a:p>
          <a:p>
            <a:pPr lvl="1"/>
            <a:endParaRPr lang="en-US" sz="2000" dirty="0" smtClean="0"/>
          </a:p>
          <a:p>
            <a:pPr lvl="1"/>
            <a:endParaRPr lang="en-US" sz="2000" dirty="0" smtClean="0"/>
          </a:p>
          <a:p>
            <a:pPr lvl="1"/>
            <a:endParaRPr lang="en-US" sz="2600" dirty="0" smtClean="0"/>
          </a:p>
          <a:p>
            <a:pPr lvl="1"/>
            <a:endParaRPr lang="en-US" sz="2600" dirty="0" smtClean="0"/>
          </a:p>
          <a:p>
            <a:pPr lvl="1"/>
            <a:endParaRPr lang="en-US" sz="2400" dirty="0" smtClean="0"/>
          </a:p>
          <a:p>
            <a:pPr lvl="1"/>
            <a:endParaRPr lang="en-US" sz="2600" dirty="0" smtClean="0"/>
          </a:p>
          <a:p>
            <a:pPr lvl="0"/>
            <a:endParaRPr lang="en-US" sz="2600" dirty="0" smtClean="0"/>
          </a:p>
          <a:p>
            <a:pPr lvl="1"/>
            <a:endParaRPr lang="en-US" sz="2600" dirty="0" smtClean="0"/>
          </a:p>
          <a:p>
            <a:pPr lvl="0"/>
            <a:endParaRPr lang="en-US" sz="3000" dirty="0" smtClean="0"/>
          </a:p>
          <a:p>
            <a:endParaRPr lang="en-US" sz="3000" dirty="0" smtClean="0"/>
          </a:p>
          <a:p>
            <a:pPr lvl="0"/>
            <a:endParaRPr lang="en-US" dirty="0" smtClean="0"/>
          </a:p>
          <a:p>
            <a:pPr lvl="1"/>
            <a:endParaRPr lang="en-US" dirty="0" smtClean="0"/>
          </a:p>
          <a:p>
            <a:endParaRPr lang="en-US" dirty="0" smtClean="0"/>
          </a:p>
          <a:p>
            <a:pPr lvl="1"/>
            <a:endParaRPr lang="en-US" dirty="0" smtClean="0"/>
          </a:p>
          <a:p>
            <a:pPr lvl="1"/>
            <a:endParaRPr lang="en-US" dirty="0" smtClean="0"/>
          </a:p>
          <a:p>
            <a:pPr lvl="2">
              <a:buNone/>
            </a:pPr>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Practices </a:t>
            </a:r>
            <a:endParaRPr lang="en-US" dirty="0"/>
          </a:p>
        </p:txBody>
      </p:sp>
      <p:sp>
        <p:nvSpPr>
          <p:cNvPr id="3" name="Content Placeholder 2"/>
          <p:cNvSpPr>
            <a:spLocks noGrp="1"/>
          </p:cNvSpPr>
          <p:nvPr>
            <p:ph idx="1"/>
          </p:nvPr>
        </p:nvSpPr>
        <p:spPr>
          <a:xfrm>
            <a:off x="457200" y="1600198"/>
            <a:ext cx="8229600" cy="5257802"/>
          </a:xfrm>
        </p:spPr>
        <p:txBody>
          <a:bodyPr>
            <a:normAutofit/>
          </a:bodyPr>
          <a:lstStyle/>
          <a:p>
            <a:pPr lvl="0"/>
            <a:r>
              <a:rPr lang="en-US" sz="3000" dirty="0" smtClean="0"/>
              <a:t>Business Meeting Etiquette</a:t>
            </a:r>
          </a:p>
          <a:p>
            <a:pPr lvl="1"/>
            <a:r>
              <a:rPr lang="en-US" sz="2000" dirty="0" smtClean="0"/>
              <a:t>Appointments are mandatory </a:t>
            </a:r>
          </a:p>
          <a:p>
            <a:pPr lvl="1"/>
            <a:r>
              <a:rPr lang="en-US" sz="2000" dirty="0" smtClean="0"/>
              <a:t>Do not try to schedule meetings in August – vacation time</a:t>
            </a:r>
          </a:p>
          <a:p>
            <a:pPr lvl="1"/>
            <a:r>
              <a:rPr lang="en-US" sz="2000" dirty="0" smtClean="0"/>
              <a:t>Punctuality important in  North</a:t>
            </a:r>
          </a:p>
          <a:p>
            <a:pPr lvl="1"/>
            <a:r>
              <a:rPr lang="en-US" sz="2000" dirty="0" smtClean="0"/>
              <a:t>goal of the initial meeting is to develop a sense of respect and trust </a:t>
            </a:r>
          </a:p>
          <a:p>
            <a:pPr lvl="1"/>
            <a:r>
              <a:rPr lang="en-US" sz="2000" dirty="0" smtClean="0"/>
              <a:t>use last names and professional titles</a:t>
            </a:r>
          </a:p>
          <a:p>
            <a:pPr lvl="1"/>
            <a:r>
              <a:rPr lang="en-US" sz="2000" dirty="0" smtClean="0"/>
              <a:t>printed material available in both English and Italian</a:t>
            </a:r>
          </a:p>
          <a:p>
            <a:pPr lvl="1"/>
            <a:r>
              <a:rPr lang="en-US" sz="2000" dirty="0" smtClean="0"/>
              <a:t>common to be interrupted while speaking</a:t>
            </a:r>
          </a:p>
          <a:p>
            <a:pPr lvl="1"/>
            <a:r>
              <a:rPr lang="en-US" sz="2000" dirty="0" smtClean="0"/>
              <a:t>written agendas may not be followed always</a:t>
            </a:r>
          </a:p>
          <a:p>
            <a:pPr lvl="1"/>
            <a:r>
              <a:rPr lang="en-US" sz="2000" dirty="0" smtClean="0"/>
              <a:t>Decisions are not reached in meetings</a:t>
            </a:r>
          </a:p>
          <a:p>
            <a:pPr lvl="1"/>
            <a:r>
              <a:rPr lang="en-US" sz="2000" dirty="0" smtClean="0"/>
              <a:t> Meetings are meant for a free flow of ideas and to let everyone have their say</a:t>
            </a:r>
          </a:p>
          <a:p>
            <a:pPr lvl="1"/>
            <a:endParaRPr lang="en-US" sz="2600" dirty="0" smtClean="0"/>
          </a:p>
          <a:p>
            <a:pPr lvl="1"/>
            <a:endParaRPr lang="en-US" sz="2600" dirty="0" smtClean="0"/>
          </a:p>
          <a:p>
            <a:pPr lvl="1"/>
            <a:endParaRPr lang="en-US" sz="2400" dirty="0" smtClean="0"/>
          </a:p>
          <a:p>
            <a:pPr lvl="1"/>
            <a:endParaRPr lang="en-US" sz="2600" dirty="0" smtClean="0"/>
          </a:p>
          <a:p>
            <a:pPr lvl="0"/>
            <a:endParaRPr lang="en-US" sz="2600" dirty="0" smtClean="0"/>
          </a:p>
          <a:p>
            <a:pPr lvl="1"/>
            <a:endParaRPr lang="en-US" sz="2600" dirty="0" smtClean="0"/>
          </a:p>
          <a:p>
            <a:pPr lvl="0"/>
            <a:endParaRPr lang="en-US" sz="3000" dirty="0" smtClean="0"/>
          </a:p>
          <a:p>
            <a:endParaRPr lang="en-US" sz="3000" dirty="0" smtClean="0"/>
          </a:p>
          <a:p>
            <a:pPr lvl="0"/>
            <a:endParaRPr lang="en-US" dirty="0" smtClean="0"/>
          </a:p>
          <a:p>
            <a:pPr lvl="1"/>
            <a:endParaRPr lang="en-US" dirty="0" smtClean="0"/>
          </a:p>
          <a:p>
            <a:endParaRPr lang="en-US" dirty="0" smtClean="0"/>
          </a:p>
          <a:p>
            <a:pPr lvl="1"/>
            <a:endParaRPr lang="en-US" dirty="0" smtClean="0"/>
          </a:p>
          <a:p>
            <a:pPr lvl="1"/>
            <a:endParaRPr lang="en-US" dirty="0" smtClean="0"/>
          </a:p>
          <a:p>
            <a:pPr lvl="2">
              <a:buNone/>
            </a:pPr>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Practices </a:t>
            </a:r>
            <a:endParaRPr lang="en-US" dirty="0"/>
          </a:p>
        </p:txBody>
      </p:sp>
      <p:sp>
        <p:nvSpPr>
          <p:cNvPr id="3" name="Content Placeholder 2"/>
          <p:cNvSpPr>
            <a:spLocks noGrp="1"/>
          </p:cNvSpPr>
          <p:nvPr>
            <p:ph idx="1"/>
          </p:nvPr>
        </p:nvSpPr>
        <p:spPr>
          <a:xfrm>
            <a:off x="457200" y="1600198"/>
            <a:ext cx="8229600" cy="5257802"/>
          </a:xfrm>
        </p:spPr>
        <p:txBody>
          <a:bodyPr>
            <a:normAutofit fontScale="70000" lnSpcReduction="20000"/>
          </a:bodyPr>
          <a:lstStyle/>
          <a:p>
            <a:pPr lvl="0"/>
            <a:r>
              <a:rPr lang="en-US" sz="4000" dirty="0" smtClean="0"/>
              <a:t>Business etiquette in Italy (Do's and Don'ts)</a:t>
            </a:r>
          </a:p>
          <a:p>
            <a:pPr>
              <a:buNone/>
            </a:pPr>
            <a:r>
              <a:rPr lang="en-US" sz="2800" b="1" dirty="0" smtClean="0"/>
              <a:t> </a:t>
            </a:r>
            <a:endParaRPr lang="en-US" sz="2800" dirty="0" smtClean="0"/>
          </a:p>
          <a:p>
            <a:pPr lvl="1"/>
            <a:r>
              <a:rPr lang="en-US" sz="2900" b="1" dirty="0" smtClean="0"/>
              <a:t>DO maintain eye contact </a:t>
            </a:r>
            <a:r>
              <a:rPr lang="en-US" sz="2400" dirty="0" smtClean="0"/>
              <a:t>while talking. This is a sign to your Italian business</a:t>
            </a:r>
          </a:p>
          <a:p>
            <a:pPr lvl="1">
              <a:buNone/>
            </a:pPr>
            <a:r>
              <a:rPr lang="en-US" sz="2400" dirty="0" smtClean="0"/>
              <a:t>      colleagues that you are sincere and honest.</a:t>
            </a:r>
          </a:p>
          <a:p>
            <a:pPr lvl="1"/>
            <a:r>
              <a:rPr lang="en-US" sz="2900" b="1" dirty="0" smtClean="0"/>
              <a:t>DO shake hands</a:t>
            </a:r>
            <a:r>
              <a:rPr lang="en-US" sz="2400" dirty="0" smtClean="0"/>
              <a:t> with everyone when being introduced during a business or</a:t>
            </a:r>
          </a:p>
          <a:p>
            <a:pPr lvl="1">
              <a:buNone/>
            </a:pPr>
            <a:r>
              <a:rPr lang="en-US" sz="2400" dirty="0" smtClean="0"/>
              <a:t>      social meeting. However, men should wait for women to extend their hand</a:t>
            </a:r>
          </a:p>
          <a:p>
            <a:pPr lvl="1">
              <a:buNone/>
            </a:pPr>
            <a:r>
              <a:rPr lang="en-US" sz="2400" dirty="0" smtClean="0"/>
              <a:t>      first.</a:t>
            </a:r>
          </a:p>
          <a:p>
            <a:pPr lvl="1"/>
            <a:r>
              <a:rPr lang="en-US" sz="2400" dirty="0" smtClean="0"/>
              <a:t>DO ensure that you </a:t>
            </a:r>
            <a:r>
              <a:rPr lang="en-US" sz="2900" b="1" dirty="0" smtClean="0"/>
              <a:t>knock before entering an office </a:t>
            </a:r>
            <a:r>
              <a:rPr lang="en-US" sz="2400" dirty="0" smtClean="0"/>
              <a:t>in Italy and always close</a:t>
            </a:r>
          </a:p>
          <a:p>
            <a:pPr lvl="1">
              <a:buNone/>
            </a:pPr>
            <a:r>
              <a:rPr lang="en-US" sz="2400" dirty="0" smtClean="0"/>
              <a:t>      the door behind you.</a:t>
            </a:r>
          </a:p>
          <a:p>
            <a:pPr lvl="1"/>
            <a:r>
              <a:rPr lang="en-US" sz="2900" b="1" dirty="0" smtClean="0"/>
              <a:t>DON'T appear impatient </a:t>
            </a:r>
            <a:r>
              <a:rPr lang="en-US" sz="2400" dirty="0" smtClean="0"/>
              <a:t>or rush your Italian colleagues in their business</a:t>
            </a:r>
          </a:p>
          <a:p>
            <a:pPr lvl="1">
              <a:buNone/>
            </a:pPr>
            <a:r>
              <a:rPr lang="en-US" sz="2400" dirty="0" smtClean="0"/>
              <a:t>      negotiations. Italians may see this as a sign of weakness.</a:t>
            </a:r>
          </a:p>
          <a:p>
            <a:pPr lvl="1"/>
            <a:r>
              <a:rPr lang="en-US" sz="2900" b="1" dirty="0" smtClean="0"/>
              <a:t>DON'T give a business gift until you receive one first</a:t>
            </a:r>
            <a:r>
              <a:rPr lang="en-US" sz="2400" dirty="0" smtClean="0"/>
              <a:t>. In addition, gifts showcasing your company's logo should be avoided.</a:t>
            </a:r>
          </a:p>
          <a:p>
            <a:pPr lvl="1"/>
            <a:r>
              <a:rPr lang="en-US" sz="2400" dirty="0" smtClean="0"/>
              <a:t>DON'T be surprised if during business meetings </a:t>
            </a:r>
            <a:r>
              <a:rPr lang="en-US" sz="2900" b="1" dirty="0" smtClean="0"/>
              <a:t>your Italian colleagues speak</a:t>
            </a:r>
          </a:p>
          <a:p>
            <a:pPr lvl="1">
              <a:buNone/>
            </a:pPr>
            <a:r>
              <a:rPr lang="en-US" sz="2900" b="1" dirty="0" smtClean="0"/>
              <a:t>      simultaneously or interrupt one another. </a:t>
            </a:r>
            <a:r>
              <a:rPr lang="en-US" sz="2400" dirty="0" smtClean="0"/>
              <a:t>It is a common trait of the Italian communication style.</a:t>
            </a:r>
          </a:p>
          <a:p>
            <a:pPr lvl="0"/>
            <a:endParaRPr lang="en-US" sz="2600" dirty="0" smtClean="0"/>
          </a:p>
          <a:p>
            <a:pPr lvl="1">
              <a:buNone/>
            </a:pPr>
            <a:endParaRPr lang="en-US" sz="2600" dirty="0" smtClean="0"/>
          </a:p>
          <a:p>
            <a:pPr lvl="1"/>
            <a:endParaRPr lang="en-US" sz="2400" dirty="0" smtClean="0"/>
          </a:p>
          <a:p>
            <a:pPr lvl="1"/>
            <a:endParaRPr lang="en-US" sz="2600" dirty="0" smtClean="0"/>
          </a:p>
          <a:p>
            <a:pPr lvl="0"/>
            <a:endParaRPr lang="en-US" sz="2600" dirty="0" smtClean="0"/>
          </a:p>
          <a:p>
            <a:pPr lvl="1"/>
            <a:endParaRPr lang="en-US" sz="2600" dirty="0" smtClean="0"/>
          </a:p>
          <a:p>
            <a:pPr lvl="0"/>
            <a:endParaRPr lang="en-US" sz="3000" dirty="0" smtClean="0"/>
          </a:p>
          <a:p>
            <a:endParaRPr lang="en-US" sz="3000" dirty="0" smtClean="0"/>
          </a:p>
          <a:p>
            <a:pPr lvl="0"/>
            <a:endParaRPr lang="en-US" dirty="0" smtClean="0"/>
          </a:p>
          <a:p>
            <a:pPr lvl="1"/>
            <a:endParaRPr lang="en-US" dirty="0" smtClean="0"/>
          </a:p>
          <a:p>
            <a:endParaRPr lang="en-US" dirty="0" smtClean="0"/>
          </a:p>
          <a:p>
            <a:pPr lvl="1"/>
            <a:endParaRPr lang="en-US" dirty="0" smtClean="0"/>
          </a:p>
          <a:p>
            <a:pPr lvl="1"/>
            <a:endParaRPr lang="en-US" dirty="0" smtClean="0"/>
          </a:p>
          <a:p>
            <a:pPr lvl="2">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Inflation Rate and Unemployment Rate</a:t>
            </a:r>
            <a:endParaRPr lang="en-US" dirty="0"/>
          </a:p>
        </p:txBody>
      </p:sp>
      <p:sp>
        <p:nvSpPr>
          <p:cNvPr id="3" name="Content Placeholder 2"/>
          <p:cNvSpPr>
            <a:spLocks noGrp="1"/>
          </p:cNvSpPr>
          <p:nvPr>
            <p:ph idx="1"/>
          </p:nvPr>
        </p:nvSpPr>
        <p:spPr>
          <a:xfrm>
            <a:off x="457199" y="1600200"/>
            <a:ext cx="8443043" cy="4900274"/>
          </a:xfrm>
        </p:spPr>
        <p:txBody>
          <a:bodyPr>
            <a:normAutofit fontScale="62500" lnSpcReduction="20000"/>
          </a:bodyPr>
          <a:lstStyle/>
          <a:p>
            <a:pPr lvl="1">
              <a:buNone/>
            </a:pPr>
            <a:r>
              <a:rPr lang="en-US" u="sng" dirty="0" smtClean="0"/>
              <a:t>Inflation rate</a:t>
            </a:r>
            <a:endParaRPr lang="en-US" dirty="0" smtClean="0"/>
          </a:p>
          <a:p>
            <a:pPr lvl="1"/>
            <a:r>
              <a:rPr lang="en-US" dirty="0" smtClean="0"/>
              <a:t>While the country experienced a GDP growth rate of  -5%, it has a small positive inflation rate of 0.8%. This inflation rate ranked it 42 in the world.</a:t>
            </a:r>
          </a:p>
          <a:p>
            <a:pPr lvl="1">
              <a:buNone/>
            </a:pPr>
            <a:endParaRPr lang="en-US" dirty="0" smtClean="0"/>
          </a:p>
          <a:p>
            <a:pPr lvl="1"/>
            <a:r>
              <a:rPr lang="en-US" dirty="0" smtClean="0"/>
              <a:t>The inflation ration rate for 2008 was 3.4%, the country was effected by the economic downturn.</a:t>
            </a:r>
          </a:p>
          <a:p>
            <a:pPr lvl="1"/>
            <a:endParaRPr lang="en-US" dirty="0" smtClean="0"/>
          </a:p>
          <a:p>
            <a:pPr lvl="1">
              <a:buNone/>
            </a:pPr>
            <a:r>
              <a:rPr lang="en-US" u="sng" dirty="0" smtClean="0"/>
              <a:t>Unemployment Rate</a:t>
            </a:r>
            <a:endParaRPr lang="en-US" dirty="0" smtClean="0"/>
          </a:p>
          <a:p>
            <a:pPr lvl="1"/>
            <a:r>
              <a:rPr lang="en-US" dirty="0" smtClean="0"/>
              <a:t>The unemployment rate in Italy is a regional issue. Often the unemployment rate is low in the north and height in the south. Even with the economic factors plaguing the world. The Italian unemployment rate is at its lowest since 1992. The reason for the higher rates of unemployment in the South. Can be blamed on the inadequate infrastructure, corruption, and organized crime. All of these factors add to the disincentives for companies to invest in job creation in the South. </a:t>
            </a:r>
          </a:p>
          <a:p>
            <a:pPr lvl="1"/>
            <a:endParaRPr lang="en-US" dirty="0" smtClean="0"/>
          </a:p>
          <a:p>
            <a:pPr lvl="1"/>
            <a:r>
              <a:rPr lang="en-US" dirty="0" smtClean="0"/>
              <a:t>For 2009 the unemployment rate is 7.8% for comparison the unemployment rate for the U.S. is 9%.</a:t>
            </a:r>
            <a:r>
              <a:rPr lang="en-US" u="sng" dirty="0" smtClean="0"/>
              <a:t> </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Currency Regulations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sz="2857" u="sng" dirty="0" smtClean="0"/>
              <a:t>Currency Regulations</a:t>
            </a:r>
            <a:endParaRPr lang="en-US" sz="2857" dirty="0" smtClean="0"/>
          </a:p>
          <a:p>
            <a:pPr lvl="1"/>
            <a:r>
              <a:rPr lang="en-US" sz="2857" dirty="0" smtClean="0"/>
              <a:t>Italy is a part of The Euro currency. There were originally 12 European countries that began the euro currency. These countries make up the European Union; any country in the union including Italy has changed their currency over to the Euro. </a:t>
            </a:r>
          </a:p>
          <a:p>
            <a:pPr lvl="1"/>
            <a:endParaRPr lang="en-US" sz="2857" dirty="0" smtClean="0"/>
          </a:p>
          <a:p>
            <a:pPr lvl="1"/>
            <a:r>
              <a:rPr lang="en-US" sz="2857" dirty="0" smtClean="0"/>
              <a:t>The European Central Bank (ECB) regulates the euro as the central bank for Europe. The goal of this group is to grow and stabilize the purchasing power of the euro.</a:t>
            </a:r>
          </a:p>
          <a:p>
            <a:pPr lvl="1"/>
            <a:endParaRPr lang="en-US" sz="2857" dirty="0" smtClean="0"/>
          </a:p>
          <a:p>
            <a:pPr lvl="0"/>
            <a:r>
              <a:rPr lang="en-US" sz="2857" u="sng" dirty="0" smtClean="0"/>
              <a:t>Exchange Rate</a:t>
            </a:r>
            <a:endParaRPr lang="en-US" sz="2857" dirty="0" smtClean="0"/>
          </a:p>
          <a:p>
            <a:pPr lvl="1"/>
            <a:r>
              <a:rPr lang="en-US" sz="2857" dirty="0" smtClean="0"/>
              <a:t>The exchange rates fluctuate on a daily basis but as of Nov. 28</a:t>
            </a:r>
            <a:r>
              <a:rPr lang="en-US" sz="2857" baseline="30000" dirty="0" smtClean="0"/>
              <a:t>th</a:t>
            </a:r>
            <a:r>
              <a:rPr lang="en-US" sz="2857" dirty="0" smtClean="0"/>
              <a:t> one Euro will buy 1.3239 U.S. Dollars.</a:t>
            </a:r>
          </a:p>
          <a:p>
            <a:pPr lvl="1"/>
            <a:endParaRPr lang="en-US" sz="2857" dirty="0" smtClean="0"/>
          </a:p>
          <a:p>
            <a:pPr lvl="1"/>
            <a:r>
              <a:rPr lang="en-US" sz="2857" dirty="0" smtClean="0"/>
              <a:t>There are many factors that affect the exchange rate such as the Fed’s target rate, and the current economic environment of the European Union.</a:t>
            </a:r>
          </a:p>
          <a:p>
            <a:pPr lvl="1"/>
            <a:endParaRPr lang="en-US" sz="2857" dirty="0" smtClean="0"/>
          </a:p>
          <a:p>
            <a:pPr lvl="1">
              <a:buNone/>
            </a:pPr>
            <a:endParaRPr lang="en-US" sz="2857"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43032" cy="950069"/>
          </a:xfrm>
        </p:spPr>
        <p:txBody>
          <a:bodyPr/>
          <a:lstStyle/>
          <a:p>
            <a:r>
              <a:rPr lang="en-US" dirty="0" smtClean="0"/>
              <a:t>Tax System</a:t>
            </a:r>
            <a:endParaRPr lang="en-US" dirty="0"/>
          </a:p>
        </p:txBody>
      </p:sp>
      <p:sp>
        <p:nvSpPr>
          <p:cNvPr id="3" name="Content Placeholder 2"/>
          <p:cNvSpPr>
            <a:spLocks noGrp="1"/>
          </p:cNvSpPr>
          <p:nvPr>
            <p:ph idx="1"/>
          </p:nvPr>
        </p:nvSpPr>
        <p:spPr>
          <a:xfrm>
            <a:off x="457200" y="950069"/>
            <a:ext cx="8393042" cy="4830351"/>
          </a:xfrm>
        </p:spPr>
        <p:txBody>
          <a:bodyPr>
            <a:normAutofit/>
          </a:bodyPr>
          <a:lstStyle/>
          <a:p>
            <a:pPr lvl="1"/>
            <a:r>
              <a:rPr lang="en-US" sz="2200" dirty="0" smtClean="0"/>
              <a:t>The Italian tax system is progressive, meaning the higher an individuals income the higher their taxes.</a:t>
            </a:r>
          </a:p>
          <a:p>
            <a:pPr lvl="1"/>
            <a:r>
              <a:rPr lang="en-US" sz="2200" dirty="0" smtClean="0"/>
              <a:t>In 2010 the tax rate for an individual was between 23%-43%</a:t>
            </a:r>
          </a:p>
          <a:p>
            <a:pPr lvl="1"/>
            <a:r>
              <a:rPr lang="en-US" sz="2200" dirty="0" smtClean="0"/>
              <a:t>The standard corporate tax rate in Italy for 2010 was 27.5%.</a:t>
            </a:r>
          </a:p>
          <a:p>
            <a:pPr lvl="1"/>
            <a:r>
              <a:rPr lang="en-US" sz="2200" dirty="0" smtClean="0"/>
              <a:t>The rate of tax payable on capital gains from shareholding is 12.5%.</a:t>
            </a:r>
          </a:p>
          <a:p>
            <a:pPr lvl="1"/>
            <a:r>
              <a:rPr lang="en-US" sz="2200" dirty="0" smtClean="0"/>
              <a:t>Companies pay 27.5% tax on capital gains with the sale of the participation being 95% tax exempt.</a:t>
            </a:r>
          </a:p>
          <a:p>
            <a:pPr lvl="1"/>
            <a:endParaRPr lang="en-US" sz="2200" dirty="0" smtClean="0"/>
          </a:p>
          <a:p>
            <a:pPr>
              <a:buNone/>
            </a:pPr>
            <a:r>
              <a:rPr lang="en-US" sz="2200" dirty="0" smtClean="0"/>
              <a:t>			</a:t>
            </a:r>
            <a:endParaRPr lang="en-US" sz="2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TotalTime>
  <Words>5413</Words>
  <Application>Microsoft Office PowerPoint</Application>
  <PresentationFormat>On-screen Show (4:3)</PresentationFormat>
  <Paragraphs>687</Paragraphs>
  <Slides>65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Office Theme</vt:lpstr>
      <vt:lpstr>Document</vt:lpstr>
      <vt:lpstr>Italy</vt:lpstr>
      <vt:lpstr>Demographics</vt:lpstr>
      <vt:lpstr>Birth and Death Rates</vt:lpstr>
      <vt:lpstr>Age Categories by percentage </vt:lpstr>
      <vt:lpstr>Natural Resources </vt:lpstr>
      <vt:lpstr>Economic Environment </vt:lpstr>
      <vt:lpstr>Inflation Rate and Unemployment Rate</vt:lpstr>
      <vt:lpstr>Currency Regulations</vt:lpstr>
      <vt:lpstr>Tax System</vt:lpstr>
      <vt:lpstr>Stock Market</vt:lpstr>
      <vt:lpstr>Key Business Segments</vt:lpstr>
      <vt:lpstr>Major Imports and Exports</vt:lpstr>
      <vt:lpstr>Standard of Living</vt:lpstr>
      <vt:lpstr>History Facts/Events</vt:lpstr>
      <vt:lpstr>Political System </vt:lpstr>
      <vt:lpstr>Stability of the Country </vt:lpstr>
      <vt:lpstr>Geography</vt:lpstr>
      <vt:lpstr>Environmental Issues</vt:lpstr>
      <vt:lpstr>Key Advantages to Investing in Italy</vt:lpstr>
      <vt:lpstr>SDA Bocconi School of Management Milan, Italy  </vt:lpstr>
      <vt:lpstr>Sofia Silva</vt:lpstr>
      <vt:lpstr>Sociological Aspects of Italy</vt:lpstr>
      <vt:lpstr>Italian Family Structure</vt:lpstr>
      <vt:lpstr>Social Problems</vt:lpstr>
      <vt:lpstr>Social Class Structure</vt:lpstr>
      <vt:lpstr>Ethnic Groups</vt:lpstr>
      <vt:lpstr>Religion In Italy</vt:lpstr>
      <vt:lpstr>Education In Italy</vt:lpstr>
      <vt:lpstr>Leisure Activities In Italy</vt:lpstr>
      <vt:lpstr>The Arts</vt:lpstr>
      <vt:lpstr>Slide 31</vt:lpstr>
      <vt:lpstr>Maria Laura Riccardi</vt:lpstr>
      <vt:lpstr>Cultural Aspects</vt:lpstr>
      <vt:lpstr>Cultural Groups</vt:lpstr>
      <vt:lpstr>Slide 35</vt:lpstr>
      <vt:lpstr>Cultural Dimensions</vt:lpstr>
      <vt:lpstr>Cultural Dimensions, cont.</vt:lpstr>
      <vt:lpstr>Slide 38</vt:lpstr>
      <vt:lpstr>Important Values</vt:lpstr>
      <vt:lpstr>Important Values, cont.</vt:lpstr>
      <vt:lpstr>Important Values, cont.</vt:lpstr>
      <vt:lpstr>Slide 42</vt:lpstr>
      <vt:lpstr>Customs</vt:lpstr>
      <vt:lpstr>Customs, cont.</vt:lpstr>
      <vt:lpstr>Communication</vt:lpstr>
      <vt:lpstr>Communication, cont.</vt:lpstr>
      <vt:lpstr>Conflict Style</vt:lpstr>
      <vt:lpstr>Negotiation Style</vt:lpstr>
      <vt:lpstr>Food and Eating Etiquette</vt:lpstr>
      <vt:lpstr>Questionnaire</vt:lpstr>
      <vt:lpstr>Business Environment</vt:lpstr>
      <vt:lpstr>Business Environment</vt:lpstr>
      <vt:lpstr>Business Environment</vt:lpstr>
      <vt:lpstr>Business Environment</vt:lpstr>
      <vt:lpstr>Business Environment</vt:lpstr>
      <vt:lpstr>Business Environment</vt:lpstr>
      <vt:lpstr>Business Environment</vt:lpstr>
      <vt:lpstr>Management Aspects</vt:lpstr>
      <vt:lpstr>Management Aspects</vt:lpstr>
      <vt:lpstr>Management Aspects</vt:lpstr>
      <vt:lpstr>Management Aspects</vt:lpstr>
      <vt:lpstr>Management Aspects</vt:lpstr>
      <vt:lpstr>Business Practices </vt:lpstr>
      <vt:lpstr>Business Practices </vt:lpstr>
      <vt:lpstr>Business Practices </vt:lpstr>
    </vt:vector>
  </TitlesOfParts>
  <Company>Texas A&amp;M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Italy</dc:title>
  <dc:creator>Nathan Maedgen</dc:creator>
  <cp:lastModifiedBy>BA Student</cp:lastModifiedBy>
  <cp:revision>34</cp:revision>
  <dcterms:created xsi:type="dcterms:W3CDTF">2010-11-30T16:22:06Z</dcterms:created>
  <dcterms:modified xsi:type="dcterms:W3CDTF">2010-11-30T19:46:33Z</dcterms:modified>
</cp:coreProperties>
</file>