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handoutMasterIdLst>
    <p:handoutMasterId r:id="rId82"/>
  </p:handoutMasterIdLst>
  <p:sldIdLst>
    <p:sldId id="27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278" r:id="rId19"/>
    <p:sldId id="279" r:id="rId20"/>
    <p:sldId id="280" r:id="rId21"/>
    <p:sldId id="281" r:id="rId22"/>
    <p:sldId id="282" r:id="rId23"/>
    <p:sldId id="284" r:id="rId24"/>
    <p:sldId id="285" r:id="rId25"/>
    <p:sldId id="286" r:id="rId26"/>
    <p:sldId id="287" r:id="rId27"/>
    <p:sldId id="288" r:id="rId28"/>
    <p:sldId id="289" r:id="rId29"/>
    <p:sldId id="290" r:id="rId30"/>
    <p:sldId id="292" r:id="rId31"/>
    <p:sldId id="295" r:id="rId32"/>
    <p:sldId id="296" r:id="rId33"/>
    <p:sldId id="297" r:id="rId34"/>
    <p:sldId id="298" r:id="rId35"/>
    <p:sldId id="293" r:id="rId36"/>
    <p:sldId id="299" r:id="rId37"/>
    <p:sldId id="300" r:id="rId38"/>
    <p:sldId id="317" r:id="rId39"/>
    <p:sldId id="318" r:id="rId40"/>
    <p:sldId id="319" r:id="rId41"/>
    <p:sldId id="321" r:id="rId42"/>
    <p:sldId id="339"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256" r:id="rId61"/>
    <p:sldId id="257" r:id="rId62"/>
    <p:sldId id="258" r:id="rId63"/>
    <p:sldId id="259" r:id="rId64"/>
    <p:sldId id="260" r:id="rId65"/>
    <p:sldId id="261" r:id="rId66"/>
    <p:sldId id="262" r:id="rId67"/>
    <p:sldId id="263" r:id="rId68"/>
    <p:sldId id="264" r:id="rId69"/>
    <p:sldId id="265" r:id="rId70"/>
    <p:sldId id="266" r:id="rId71"/>
    <p:sldId id="275" r:id="rId72"/>
    <p:sldId id="276" r:id="rId73"/>
    <p:sldId id="274" r:id="rId74"/>
    <p:sldId id="267" r:id="rId75"/>
    <p:sldId id="268" r:id="rId76"/>
    <p:sldId id="269" r:id="rId77"/>
    <p:sldId id="272" r:id="rId78"/>
    <p:sldId id="270" r:id="rId79"/>
    <p:sldId id="273"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42" autoAdjust="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A1D947-90D4-4959-BE2F-ACBD22C814AD}" type="datetimeFigureOut">
              <a:rPr lang="en-US" smtClean="0"/>
              <a:t>4/3/2012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CF86B4-FF5B-4386-B564-8793F218DB1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B3821-2C26-42B2-9702-DCFCBC86BDB8}" type="datetimeFigureOut">
              <a:rPr lang="en-US" smtClean="0"/>
              <a:pPr/>
              <a:t>4/3/2012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39C3E-DBA9-492F-BA92-443530B67F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lobalpost.com/dispatch/mexico/090324/bringing-laredos-missing-ho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n.wikipedia.org/wiki/Burma" TargetMode="External"/><Relationship Id="rId13" Type="http://schemas.openxmlformats.org/officeDocument/2006/relationships/hyperlink" Target="http://en.wikipedia.org/wiki/Kyrgyzstan" TargetMode="External"/><Relationship Id="rId18" Type="http://schemas.openxmlformats.org/officeDocument/2006/relationships/hyperlink" Target="http://en.wikipedia.org/wiki/Russian_Far_East" TargetMode="External"/><Relationship Id="rId3" Type="http://schemas.openxmlformats.org/officeDocument/2006/relationships/hyperlink" Target="http://en.wikipedia.org/wiki/List_of_land_border_lengths" TargetMode="External"/><Relationship Id="rId7" Type="http://schemas.openxmlformats.org/officeDocument/2006/relationships/hyperlink" Target="http://en.wikipedia.org/wiki/Vietnam" TargetMode="External"/><Relationship Id="rId12" Type="http://schemas.openxmlformats.org/officeDocument/2006/relationships/hyperlink" Target="http://en.wikipedia.org/wiki/Afghanistan" TargetMode="External"/><Relationship Id="rId17" Type="http://schemas.openxmlformats.org/officeDocument/2006/relationships/hyperlink" Target="http://en.wikipedia.org/wiki/Inner_Asia" TargetMode="External"/><Relationship Id="rId2" Type="http://schemas.openxmlformats.org/officeDocument/2006/relationships/slide" Target="../slides/slide43.xml"/><Relationship Id="rId16" Type="http://schemas.openxmlformats.org/officeDocument/2006/relationships/hyperlink" Target="http://en.wikipedia.org/wiki/Mongolia" TargetMode="External"/><Relationship Id="rId1" Type="http://schemas.openxmlformats.org/officeDocument/2006/relationships/notesMaster" Target="../notesMasters/notesMaster1.xml"/><Relationship Id="rId6" Type="http://schemas.openxmlformats.org/officeDocument/2006/relationships/hyperlink" Target="http://en.wikipedia.org/wiki/List_of_countries_by_number_of_neighbouring_countries" TargetMode="External"/><Relationship Id="rId11" Type="http://schemas.openxmlformats.org/officeDocument/2006/relationships/hyperlink" Target="http://en.wikipedia.org/wiki/China" TargetMode="External"/><Relationship Id="rId5" Type="http://schemas.openxmlformats.org/officeDocument/2006/relationships/hyperlink" Target="http://en.wikipedia.org/wiki/Gulf_of_Tonkin" TargetMode="External"/><Relationship Id="rId15" Type="http://schemas.openxmlformats.org/officeDocument/2006/relationships/hyperlink" Target="http://en.wikipedia.org/wiki/Altai_Republic" TargetMode="External"/><Relationship Id="rId10" Type="http://schemas.openxmlformats.org/officeDocument/2006/relationships/hyperlink" Target="http://en.wikipedia.org/wiki/Pakistan" TargetMode="External"/><Relationship Id="rId19" Type="http://schemas.openxmlformats.org/officeDocument/2006/relationships/hyperlink" Target="http://en.wikipedia.org/wiki/North_Korea" TargetMode="External"/><Relationship Id="rId4" Type="http://schemas.openxmlformats.org/officeDocument/2006/relationships/hyperlink" Target="http://en.wikipedia.org/wiki/Yalu_River" TargetMode="External"/><Relationship Id="rId9" Type="http://schemas.openxmlformats.org/officeDocument/2006/relationships/hyperlink" Target="http://en.wikipedia.org/wiki/Bhutan" TargetMode="External"/><Relationship Id="rId14" Type="http://schemas.openxmlformats.org/officeDocument/2006/relationships/hyperlink" Target="http://en.wikipedia.org/wiki/Kazakhstan"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Internet_censorship_in_the_People's_Republic_of_China" TargetMode="External"/><Relationship Id="rId7" Type="http://schemas.openxmlformats.org/officeDocument/2006/relationships/hyperlink" Target="http://en.wikipedia.org/wiki/Freedom_of_religion"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en.wikipedia.org/wiki/Reproductive_rights" TargetMode="External"/><Relationship Id="rId5" Type="http://schemas.openxmlformats.org/officeDocument/2006/relationships/hyperlink" Target="http://en.wikipedia.org/wiki/Freedom_of_assembly" TargetMode="External"/><Relationship Id="rId4" Type="http://schemas.openxmlformats.org/officeDocument/2006/relationships/hyperlink" Target="http://en.wikipedia.org/wiki/Freedom_of_the_pres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en.wikipedia.org/wiki/Annual_average_GDP_growth"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en.wikipedia.org/wiki/Gini_coefficient" TargetMode="External"/><Relationship Id="rId4" Type="http://schemas.openxmlformats.org/officeDocument/2006/relationships/hyperlink" Target="http://en.wikipedia.org/wiki/List_of_countries_by_income_equality"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-Three times larger than Texas, and one fifth the size</a:t>
            </a:r>
            <a:r>
              <a:rPr lang="en-US" baseline="0" dirty="0" smtClean="0"/>
              <a:t> of the United States</a:t>
            </a:r>
            <a:endParaRPr lang="en-US" dirty="0" smtClean="0"/>
          </a:p>
          <a:p>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2</a:t>
            </a:fld>
            <a:endParaRPr lang="en-US" dirty="0"/>
          </a:p>
        </p:txBody>
      </p:sp>
    </p:spTree>
    <p:extLst>
      <p:ext uri="{BB962C8B-B14F-4D97-AF65-F5344CB8AC3E}">
        <p14:creationId xmlns:p14="http://schemas.microsoft.com/office/powerpoint/2010/main" xmlns="" val="408484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-Celebrated not only through fiesta</a:t>
            </a:r>
            <a:r>
              <a:rPr lang="en-US" baseline="0" dirty="0" smtClean="0"/>
              <a:t> but their way of life</a:t>
            </a:r>
          </a:p>
          <a:p>
            <a:r>
              <a:rPr lang="en-US" baseline="0" dirty="0" smtClean="0"/>
              <a:t>-Work is only done only because it has to e done. Mexicans need a balance between work and </a:t>
            </a:r>
            <a:r>
              <a:rPr lang="en-US" baseline="0" dirty="0" err="1" smtClean="0"/>
              <a:t>lisure</a:t>
            </a:r>
            <a:r>
              <a:rPr lang="en-US" baseline="0" dirty="0" smtClean="0"/>
              <a:t>. There is no strict </a:t>
            </a:r>
            <a:r>
              <a:rPr lang="en-US" baseline="0" dirty="0" err="1" smtClean="0"/>
              <a:t>dichotomyh</a:t>
            </a:r>
            <a:r>
              <a:rPr lang="en-US" baseline="0" dirty="0" smtClean="0"/>
              <a:t> between work and leisure. They like to have friends and relatives working with them to make work more fun. They deemphasize the future and little long-term planning occurs. Take everyday as it comes</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11</a:t>
            </a:fld>
            <a:endParaRPr lang="en-US" dirty="0"/>
          </a:p>
        </p:txBody>
      </p:sp>
    </p:spTree>
    <p:extLst>
      <p:ext uri="{BB962C8B-B14F-4D97-AF65-F5344CB8AC3E}">
        <p14:creationId xmlns:p14="http://schemas.microsoft.com/office/powerpoint/2010/main" xmlns="" val="15980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has a role within</a:t>
            </a:r>
            <a:r>
              <a:rPr lang="en-US" baseline="0" dirty="0" smtClean="0"/>
              <a:t> society. Society accepts </a:t>
            </a:r>
            <a:r>
              <a:rPr lang="en-US" baseline="0" dirty="0" err="1" smtClean="0"/>
              <a:t>wihout</a:t>
            </a:r>
            <a:r>
              <a:rPr lang="en-US" baseline="0" dirty="0" smtClean="0"/>
              <a:t> question unequal distribution of </a:t>
            </a:r>
            <a:r>
              <a:rPr lang="en-US" baseline="0" dirty="0" err="1" smtClean="0"/>
              <a:t>weath</a:t>
            </a:r>
            <a:r>
              <a:rPr lang="en-US" baseline="0" dirty="0" smtClean="0"/>
              <a:t> and authority. For ex. there are two forms of you, </a:t>
            </a:r>
            <a:r>
              <a:rPr lang="en-US" baseline="0" dirty="0" err="1" smtClean="0"/>
              <a:t>tu</a:t>
            </a:r>
            <a:r>
              <a:rPr lang="en-US" baseline="0" dirty="0" smtClean="0"/>
              <a:t> to be used informally and between friends. Formally </a:t>
            </a:r>
            <a:r>
              <a:rPr lang="en-US" baseline="0" dirty="0" err="1" smtClean="0"/>
              <a:t>usted</a:t>
            </a:r>
            <a:r>
              <a:rPr lang="en-US" baseline="0" dirty="0" smtClean="0"/>
              <a:t> to show respect to superiors and elders.</a:t>
            </a:r>
          </a:p>
          <a:p>
            <a:r>
              <a:rPr lang="en-US" baseline="0" dirty="0" smtClean="0"/>
              <a:t>-The father is the authority figure and traditionally the mother’s role is to love her children and husband and to lead a life of self-</a:t>
            </a:r>
            <a:r>
              <a:rPr lang="en-US" baseline="0" dirty="0" err="1" smtClean="0"/>
              <a:t>sacrafice</a:t>
            </a:r>
            <a:r>
              <a:rPr lang="en-US" baseline="0" dirty="0" smtClean="0"/>
              <a:t> for them. Family members take care of each other</a:t>
            </a:r>
          </a:p>
          <a:p>
            <a:r>
              <a:rPr lang="en-US" baseline="0" dirty="0" smtClean="0"/>
              <a:t>-work- </a:t>
            </a:r>
            <a:r>
              <a:rPr lang="en-US" baseline="0" dirty="0" err="1" smtClean="0"/>
              <a:t>subordinantes</a:t>
            </a:r>
            <a:r>
              <a:rPr lang="en-US" baseline="0" dirty="0" smtClean="0"/>
              <a:t> traditionally do not even question the boss. Will be covered in detail next. </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12</a:t>
            </a:fld>
            <a:endParaRPr lang="en-US" dirty="0"/>
          </a:p>
        </p:txBody>
      </p:sp>
    </p:spTree>
    <p:extLst>
      <p:ext uri="{BB962C8B-B14F-4D97-AF65-F5344CB8AC3E}">
        <p14:creationId xmlns:p14="http://schemas.microsoft.com/office/powerpoint/2010/main" xmlns="" val="221199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Mexican</a:t>
            </a:r>
            <a:r>
              <a:rPr lang="en-US" baseline="0" dirty="0" smtClean="0"/>
              <a:t>s feel threatened by uncertain situation and strangers and try to avoid them. Therefore, knowing someone before hiring or doing business with him or her is important. If business must be done with strangers, much time is spent getting to know the person before any deals are made. Mexicans are not loyal to an organization but they are committed to the people in the organization</a:t>
            </a:r>
          </a:p>
          <a:p>
            <a:pPr marL="171450" indent="-171450">
              <a:buFont typeface="Arial" pitchFamily="34" charset="0"/>
              <a:buChar char="•"/>
            </a:pPr>
            <a:r>
              <a:rPr lang="en-US" baseline="0" dirty="0" smtClean="0"/>
              <a:t>Showing for ex concern when  an employees family member is sick is a good way for a foreign manager to build good relations.</a:t>
            </a:r>
          </a:p>
          <a:p>
            <a:pPr marL="171450" indent="-171450">
              <a:buFont typeface="Arial" pitchFamily="34" charset="0"/>
              <a:buChar char="•"/>
            </a:pPr>
            <a:r>
              <a:rPr lang="en-US" baseline="0" dirty="0" smtClean="0"/>
              <a:t>Mexicans will lie to avoid hurt feelings. They will frequently say what you want to hear to avoid confrontation and the loss of someone’s dignity.  Problem with a typical authoritarian administration is that Mexicans tend to withhold negative info even if its important and convey only good news. Questioning is not encouraged. However this is starting to break down and move toward more participative management styles. </a:t>
            </a:r>
          </a:p>
          <a:p>
            <a:pPr marL="171450" indent="-171450">
              <a:buFont typeface="Arial" pitchFamily="34" charset="0"/>
              <a:buChar char="•"/>
            </a:pPr>
            <a:r>
              <a:rPr lang="en-US" baseline="0" dirty="0" smtClean="0"/>
              <a:t>Lots of handshakes, hugs and kisses. More physical contact and smaller interpersonal distances.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13</a:t>
            </a:fld>
            <a:endParaRPr lang="en-US" dirty="0"/>
          </a:p>
        </p:txBody>
      </p:sp>
    </p:spTree>
    <p:extLst>
      <p:ext uri="{BB962C8B-B14F-4D97-AF65-F5344CB8AC3E}">
        <p14:creationId xmlns:p14="http://schemas.microsoft.com/office/powerpoint/2010/main" xmlns="" val="187053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Concept</a:t>
            </a:r>
            <a:r>
              <a:rPr lang="en-US" baseline="0" dirty="0" smtClean="0"/>
              <a:t> of time is relaxed and there is always plenty of it. This is called polychronic time, meaning more than one thing goes on at a time. Interruptions and tardiness are common and deadlines are flexible. Absence on Monday after a long weekend is accepted if a person uses the excuse Saint Monday. Arriving on time is considered rude. And Mexicans are dismayed over North American invitations that state in advance what time a party will be over.  More modern companies are moving toward the western concept of time and try to stick to strict deadlines. </a:t>
            </a:r>
          </a:p>
          <a:p>
            <a:pPr marL="171450" indent="-171450">
              <a:buFont typeface="Arial" pitchFamily="34" charset="0"/>
              <a:buChar char="•"/>
            </a:pPr>
            <a:r>
              <a:rPr lang="en-US" baseline="0" dirty="0" smtClean="0"/>
              <a:t>Mexicans as individuals may be freer from guilt and obligation than U.S. Americans. It is not the individual that is guilty, the group shares the blame. The obligation is not the individual's but the groups. </a:t>
            </a:r>
          </a:p>
          <a:p>
            <a:pPr marL="171450" indent="-171450">
              <a:buFont typeface="Arial" pitchFamily="34" charset="0"/>
              <a:buChar char="•"/>
            </a:pPr>
            <a:r>
              <a:rPr lang="en-US" sz="1200" kern="1200" dirty="0" smtClean="0">
                <a:solidFill>
                  <a:schemeClr val="tx1"/>
                </a:solidFill>
                <a:effectLst/>
                <a:latin typeface="+mn-lt"/>
                <a:ea typeface="+mn-ea"/>
                <a:cs typeface="+mn-cs"/>
              </a:rPr>
              <a:t>The average Mexican business executive will spend most of the time discussing general topics, waiting for the final moments of conversation to bring up the matter at hand. Yet in the “every second counts” mentality of the U.S., light conversation like this is often viewed as an expensive waste of time. In Mexico’s typical business culture meetings start off slowly, with Mexican businessmen exhibiting behavior that is gentle and compromising as they warm up to the actual topics and purpose of the meeting.</a:t>
            </a:r>
          </a:p>
          <a:p>
            <a:pPr marL="171450" indent="-171450">
              <a:buFont typeface="Arial" pitchFamily="34" charset="0"/>
              <a:buChar char="•"/>
            </a:pPr>
            <a:r>
              <a:rPr lang="en-US" sz="1200" kern="1200" dirty="0" smtClean="0">
                <a:solidFill>
                  <a:schemeClr val="tx1"/>
                </a:solidFill>
                <a:effectLst/>
                <a:latin typeface="+mn-lt"/>
                <a:ea typeface="+mn-ea"/>
                <a:cs typeface="+mn-cs"/>
              </a:rPr>
              <a:t>Holidays tend</a:t>
            </a:r>
            <a:r>
              <a:rPr lang="en-US" sz="1200" kern="1200" baseline="0" dirty="0" smtClean="0">
                <a:solidFill>
                  <a:schemeClr val="tx1"/>
                </a:solidFill>
                <a:effectLst/>
                <a:latin typeface="+mn-lt"/>
                <a:ea typeface="+mn-ea"/>
                <a:cs typeface="+mn-cs"/>
              </a:rPr>
              <a:t> to be lengthy so prepare for delays and interruptions in work. </a:t>
            </a:r>
          </a:p>
          <a:p>
            <a:pPr marL="171450" indent="-171450">
              <a:buFont typeface="Arial" pitchFamily="34" charset="0"/>
              <a:buChar char="•"/>
            </a:pPr>
            <a:r>
              <a:rPr lang="en-US" sz="1200" kern="1200" baseline="0" dirty="0" smtClean="0">
                <a:solidFill>
                  <a:schemeClr val="tx1"/>
                </a:solidFill>
                <a:effectLst/>
                <a:latin typeface="+mn-lt"/>
                <a:ea typeface="+mn-ea"/>
                <a:cs typeface="+mn-cs"/>
              </a:rPr>
              <a:t>Problems today to consider when wanting to do business in </a:t>
            </a:r>
            <a:r>
              <a:rPr lang="en-US" sz="1200" kern="1200" baseline="0" dirty="0" err="1" smtClean="0">
                <a:solidFill>
                  <a:schemeClr val="tx1"/>
                </a:solidFill>
                <a:effectLst/>
                <a:latin typeface="+mn-lt"/>
                <a:ea typeface="+mn-ea"/>
                <a:cs typeface="+mn-cs"/>
              </a:rPr>
              <a:t>mexico</a:t>
            </a:r>
            <a:r>
              <a:rPr lang="en-US" sz="1200" kern="1200" baseline="0" dirty="0" smtClean="0">
                <a:solidFill>
                  <a:schemeClr val="tx1"/>
                </a:solidFill>
                <a:effectLst/>
                <a:latin typeface="+mn-lt"/>
                <a:ea typeface="+mn-ea"/>
                <a:cs typeface="+mn-cs"/>
              </a:rPr>
              <a:t>, poverty (40%), </a:t>
            </a:r>
            <a:r>
              <a:rPr lang="en-US" sz="1200" kern="1200" baseline="0" dirty="0" err="1" smtClean="0">
                <a:solidFill>
                  <a:schemeClr val="tx1"/>
                </a:solidFill>
                <a:effectLst/>
                <a:latin typeface="+mn-lt"/>
                <a:ea typeface="+mn-ea"/>
                <a:cs typeface="+mn-cs"/>
              </a:rPr>
              <a:t>unemplyment</a:t>
            </a:r>
            <a:r>
              <a:rPr lang="en-US" sz="1200" kern="1200" baseline="0" dirty="0" smtClean="0">
                <a:solidFill>
                  <a:schemeClr val="tx1"/>
                </a:solidFill>
                <a:effectLst/>
                <a:latin typeface="+mn-lt"/>
                <a:ea typeface="+mn-ea"/>
                <a:cs typeface="+mn-cs"/>
              </a:rPr>
              <a:t>, inadequate educational system and an inefficient industry and agriculture</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14</a:t>
            </a:fld>
            <a:endParaRPr lang="en-US" dirty="0"/>
          </a:p>
        </p:txBody>
      </p:sp>
    </p:spTree>
    <p:extLst>
      <p:ext uri="{BB962C8B-B14F-4D97-AF65-F5344CB8AC3E}">
        <p14:creationId xmlns:p14="http://schemas.microsoft.com/office/powerpoint/2010/main" xmlns="" val="261234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violence between</a:t>
            </a:r>
            <a:r>
              <a:rPr lang="en-US" baseline="0" dirty="0" smtClean="0"/>
              <a:t> drug cartels trying to gain </a:t>
            </a:r>
            <a:r>
              <a:rPr lang="en-US" baseline="0" dirty="0" err="1" smtClean="0"/>
              <a:t>conrol</a:t>
            </a:r>
            <a:r>
              <a:rPr lang="en-US" baseline="0" dirty="0" smtClean="0"/>
              <a:t>. </a:t>
            </a:r>
            <a:r>
              <a:rPr lang="en-US" dirty="0" smtClean="0"/>
              <a:t>Immediately upon taking office in 2006, Calderon launched an attack on drug trafficking cartels. But the violence only increased, with the toll from drug-related violence rising to more than 50,000 people during the past six years</a:t>
            </a:r>
          </a:p>
          <a:p>
            <a:r>
              <a:rPr lang="en-US" dirty="0" smtClean="0"/>
              <a:t>-</a:t>
            </a:r>
            <a:r>
              <a:rPr lang="en-US" sz="1200" b="0" i="0" u="none" strike="noStrike" kern="1200" baseline="0" dirty="0" smtClean="0">
                <a:solidFill>
                  <a:schemeClr val="tx1"/>
                </a:solidFill>
                <a:latin typeface="+mn-lt"/>
                <a:ea typeface="+mn-ea"/>
                <a:cs typeface="+mn-cs"/>
              </a:rPr>
              <a:t>Some estimates place the annual profits of</a:t>
            </a:r>
          </a:p>
          <a:p>
            <a:r>
              <a:rPr lang="en-US" sz="1200" b="0" i="0" u="none" strike="noStrike" kern="1200" baseline="0" dirty="0" smtClean="0">
                <a:solidFill>
                  <a:schemeClr val="tx1"/>
                </a:solidFill>
                <a:latin typeface="+mn-lt"/>
                <a:ea typeface="+mn-ea"/>
                <a:cs typeface="+mn-cs"/>
              </a:rPr>
              <a:t>Mexico’s drug trade at 3 percent to 4 percent of the country’s GDP—on the order of $30 billion per</a:t>
            </a:r>
          </a:p>
          <a:p>
            <a:r>
              <a:rPr lang="en-US" sz="1200" b="0" i="0" u="none" strike="noStrike" kern="1200" baseline="0" dirty="0" smtClean="0">
                <a:solidFill>
                  <a:schemeClr val="tx1"/>
                </a:solidFill>
                <a:latin typeface="+mn-lt"/>
                <a:ea typeface="+mn-ea"/>
                <a:cs typeface="+mn-cs"/>
              </a:rPr>
              <a:t>year—and around half a million people are said to earn a substantial portion of their income through</a:t>
            </a:r>
          </a:p>
          <a:p>
            <a:r>
              <a:rPr lang="en-US" sz="1200" b="0" i="0" u="none" strike="noStrike" kern="1200" baseline="0" dirty="0" smtClean="0">
                <a:solidFill>
                  <a:schemeClr val="tx1"/>
                </a:solidFill>
                <a:latin typeface="+mn-lt"/>
                <a:ea typeface="+mn-ea"/>
                <a:cs typeface="+mn-cs"/>
              </a:rPr>
              <a:t>the narcotics business.</a:t>
            </a:r>
            <a:endParaRPr lang="en-US" dirty="0" smtClean="0"/>
          </a:p>
          <a:p>
            <a:r>
              <a:rPr lang="en-US" dirty="0" smtClean="0"/>
              <a:t>-The FBI has reported </a:t>
            </a:r>
            <a:r>
              <a:rPr lang="en-US" dirty="0" smtClean="0">
                <a:hlinkClick r:id="rId3"/>
              </a:rPr>
              <a:t>75 open cases</a:t>
            </a:r>
            <a:r>
              <a:rPr lang="en-US" dirty="0" smtClean="0"/>
              <a:t> of Americans kidnapped in Mexico.</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15</a:t>
            </a:fld>
            <a:endParaRPr lang="en-US" dirty="0"/>
          </a:p>
        </p:txBody>
      </p:sp>
    </p:spTree>
    <p:extLst>
      <p:ext uri="{BB962C8B-B14F-4D97-AF65-F5344CB8AC3E}">
        <p14:creationId xmlns:p14="http://schemas.microsoft.com/office/powerpoint/2010/main" xmlns="" val="314643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Largest country by land</a:t>
            </a:r>
          </a:p>
          <a:p>
            <a:r>
              <a:rPr lang="en-US" dirty="0" smtClean="0"/>
              <a:t>Land mass almost</a:t>
            </a:r>
            <a:r>
              <a:rPr lang="en-US" baseline="0" dirty="0" smtClean="0"/>
              <a:t> double the US</a:t>
            </a:r>
            <a:endParaRPr lang="en-US" dirty="0"/>
          </a:p>
        </p:txBody>
      </p:sp>
      <p:sp>
        <p:nvSpPr>
          <p:cNvPr id="4" name="Slide Number Placeholder 3"/>
          <p:cNvSpPr>
            <a:spLocks noGrp="1"/>
          </p:cNvSpPr>
          <p:nvPr>
            <p:ph type="sldNum" sz="quarter" idx="10"/>
          </p:nvPr>
        </p:nvSpPr>
        <p:spPr/>
        <p:txBody>
          <a:bodyPr/>
          <a:lstStyle/>
          <a:p>
            <a:fld id="{B0026952-2351-41F1-9CF1-DE76A5816BB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9</a:t>
            </a:r>
            <a:r>
              <a:rPr lang="en-US" sz="1200" b="1" i="1" kern="1200" baseline="30000" dirty="0" smtClean="0">
                <a:solidFill>
                  <a:schemeClr val="tx1"/>
                </a:solidFill>
                <a:latin typeface="+mn-lt"/>
                <a:ea typeface="+mn-ea"/>
                <a:cs typeface="+mn-cs"/>
              </a:rPr>
              <a:t>th</a:t>
            </a:r>
            <a:r>
              <a:rPr lang="en-US" sz="1200" b="1" i="1" kern="1200" dirty="0" smtClean="0">
                <a:solidFill>
                  <a:schemeClr val="tx1"/>
                </a:solidFill>
                <a:latin typeface="+mn-lt"/>
                <a:ea typeface="+mn-ea"/>
                <a:cs typeface="+mn-cs"/>
              </a:rPr>
              <a:t> largest population wise</a:t>
            </a:r>
            <a:r>
              <a:rPr lang="en-US" sz="1200" b="1" i="1" kern="1200" baseline="0" dirty="0" smtClean="0">
                <a:solidFill>
                  <a:schemeClr val="tx1"/>
                </a:solidFill>
                <a:latin typeface="+mn-lt"/>
                <a:ea typeface="+mn-ea"/>
                <a:cs typeface="+mn-cs"/>
              </a:rPr>
              <a:t> in the world</a:t>
            </a:r>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note:</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estimates are of practicing worshipers; Russia has large populations of non-practicing believers and non-believers, a legacy of over seven decades of Soviet rule</a:t>
            </a:r>
            <a:endParaRPr lang="en-US" dirty="0"/>
          </a:p>
        </p:txBody>
      </p:sp>
      <p:sp>
        <p:nvSpPr>
          <p:cNvPr id="4" name="Slide Number Placeholder 3"/>
          <p:cNvSpPr>
            <a:spLocks noGrp="1"/>
          </p:cNvSpPr>
          <p:nvPr>
            <p:ph type="sldNum" sz="quarter" idx="10"/>
          </p:nvPr>
        </p:nvSpPr>
        <p:spPr/>
        <p:txBody>
          <a:bodyPr/>
          <a:lstStyle/>
          <a:p>
            <a:fld id="{B0026952-2351-41F1-9CF1-DE76A5816BB3}"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History of </a:t>
            </a:r>
            <a:r>
              <a:rPr lang="en-US" dirty="0" err="1" smtClean="0"/>
              <a:t>russia</a:t>
            </a:r>
            <a:r>
              <a:rPr lang="en-US" dirty="0" smtClean="0"/>
              <a:t> broken</a:t>
            </a:r>
            <a:r>
              <a:rPr lang="en-US" baseline="0" dirty="0" smtClean="0"/>
              <a:t> into 4 periods</a:t>
            </a:r>
            <a:endParaRPr lang="en-US" dirty="0"/>
          </a:p>
        </p:txBody>
      </p:sp>
      <p:sp>
        <p:nvSpPr>
          <p:cNvPr id="4" name="Slide Number Placeholder 3"/>
          <p:cNvSpPr>
            <a:spLocks noGrp="1"/>
          </p:cNvSpPr>
          <p:nvPr>
            <p:ph type="sldNum" sz="quarter" idx="10"/>
          </p:nvPr>
        </p:nvSpPr>
        <p:spPr/>
        <p:txBody>
          <a:bodyPr/>
          <a:lstStyle/>
          <a:p>
            <a:fld id="{B0026952-2351-41F1-9CF1-DE76A5816BB3}"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026952-2351-41F1-9CF1-DE76A5816BB3}"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Economy became weak after WWII as the </a:t>
            </a:r>
            <a:r>
              <a:rPr lang="en-US" dirty="0" err="1" smtClean="0"/>
              <a:t>russian</a:t>
            </a:r>
            <a:r>
              <a:rPr lang="en-US" baseline="0" dirty="0" smtClean="0"/>
              <a:t> </a:t>
            </a:r>
            <a:r>
              <a:rPr lang="en-US" baseline="0" dirty="0" err="1" smtClean="0"/>
              <a:t>gov</a:t>
            </a:r>
            <a:r>
              <a:rPr lang="en-US" baseline="0" dirty="0" smtClean="0"/>
              <a:t> poured most of its resources into military and atomic weapons</a:t>
            </a:r>
          </a:p>
          <a:p>
            <a:r>
              <a:rPr lang="en-US" baseline="0" dirty="0" smtClean="0"/>
              <a:t>Churches were destroyed</a:t>
            </a:r>
          </a:p>
          <a:p>
            <a:r>
              <a:rPr lang="en-US" baseline="0" dirty="0" smtClean="0"/>
              <a:t>Religious worship banned</a:t>
            </a:r>
          </a:p>
          <a:p>
            <a:endParaRPr lang="en-US" dirty="0"/>
          </a:p>
        </p:txBody>
      </p:sp>
      <p:sp>
        <p:nvSpPr>
          <p:cNvPr id="4" name="Slide Number Placeholder 3"/>
          <p:cNvSpPr>
            <a:spLocks noGrp="1"/>
          </p:cNvSpPr>
          <p:nvPr>
            <p:ph type="sldNum" sz="quarter" idx="10"/>
          </p:nvPr>
        </p:nvSpPr>
        <p:spPr/>
        <p:txBody>
          <a:bodyPr/>
          <a:lstStyle/>
          <a:p>
            <a:fld id="{B0026952-2351-41F1-9CF1-DE76A5816BB3}"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3 times the size of </a:t>
            </a:r>
            <a:r>
              <a:rPr lang="en-US" dirty="0" err="1" smtClean="0"/>
              <a:t>texas</a:t>
            </a:r>
            <a:r>
              <a:rPr lang="en-US" baseline="0" dirty="0" smtClean="0"/>
              <a:t> and 1/3</a:t>
            </a:r>
            <a:r>
              <a:rPr lang="en-US" baseline="30000" dirty="0" smtClean="0"/>
              <a:t>rd</a:t>
            </a:r>
            <a:r>
              <a:rPr lang="en-US" baseline="0" dirty="0" smtClean="0"/>
              <a:t> the size of the us</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3</a:t>
            </a:fld>
            <a:endParaRPr lang="en-US" dirty="0"/>
          </a:p>
        </p:txBody>
      </p:sp>
    </p:spTree>
    <p:extLst>
      <p:ext uri="{BB962C8B-B14F-4D97-AF65-F5344CB8AC3E}">
        <p14:creationId xmlns:p14="http://schemas.microsoft.com/office/powerpoint/2010/main" xmlns="" val="649925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Gorbachev</a:t>
            </a:r>
            <a:r>
              <a:rPr lang="en-US" baseline="0" dirty="0" smtClean="0"/>
              <a:t> moved into a more capitalist government</a:t>
            </a:r>
            <a:endParaRPr lang="en-US" dirty="0"/>
          </a:p>
        </p:txBody>
      </p:sp>
      <p:sp>
        <p:nvSpPr>
          <p:cNvPr id="4" name="Slide Number Placeholder 3"/>
          <p:cNvSpPr>
            <a:spLocks noGrp="1"/>
          </p:cNvSpPr>
          <p:nvPr>
            <p:ph type="sldNum" sz="quarter" idx="10"/>
          </p:nvPr>
        </p:nvSpPr>
        <p:spPr/>
        <p:txBody>
          <a:bodyPr/>
          <a:lstStyle/>
          <a:p>
            <a:fld id="{B0026952-2351-41F1-9CF1-DE76A5816BB3}"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Ballet</a:t>
            </a:r>
            <a:r>
              <a:rPr lang="en-US" baseline="0" dirty="0" smtClean="0"/>
              <a:t> did not originate in </a:t>
            </a:r>
            <a:r>
              <a:rPr lang="en-US" baseline="0" dirty="0" err="1" smtClean="0"/>
              <a:t>russia</a:t>
            </a:r>
            <a:r>
              <a:rPr lang="en-US" baseline="0" dirty="0" smtClean="0"/>
              <a:t> but </a:t>
            </a:r>
            <a:r>
              <a:rPr lang="en-US" baseline="0" dirty="0" err="1" smtClean="0"/>
              <a:t>russia</a:t>
            </a:r>
            <a:r>
              <a:rPr lang="en-US" baseline="0" dirty="0" smtClean="0"/>
              <a:t> has been able to enrich this art form immeasurably since the 17</a:t>
            </a:r>
            <a:r>
              <a:rPr lang="en-US" baseline="30000" dirty="0" smtClean="0"/>
              <a:t>th</a:t>
            </a:r>
            <a:r>
              <a:rPr lang="en-US" baseline="0" dirty="0" smtClean="0"/>
              <a:t> century</a:t>
            </a:r>
          </a:p>
          <a:p>
            <a:r>
              <a:rPr lang="en-US" baseline="0" dirty="0" smtClean="0"/>
              <a:t>The words “Russian Ballet” evoke feelings of tremendous job in anyone who is familiar with the finesse and style of the assured dancers associated with any part of this art form</a:t>
            </a:r>
          </a:p>
          <a:p>
            <a:r>
              <a:rPr lang="en-US" baseline="0" dirty="0" smtClean="0"/>
              <a:t>Video of </a:t>
            </a:r>
            <a:r>
              <a:rPr lang="en-US" baseline="0" dirty="0" err="1" smtClean="0"/>
              <a:t>anna</a:t>
            </a:r>
            <a:r>
              <a:rPr lang="en-US" baseline="0" dirty="0" smtClean="0"/>
              <a:t> </a:t>
            </a:r>
            <a:r>
              <a:rPr lang="en-US" baseline="0" dirty="0" err="1" smtClean="0"/>
              <a:t>pavlova</a:t>
            </a:r>
            <a:endParaRPr lang="en-US" dirty="0"/>
          </a:p>
        </p:txBody>
      </p:sp>
      <p:sp>
        <p:nvSpPr>
          <p:cNvPr id="4" name="Slide Number Placeholder 3"/>
          <p:cNvSpPr>
            <a:spLocks noGrp="1"/>
          </p:cNvSpPr>
          <p:nvPr>
            <p:ph type="sldNum" sz="quarter" idx="10"/>
          </p:nvPr>
        </p:nvSpPr>
        <p:spPr/>
        <p:txBody>
          <a:bodyPr/>
          <a:lstStyle/>
          <a:p>
            <a:fld id="{B0026952-2351-41F1-9CF1-DE76A5816BB3}"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ballet dancers, </a:t>
            </a:r>
            <a:r>
              <a:rPr lang="en-US" dirty="0" err="1" smtClean="0"/>
              <a:t>russian</a:t>
            </a:r>
            <a:r>
              <a:rPr lang="en-US" dirty="0" smtClean="0"/>
              <a:t> citizens try to make an impression on those who are in a position to help</a:t>
            </a:r>
          </a:p>
          <a:p>
            <a:r>
              <a:rPr lang="en-US" dirty="0" smtClean="0"/>
              <a:t>Personal favors are expected to be redeemed</a:t>
            </a:r>
            <a:r>
              <a:rPr lang="en-US" baseline="0" dirty="0" smtClean="0"/>
              <a:t> at a later date</a:t>
            </a:r>
            <a:endParaRPr lang="en-US" dirty="0"/>
          </a:p>
        </p:txBody>
      </p:sp>
      <p:sp>
        <p:nvSpPr>
          <p:cNvPr id="4" name="Slide Number Placeholder 3"/>
          <p:cNvSpPr>
            <a:spLocks noGrp="1"/>
          </p:cNvSpPr>
          <p:nvPr>
            <p:ph type="sldNum" sz="quarter" idx="10"/>
          </p:nvPr>
        </p:nvSpPr>
        <p:spPr/>
        <p:txBody>
          <a:bodyPr/>
          <a:lstStyle/>
          <a:p>
            <a:fld id="{FB439C3E-DBA9-492F-BA92-443530B67FB7}"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1991 Orthodox</a:t>
            </a:r>
            <a:r>
              <a:rPr lang="en-US" baseline="0" dirty="0" smtClean="0"/>
              <a:t> Christmas Day became national holiday after 70 years</a:t>
            </a:r>
            <a:endParaRPr lang="en-US" dirty="0"/>
          </a:p>
        </p:txBody>
      </p:sp>
      <p:sp>
        <p:nvSpPr>
          <p:cNvPr id="4" name="Slide Number Placeholder 3"/>
          <p:cNvSpPr>
            <a:spLocks noGrp="1"/>
          </p:cNvSpPr>
          <p:nvPr>
            <p:ph type="sldNum" sz="quarter" idx="10"/>
          </p:nvPr>
        </p:nvSpPr>
        <p:spPr/>
        <p:txBody>
          <a:bodyPr/>
          <a:lstStyle/>
          <a:p>
            <a:fld id="{FB439C3E-DBA9-492F-BA92-443530B67FB7}"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keep warm during the winter the entire family would sleep together on top of the fireplace to survive harsh conditions </a:t>
            </a:r>
            <a:endParaRPr lang="en-US" dirty="0"/>
          </a:p>
        </p:txBody>
      </p:sp>
      <p:sp>
        <p:nvSpPr>
          <p:cNvPr id="4" name="Slide Number Placeholder 3"/>
          <p:cNvSpPr>
            <a:spLocks noGrp="1"/>
          </p:cNvSpPr>
          <p:nvPr>
            <p:ph type="sldNum" sz="quarter" idx="10"/>
          </p:nvPr>
        </p:nvSpPr>
        <p:spPr/>
        <p:txBody>
          <a:bodyPr/>
          <a:lstStyle/>
          <a:p>
            <a:fld id="{FB439C3E-DBA9-492F-BA92-443530B67FB7}"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Beds</a:t>
            </a:r>
            <a:r>
              <a:rPr lang="en-US" baseline="0" dirty="0" smtClean="0"/>
              <a:t> serve as couches in sitting areas and bathrooms are shared</a:t>
            </a:r>
          </a:p>
          <a:p>
            <a:r>
              <a:rPr lang="en-US" baseline="0" dirty="0" smtClean="0"/>
              <a:t>No </a:t>
            </a:r>
            <a:r>
              <a:rPr lang="en-US" baseline="0" dirty="0" err="1" smtClean="0"/>
              <a:t>russian</a:t>
            </a:r>
            <a:r>
              <a:rPr lang="en-US" baseline="0" dirty="0" smtClean="0"/>
              <a:t> word exists to describe isolation in positive terms</a:t>
            </a:r>
          </a:p>
          <a:p>
            <a:endParaRPr lang="en-US" dirty="0"/>
          </a:p>
        </p:txBody>
      </p:sp>
      <p:sp>
        <p:nvSpPr>
          <p:cNvPr id="4" name="Slide Number Placeholder 3"/>
          <p:cNvSpPr>
            <a:spLocks noGrp="1"/>
          </p:cNvSpPr>
          <p:nvPr>
            <p:ph type="sldNum" sz="quarter" idx="10"/>
          </p:nvPr>
        </p:nvSpPr>
        <p:spPr/>
        <p:txBody>
          <a:bodyPr/>
          <a:lstStyle/>
          <a:p>
            <a:fld id="{FB439C3E-DBA9-492F-BA92-443530B67FB7}"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Mir- small village</a:t>
            </a:r>
            <a:r>
              <a:rPr lang="en-US" baseline="0" dirty="0" smtClean="0"/>
              <a:t> cooperative that make all farming decisions for the community. Also collected taxes and resolved conflicts</a:t>
            </a:r>
            <a:endParaRPr lang="en-US" dirty="0"/>
          </a:p>
        </p:txBody>
      </p:sp>
      <p:sp>
        <p:nvSpPr>
          <p:cNvPr id="4" name="Slide Number Placeholder 3"/>
          <p:cNvSpPr>
            <a:spLocks noGrp="1"/>
          </p:cNvSpPr>
          <p:nvPr>
            <p:ph type="sldNum" sz="quarter" idx="10"/>
          </p:nvPr>
        </p:nvSpPr>
        <p:spPr/>
        <p:txBody>
          <a:bodyPr/>
          <a:lstStyle/>
          <a:p>
            <a:fld id="{FB439C3E-DBA9-492F-BA92-443530B67FB7}" type="slidenum">
              <a:rPr lang="en-US" smtClean="0"/>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China has the </a:t>
            </a:r>
            <a:r>
              <a:rPr lang="en-US" dirty="0" smtClean="0">
                <a:hlinkClick r:id="rId3" tooltip="List of land border lengths"/>
              </a:rPr>
              <a:t>longest combined land border in the world</a:t>
            </a:r>
            <a:r>
              <a:rPr lang="en-US" dirty="0" smtClean="0"/>
              <a:t>, measuring 22,117 km (13,743 mi) from the mouth of the </a:t>
            </a:r>
            <a:r>
              <a:rPr lang="en-US" dirty="0" err="1" smtClean="0">
                <a:hlinkClick r:id="rId4" tooltip="Yalu River"/>
              </a:rPr>
              <a:t>Yalu</a:t>
            </a:r>
            <a:r>
              <a:rPr lang="en-US" dirty="0" smtClean="0">
                <a:hlinkClick r:id="rId4" tooltip="Yalu River"/>
              </a:rPr>
              <a:t> River</a:t>
            </a:r>
            <a:r>
              <a:rPr lang="en-US" dirty="0" smtClean="0"/>
              <a:t> to the </a:t>
            </a:r>
            <a:r>
              <a:rPr lang="en-US" dirty="0" smtClean="0">
                <a:hlinkClick r:id="rId5" tooltip="Gulf of Tonkin"/>
              </a:rPr>
              <a:t>Gulf of Tonkin</a:t>
            </a:r>
            <a:r>
              <a:rPr lang="en-US" dirty="0" smtClean="0"/>
              <a:t>. China borders 14 nations, </a:t>
            </a:r>
            <a:r>
              <a:rPr lang="en-US" dirty="0" smtClean="0">
                <a:hlinkClick r:id="rId6" tooltip="List of countries by number of neighbouring countries"/>
              </a:rPr>
              <a:t>more than any other country</a:t>
            </a:r>
            <a:r>
              <a:rPr lang="en-US" dirty="0" smtClean="0"/>
              <a:t> except Russia, which also borders 14. China extends across much of East Asia, bordering </a:t>
            </a:r>
            <a:r>
              <a:rPr lang="en-US" dirty="0" smtClean="0">
                <a:hlinkClick r:id="rId7" tooltip="Vietnam"/>
              </a:rPr>
              <a:t>Vietnam</a:t>
            </a:r>
            <a:r>
              <a:rPr lang="en-US" dirty="0" smtClean="0"/>
              <a:t>, Laos, and </a:t>
            </a:r>
            <a:r>
              <a:rPr lang="en-US" dirty="0" smtClean="0">
                <a:hlinkClick r:id="rId8" tooltip="Burma"/>
              </a:rPr>
              <a:t>Burma</a:t>
            </a:r>
            <a:r>
              <a:rPr lang="en-US" dirty="0" smtClean="0"/>
              <a:t> in Southeast Asia; India, </a:t>
            </a:r>
            <a:r>
              <a:rPr lang="en-US" dirty="0" smtClean="0">
                <a:hlinkClick r:id="rId9" tooltip="Bhutan"/>
              </a:rPr>
              <a:t>Bhutan</a:t>
            </a:r>
            <a:r>
              <a:rPr lang="en-US" dirty="0" smtClean="0"/>
              <a:t>, Nepal and </a:t>
            </a:r>
            <a:r>
              <a:rPr lang="en-US" dirty="0" smtClean="0">
                <a:hlinkClick r:id="rId10" tooltip="Pakistan"/>
              </a:rPr>
              <a:t>Pakistan</a:t>
            </a:r>
            <a:r>
              <a:rPr lang="en-US" baseline="30000" dirty="0" smtClean="0">
                <a:hlinkClick r:id="rId11"/>
              </a:rPr>
              <a:t>[90]</a:t>
            </a:r>
            <a:r>
              <a:rPr lang="en-US" dirty="0" smtClean="0"/>
              <a:t> in South Asia; </a:t>
            </a:r>
            <a:r>
              <a:rPr lang="en-US" dirty="0" smtClean="0">
                <a:hlinkClick r:id="rId12" tooltip="Afghanistan"/>
              </a:rPr>
              <a:t>Afghanistan</a:t>
            </a:r>
            <a:r>
              <a:rPr lang="en-US" dirty="0" smtClean="0"/>
              <a:t>, Tajikistan, </a:t>
            </a:r>
            <a:r>
              <a:rPr lang="en-US" dirty="0" smtClean="0">
                <a:hlinkClick r:id="rId13" tooltip="Kyrgyzstan"/>
              </a:rPr>
              <a:t>Kyrgyzstan</a:t>
            </a:r>
            <a:r>
              <a:rPr lang="en-US" dirty="0" smtClean="0"/>
              <a:t> and </a:t>
            </a:r>
            <a:r>
              <a:rPr lang="en-US" dirty="0" smtClean="0">
                <a:hlinkClick r:id="rId14" tooltip="Kazakhstan"/>
              </a:rPr>
              <a:t>Kazakhstan</a:t>
            </a:r>
            <a:r>
              <a:rPr lang="en-US" dirty="0" smtClean="0"/>
              <a:t> in Central Asia; a small section of </a:t>
            </a:r>
            <a:r>
              <a:rPr lang="en-US" dirty="0" smtClean="0">
                <a:hlinkClick r:id="rId15" tooltip="Altai Republic"/>
              </a:rPr>
              <a:t>Russian Altai</a:t>
            </a:r>
            <a:r>
              <a:rPr lang="en-US" dirty="0" smtClean="0"/>
              <a:t> and </a:t>
            </a:r>
            <a:r>
              <a:rPr lang="en-US" dirty="0" smtClean="0">
                <a:hlinkClick r:id="rId16" tooltip="Mongolia"/>
              </a:rPr>
              <a:t>Mongolia</a:t>
            </a:r>
            <a:r>
              <a:rPr lang="en-US" dirty="0" smtClean="0"/>
              <a:t> in </a:t>
            </a:r>
            <a:r>
              <a:rPr lang="en-US" dirty="0" smtClean="0">
                <a:hlinkClick r:id="rId17" tooltip="Inner Asia"/>
              </a:rPr>
              <a:t>Inner Asia</a:t>
            </a:r>
            <a:r>
              <a:rPr lang="en-US" dirty="0" smtClean="0"/>
              <a:t>; and the </a:t>
            </a:r>
            <a:r>
              <a:rPr lang="en-US" dirty="0" smtClean="0">
                <a:hlinkClick r:id="rId18" tooltip="Russian Far East"/>
              </a:rPr>
              <a:t>Russian Far East</a:t>
            </a:r>
            <a:r>
              <a:rPr lang="en-US" dirty="0" smtClean="0"/>
              <a:t> and </a:t>
            </a:r>
            <a:r>
              <a:rPr lang="en-US" dirty="0" smtClean="0">
                <a:hlinkClick r:id="rId19" tooltip="North Korea"/>
              </a:rPr>
              <a:t>North Korea</a:t>
            </a:r>
            <a:r>
              <a:rPr lang="en-US" dirty="0" smtClean="0"/>
              <a:t> in Northeast Asia.</a:t>
            </a:r>
            <a:endParaRPr lang="en-US" dirty="0"/>
          </a:p>
        </p:txBody>
      </p:sp>
      <p:sp>
        <p:nvSpPr>
          <p:cNvPr id="4" name="Slide Number Placeholder 3"/>
          <p:cNvSpPr>
            <a:spLocks noGrp="1"/>
          </p:cNvSpPr>
          <p:nvPr>
            <p:ph type="sldNum" sz="quarter" idx="10"/>
          </p:nvPr>
        </p:nvSpPr>
        <p:spPr/>
        <p:txBody>
          <a:bodyPr/>
          <a:lstStyle/>
          <a:p>
            <a:fld id="{205CBFE7-5292-4514-BB91-05AACBEA54E6}" type="slidenum">
              <a:rPr lang="en-US" smtClean="0"/>
              <a:pPr/>
              <a:t>43</a:t>
            </a:fld>
            <a:endParaRPr lang="en-US"/>
          </a:p>
        </p:txBody>
      </p:sp>
    </p:spTree>
    <p:extLst>
      <p:ext uri="{BB962C8B-B14F-4D97-AF65-F5344CB8AC3E}">
        <p14:creationId xmlns="" xmlns:p14="http://schemas.microsoft.com/office/powerpoint/2010/main" val="54993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eriod"/>
            </a:pPr>
            <a:r>
              <a:rPr lang="en-US" dirty="0" smtClean="0"/>
              <a:t>Official</a:t>
            </a:r>
            <a:r>
              <a:rPr lang="en-US" baseline="0" dirty="0" smtClean="0"/>
              <a:t> name</a:t>
            </a:r>
          </a:p>
          <a:p>
            <a:pPr marL="228600" indent="-228600">
              <a:buAutoNum type="arabicPeriod"/>
            </a:pPr>
            <a:r>
              <a:rPr lang="en-US" baseline="0" dirty="0" smtClean="0"/>
              <a:t>Most populous country by 2011 data, followed by India and United States</a:t>
            </a:r>
          </a:p>
          <a:p>
            <a:pPr marL="228600" indent="-228600">
              <a:buAutoNum type="arabicPeriod"/>
            </a:pPr>
            <a:r>
              <a:rPr lang="en-US" dirty="0" smtClean="0"/>
              <a:t>Single party</a:t>
            </a:r>
            <a:r>
              <a:rPr lang="en-US" baseline="0" dirty="0" smtClean="0"/>
              <a:t> country, one of the five remaining communist countries in the world. Issues still remain </a:t>
            </a:r>
            <a:r>
              <a:rPr lang="en-GB" sz="1200" b="0" i="0" kern="1200" dirty="0" smtClean="0">
                <a:solidFill>
                  <a:schemeClr val="tx1"/>
                </a:solidFill>
                <a:latin typeface="+mn-lt"/>
                <a:ea typeface="+mn-ea"/>
                <a:cs typeface="+mn-cs"/>
              </a:rPr>
              <a:t>on </a:t>
            </a:r>
            <a:r>
              <a:rPr lang="en-GB" sz="1200" b="0" i="0" u="none" strike="noStrike" kern="1200" dirty="0" smtClean="0">
                <a:solidFill>
                  <a:schemeClr val="tx1"/>
                </a:solidFill>
                <a:latin typeface="+mn-lt"/>
                <a:ea typeface="+mn-ea"/>
                <a:cs typeface="+mn-cs"/>
                <a:hlinkClick r:id="rId3" tooltip="Internet censorship in the People's Republic of China"/>
              </a:rPr>
              <a:t>the Internet</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hlinkClick r:id="rId4" tooltip="Freedom of the press"/>
              </a:rPr>
              <a:t>the press</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hlinkClick r:id="rId5" tooltip="Freedom of assembly"/>
              </a:rPr>
              <a:t>freedom of assembly</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hlinkClick r:id="rId6" tooltip="Reproductive rights"/>
              </a:rPr>
              <a:t>reproductive rights</a:t>
            </a:r>
            <a:r>
              <a:rPr lang="en-GB" sz="1200" b="0" i="0" kern="1200" dirty="0" smtClean="0">
                <a:solidFill>
                  <a:schemeClr val="tx1"/>
                </a:solidFill>
                <a:latin typeface="+mn-lt"/>
                <a:ea typeface="+mn-ea"/>
                <a:cs typeface="+mn-cs"/>
              </a:rPr>
              <a:t>, and </a:t>
            </a:r>
            <a:r>
              <a:rPr lang="en-GB" sz="1200" b="0" i="0" u="none" strike="noStrike" kern="1200" dirty="0" smtClean="0">
                <a:solidFill>
                  <a:schemeClr val="tx1"/>
                </a:solidFill>
                <a:latin typeface="+mn-lt"/>
                <a:ea typeface="+mn-ea"/>
                <a:cs typeface="+mn-cs"/>
                <a:hlinkClick r:id="rId7" tooltip="Freedom of religion"/>
              </a:rPr>
              <a:t>freedom of religion</a:t>
            </a:r>
            <a:r>
              <a:rPr lang="en-GB" sz="1200" b="0" i="0" kern="1200" dirty="0" smtClean="0">
                <a:solidFill>
                  <a:schemeClr val="tx1"/>
                </a:solidFill>
                <a:latin typeface="+mn-lt"/>
                <a:ea typeface="+mn-ea"/>
                <a:cs typeface="+mn-cs"/>
              </a:rPr>
              <a:t>.</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His</a:t>
            </a:r>
            <a:r>
              <a:rPr lang="en-US" baseline="0" dirty="0" smtClean="0"/>
              <a:t>tory textbook back to </a:t>
            </a:r>
            <a:r>
              <a:rPr lang="en-US" baseline="0" dirty="0" err="1" smtClean="0"/>
              <a:t>Palaeolithic</a:t>
            </a:r>
            <a:r>
              <a:rPr lang="en-US" baseline="0" dirty="0" smtClean="0"/>
              <a:t> Age</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-past is celebrated</a:t>
            </a:r>
            <a:r>
              <a:rPr lang="en-US" baseline="0" dirty="0" smtClean="0"/>
              <a:t> in </a:t>
            </a:r>
            <a:r>
              <a:rPr lang="en-US" baseline="0" dirty="0" err="1" smtClean="0"/>
              <a:t>numberous</a:t>
            </a:r>
            <a:r>
              <a:rPr lang="en-US" baseline="0" dirty="0" smtClean="0"/>
              <a:t> statues, streets names and in the calendar. Ex. The entire month of September is devoted to ceremonies commemorating Mexico’s independence from </a:t>
            </a:r>
            <a:r>
              <a:rPr lang="en-US" baseline="0" dirty="0" err="1" smtClean="0"/>
              <a:t>spain</a:t>
            </a:r>
            <a:r>
              <a:rPr lang="en-US" baseline="0" dirty="0" smtClean="0"/>
              <a:t>. </a:t>
            </a:r>
          </a:p>
          <a:p>
            <a:r>
              <a:rPr lang="en-US" baseline="0" dirty="0" smtClean="0"/>
              <a:t>-</a:t>
            </a:r>
            <a:r>
              <a:rPr lang="en-US" baseline="0" dirty="0" err="1" smtClean="0"/>
              <a:t>mexico’s</a:t>
            </a:r>
            <a:r>
              <a:rPr lang="en-US" baseline="0" dirty="0" smtClean="0"/>
              <a:t> government spends more of its budget on anthropological research of its past than does any other country</a:t>
            </a:r>
          </a:p>
          <a:p>
            <a:r>
              <a:rPr lang="en-US" baseline="0" dirty="0" smtClean="0"/>
              <a:t>-News a half-</a:t>
            </a:r>
            <a:r>
              <a:rPr lang="en-US" baseline="0" dirty="0" err="1" smtClean="0"/>
              <a:t>centary</a:t>
            </a:r>
            <a:r>
              <a:rPr lang="en-US" baseline="0" dirty="0" smtClean="0"/>
              <a:t> old is highlighted in interviews and columns. Symbols are sometimes taken from prehistoric times. </a:t>
            </a:r>
          </a:p>
          <a:p>
            <a:r>
              <a:rPr lang="en-US" baseline="0" dirty="0" smtClean="0"/>
              <a:t>-The past is important for </a:t>
            </a:r>
            <a:r>
              <a:rPr lang="en-US" baseline="0" dirty="0" err="1" smtClean="0"/>
              <a:t>understangding</a:t>
            </a:r>
            <a:r>
              <a:rPr lang="en-US" baseline="0" dirty="0" smtClean="0"/>
              <a:t> Mexican though and action. There for it is important to know a brief review of their history.</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4</a:t>
            </a:fld>
            <a:endParaRPr lang="en-US" dirty="0"/>
          </a:p>
        </p:txBody>
      </p:sp>
    </p:spTree>
    <p:extLst>
      <p:ext uri="{BB962C8B-B14F-4D97-AF65-F5344CB8AC3E}">
        <p14:creationId xmlns:p14="http://schemas.microsoft.com/office/powerpoint/2010/main" xmlns="" val="2123541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There</a:t>
            </a:r>
            <a:r>
              <a:rPr lang="en-US" baseline="0" dirty="0" smtClean="0"/>
              <a:t> are t</a:t>
            </a:r>
            <a:r>
              <a:rPr lang="en-US" dirty="0" smtClean="0"/>
              <a:t>hree stairs</a:t>
            </a:r>
            <a:r>
              <a:rPr lang="en-US" baseline="0" dirty="0" smtClean="0"/>
              <a:t> of the landscape.</a:t>
            </a:r>
            <a:r>
              <a:rPr lang="en-US" dirty="0" smtClean="0"/>
              <a:t> China</a:t>
            </a:r>
            <a:r>
              <a:rPr lang="en-US" baseline="0" dirty="0" smtClean="0"/>
              <a:t> has a vast area yet the major cultivable land locates in the east part, and only 13.5% of the land is cultivatable. </a:t>
            </a:r>
          </a:p>
          <a:p>
            <a:r>
              <a:rPr lang="en-US" baseline="0" dirty="0" smtClean="0"/>
              <a:t>Supporting 23% of world’s population by 7% of the world cultivable land. </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Due</a:t>
            </a:r>
            <a:r>
              <a:rPr lang="en-US" baseline="0" dirty="0" smtClean="0"/>
              <a:t> to the characteristics of the landscape, the population and the big cities also allocate accordingly. Most joint ventures and foreign investments poured in firstly in these parts.</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1.</a:t>
            </a:r>
            <a:r>
              <a:rPr lang="zh-CN" altLang="en-US" dirty="0" smtClean="0"/>
              <a:t>布依族</a:t>
            </a:r>
            <a:endParaRPr lang="en-US" altLang="zh-CN" dirty="0" smtClean="0"/>
          </a:p>
          <a:p>
            <a:r>
              <a:rPr lang="zh-CN" altLang="en-US" dirty="0" smtClean="0"/>
              <a:t>最后基诺族</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49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Mandarin is based on Beijing dialect, it’s</a:t>
            </a:r>
            <a:r>
              <a:rPr lang="en-US" baseline="0" dirty="0" smtClean="0"/>
              <a:t> the national official language.</a:t>
            </a:r>
          </a:p>
          <a:p>
            <a:r>
              <a:rPr lang="en-US" baseline="0" dirty="0" smtClean="0"/>
              <a:t>Non-</a:t>
            </a:r>
            <a:r>
              <a:rPr lang="en-US" baseline="0" dirty="0" err="1" smtClean="0"/>
              <a:t>sinitic</a:t>
            </a:r>
            <a:r>
              <a:rPr lang="en-US" baseline="0" dirty="0" smtClean="0"/>
              <a:t> languages are spoken widely by minorities. Thanks to Mandarin Chinese, people all around the China could communicate with each other.</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50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Foreign co. numbers,</a:t>
            </a:r>
            <a:r>
              <a:rPr lang="en-US" baseline="0" dirty="0" smtClean="0"/>
              <a:t> investment scale</a:t>
            </a:r>
          </a:p>
          <a:p>
            <a:r>
              <a:rPr lang="en-GB" sz="1200" b="0" i="0" kern="1200" dirty="0" smtClean="0">
                <a:solidFill>
                  <a:schemeClr val="tx1"/>
                </a:solidFill>
                <a:latin typeface="+mn-lt"/>
                <a:ea typeface="+mn-ea"/>
                <a:cs typeface="+mn-cs"/>
              </a:rPr>
              <a:t>China's </a:t>
            </a:r>
            <a:r>
              <a:rPr lang="en-GB" sz="1200" b="0" i="0" u="none" strike="noStrike" kern="1200" dirty="0" smtClean="0">
                <a:solidFill>
                  <a:schemeClr val="tx1"/>
                </a:solidFill>
                <a:latin typeface="+mn-lt"/>
                <a:ea typeface="+mn-ea"/>
                <a:cs typeface="+mn-cs"/>
                <a:hlinkClick r:id="rId3" tooltip="Annual average GDP growth"/>
              </a:rPr>
              <a:t>annual average GDP growth</a:t>
            </a:r>
            <a:r>
              <a:rPr lang="en-GB" sz="1200" b="0" i="0" kern="1200" dirty="0" smtClean="0">
                <a:solidFill>
                  <a:schemeClr val="tx1"/>
                </a:solidFill>
                <a:latin typeface="+mn-lt"/>
                <a:ea typeface="+mn-ea"/>
                <a:cs typeface="+mn-cs"/>
              </a:rPr>
              <a:t> between 2001 and 2010 was 10.5%, and the Chinese economy is predicted to grow at an average annual rate of 9.5% between 2011 and 2015.</a:t>
            </a:r>
          </a:p>
          <a:p>
            <a:r>
              <a:rPr lang="en-GB" sz="1200" b="0" i="0" kern="1200" dirty="0" smtClean="0">
                <a:solidFill>
                  <a:schemeClr val="tx1"/>
                </a:solidFill>
                <a:latin typeface="+mn-lt"/>
                <a:ea typeface="+mn-ea"/>
                <a:cs typeface="+mn-cs"/>
              </a:rPr>
              <a:t>China's growth has been uneven, with some geographic regions growing faster than others, and a </a:t>
            </a:r>
            <a:r>
              <a:rPr lang="en-GB" sz="1200" b="0" i="0" u="none" strike="noStrike" kern="1200" dirty="0" smtClean="0">
                <a:solidFill>
                  <a:schemeClr val="tx1"/>
                </a:solidFill>
                <a:latin typeface="+mn-lt"/>
                <a:ea typeface="+mn-ea"/>
                <a:cs typeface="+mn-cs"/>
                <a:hlinkClick r:id="rId4" tooltip="List of countries by income equality"/>
              </a:rPr>
              <a:t>pronounced urban-rural income gap</a:t>
            </a:r>
            <a:r>
              <a:rPr lang="en-GB" sz="1200" b="0" i="0" u="none" strike="noStrike" kern="120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contributing to a national </a:t>
            </a:r>
            <a:r>
              <a:rPr lang="en-GB" sz="1200" b="0" i="0" u="none" strike="noStrike" kern="1200" dirty="0" err="1" smtClean="0">
                <a:solidFill>
                  <a:schemeClr val="tx1"/>
                </a:solidFill>
                <a:latin typeface="+mn-lt"/>
                <a:ea typeface="+mn-ea"/>
                <a:cs typeface="+mn-cs"/>
                <a:hlinkClick r:id="rId5" tooltip="Gini coefficient"/>
              </a:rPr>
              <a:t>Gini</a:t>
            </a:r>
            <a:r>
              <a:rPr lang="en-GB" sz="1200" b="0" i="0" u="none" strike="noStrike" kern="1200" dirty="0" smtClean="0">
                <a:solidFill>
                  <a:schemeClr val="tx1"/>
                </a:solidFill>
                <a:latin typeface="+mn-lt"/>
                <a:ea typeface="+mn-ea"/>
                <a:cs typeface="+mn-cs"/>
                <a:hlinkClick r:id="rId5" tooltip="Gini coefficient"/>
              </a:rPr>
              <a:t> coefficient</a:t>
            </a:r>
            <a:r>
              <a:rPr lang="en-GB" sz="1200" b="0" i="0" kern="1200" dirty="0" smtClean="0">
                <a:solidFill>
                  <a:schemeClr val="tx1"/>
                </a:solidFill>
                <a:latin typeface="+mn-lt"/>
                <a:ea typeface="+mn-ea"/>
                <a:cs typeface="+mn-cs"/>
              </a:rPr>
              <a:t> of 46.9%. Development has been mainly concentrated in the heavily urbanized eastern coastal regions, while the remainder of the country has lagged behind.</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51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solidFill>
                  <a:schemeClr val="tx1"/>
                </a:solidFill>
              </a:rPr>
              <a:t>1. Humanity toward others and respect</a:t>
            </a:r>
            <a:r>
              <a:rPr lang="en-US" baseline="0" dirty="0" smtClean="0">
                <a:solidFill>
                  <a:schemeClr val="tx1"/>
                </a:solidFill>
              </a:rPr>
              <a:t> for oneself</a:t>
            </a:r>
            <a:endParaRPr lang="en-GB"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Trying not</a:t>
            </a:r>
            <a:r>
              <a:rPr lang="en-US" baseline="0" dirty="0" smtClean="0"/>
              <a:t> only to preserve face but to give face, saving themselves and everyone else from embarrassment.</a:t>
            </a:r>
            <a:endParaRPr lang="en-GB" dirty="0" smtClean="0"/>
          </a:p>
          <a:p>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52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A person can</a:t>
            </a:r>
            <a:r>
              <a:rPr lang="en-US" baseline="0" dirty="0" smtClean="0"/>
              <a:t> gain power only by leading a life in harmony with the dictates of the universe. </a:t>
            </a:r>
          </a:p>
          <a:p>
            <a:r>
              <a:rPr lang="en-US" baseline="0" dirty="0" smtClean="0"/>
              <a:t>Simultaneous action and relaxation. </a:t>
            </a:r>
            <a:r>
              <a:rPr lang="zh-CN" altLang="en-US" baseline="0" dirty="0" smtClean="0"/>
              <a:t>老子死了媳妇还唱歌的故事</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53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Most Chinese</a:t>
            </a:r>
            <a:r>
              <a:rPr lang="en-US" baseline="0" dirty="0" smtClean="0"/>
              <a:t> people are more culturally than spiritually influenced by the Three Faiths. </a:t>
            </a:r>
          </a:p>
          <a:p>
            <a:r>
              <a:rPr lang="en-US" altLang="zh-CN" baseline="0" dirty="0" smtClean="0"/>
              <a:t>Besides, there are about 0.3% of the population believe in Catholicism. </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54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rtl="0"/>
            <a:r>
              <a:rPr lang="en-US" dirty="0" smtClean="0"/>
              <a:t>“I am responsible</a:t>
            </a:r>
            <a:r>
              <a:rPr lang="en-US" baseline="0" dirty="0" smtClean="0"/>
              <a:t> for what I said, but not for what you understood.” What unsaid might be more important than what said.</a:t>
            </a:r>
            <a:endParaRPr lang="en-GB" dirty="0"/>
          </a:p>
        </p:txBody>
      </p:sp>
      <p:sp>
        <p:nvSpPr>
          <p:cNvPr id="4" name="灯片编号占位符 3"/>
          <p:cNvSpPr>
            <a:spLocks noGrp="1"/>
          </p:cNvSpPr>
          <p:nvPr>
            <p:ph type="sldNum" sz="quarter" idx="10"/>
          </p:nvPr>
        </p:nvSpPr>
        <p:spPr/>
        <p:txBody>
          <a:bodyPr/>
          <a:lstStyle/>
          <a:p>
            <a:fld id="{205CBFE7-5292-4514-BB91-05AACBEA54E6}" type="slidenum">
              <a:rPr lang="en-US" smtClean="0"/>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great highland culture of the Classic period had its capital at Teotihuacan, the "City of the Gods“. . A society seemingly based on agriculture, obsidian mining and trade, Teotihuacan held widespread influence throughout Mesoamerica.</a:t>
            </a:r>
          </a:p>
          <a:p>
            <a:r>
              <a:rPr lang="en-US" dirty="0" smtClean="0"/>
              <a:t>-the Maya are generally considered the most brilliant of all the Classic groups. Considered the most outstanding intellects of ancient Mexico, the Maya devised a complex style of hieroglyphic writing that has yet to be fully deciphered. They refined the exact sciences learned from other </a:t>
            </a:r>
            <a:r>
              <a:rPr lang="en-US" dirty="0" err="1" smtClean="0"/>
              <a:t>prehispanic</a:t>
            </a:r>
            <a:r>
              <a:rPr lang="en-US" dirty="0" smtClean="0"/>
              <a:t> civilizations. Through their knowledge of astronomy and mathematics they calculated the lunar cycle, predicted eclipses and other heavenly events with great precision and formulated a unique calendar system more exact than the one we use today.</a:t>
            </a:r>
          </a:p>
          <a:p>
            <a:r>
              <a:rPr lang="en-US" dirty="0" smtClean="0"/>
              <a:t>Mexico was populated by hundreds of indigenous tribes including the Aztecs, the Incas and the Mayas. Only took 2 years for Cortes to conquer the indigenous people in the name of Spain. Although most of the indigenous people were wiped out by the conquest</a:t>
            </a:r>
            <a:r>
              <a:rPr lang="en-US" baseline="0" dirty="0" smtClean="0"/>
              <a:t> and European </a:t>
            </a:r>
            <a:r>
              <a:rPr lang="en-US" baseline="0" dirty="0" err="1" smtClean="0"/>
              <a:t>deseases</a:t>
            </a:r>
            <a:r>
              <a:rPr lang="en-US" baseline="0" dirty="0" smtClean="0"/>
              <a:t>, those remaining were instructed by the </a:t>
            </a:r>
            <a:r>
              <a:rPr lang="en-US" baseline="0" dirty="0" err="1" smtClean="0"/>
              <a:t>spanish</a:t>
            </a:r>
            <a:r>
              <a:rPr lang="en-US" baseline="0" dirty="0" smtClean="0"/>
              <a:t> in Catholic faith during the colonial era. </a:t>
            </a:r>
          </a:p>
          <a:p>
            <a:r>
              <a:rPr lang="en-US" baseline="0" dirty="0" smtClean="0"/>
              <a:t>-</a:t>
            </a:r>
            <a:r>
              <a:rPr lang="en-US" baseline="0" dirty="0" err="1" smtClean="0"/>
              <a:t>Independece</a:t>
            </a:r>
            <a:r>
              <a:rPr lang="en-US" baseline="0" dirty="0" smtClean="0"/>
              <a:t> from </a:t>
            </a:r>
            <a:r>
              <a:rPr lang="en-US" baseline="0" dirty="0" err="1" smtClean="0"/>
              <a:t>spain</a:t>
            </a:r>
            <a:endParaRPr lang="en-US" baseline="0" dirty="0" smtClean="0"/>
          </a:p>
          <a:p>
            <a:r>
              <a:rPr lang="en-US" baseline="0" dirty="0" smtClean="0"/>
              <a:t>-Half of </a:t>
            </a:r>
            <a:r>
              <a:rPr lang="en-US" baseline="0" dirty="0" err="1" smtClean="0"/>
              <a:t>Mexicos</a:t>
            </a:r>
            <a:r>
              <a:rPr lang="en-US" baseline="0" dirty="0" smtClean="0"/>
              <a:t> territory was acquired </a:t>
            </a:r>
            <a:r>
              <a:rPr lang="en-US" baseline="0" dirty="0" err="1" smtClean="0"/>
              <a:t>bgy</a:t>
            </a:r>
            <a:r>
              <a:rPr lang="en-US" baseline="0" dirty="0" smtClean="0"/>
              <a:t> the united states mainly during this war. </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5</a:t>
            </a:fld>
            <a:endParaRPr lang="en-US" dirty="0"/>
          </a:p>
        </p:txBody>
      </p:sp>
    </p:spTree>
    <p:extLst>
      <p:ext uri="{BB962C8B-B14F-4D97-AF65-F5344CB8AC3E}">
        <p14:creationId xmlns:p14="http://schemas.microsoft.com/office/powerpoint/2010/main" xmlns="" val="48946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-improved</a:t>
            </a:r>
            <a:r>
              <a:rPr lang="en-US" baseline="0" dirty="0" smtClean="0"/>
              <a:t> since the discovery of oil and the north </a:t>
            </a:r>
            <a:r>
              <a:rPr lang="en-US" baseline="0" dirty="0" err="1" smtClean="0"/>
              <a:t>american</a:t>
            </a:r>
            <a:r>
              <a:rPr lang="en-US" baseline="0" dirty="0" smtClean="0"/>
              <a:t> free trade agreement, which helped to increase trade. US buys nearly 90% of </a:t>
            </a:r>
            <a:r>
              <a:rPr lang="en-US" baseline="0" dirty="0" err="1" smtClean="0"/>
              <a:t>Mexicos</a:t>
            </a:r>
            <a:r>
              <a:rPr lang="en-US" baseline="0" dirty="0" smtClean="0"/>
              <a:t> exports.</a:t>
            </a:r>
          </a:p>
          <a:p>
            <a:r>
              <a:rPr lang="en-US" baseline="0" dirty="0" smtClean="0"/>
              <a:t>-president just met with </a:t>
            </a:r>
            <a:r>
              <a:rPr lang="en-US" baseline="0" dirty="0" err="1" smtClean="0"/>
              <a:t>obama</a:t>
            </a:r>
            <a:r>
              <a:rPr lang="en-US" baseline="0" dirty="0" smtClean="0"/>
              <a:t> and </a:t>
            </a:r>
            <a:r>
              <a:rPr lang="en-US" baseline="0" dirty="0" err="1" smtClean="0"/>
              <a:t>canada’s</a:t>
            </a:r>
            <a:r>
              <a:rPr lang="en-US" baseline="0" dirty="0" smtClean="0"/>
              <a:t> </a:t>
            </a:r>
            <a:r>
              <a:rPr lang="en-US" dirty="0" smtClean="0">
                <a:effectLst/>
              </a:rPr>
              <a:t>Prime Minister Stephen Harper</a:t>
            </a:r>
            <a:r>
              <a:rPr lang="en-US" baseline="0" dirty="0" smtClean="0">
                <a:effectLst/>
              </a:rPr>
              <a:t> to talk about drug trade.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6</a:t>
            </a:fld>
            <a:endParaRPr lang="en-US" dirty="0"/>
          </a:p>
        </p:txBody>
      </p:sp>
    </p:spTree>
    <p:extLst>
      <p:ext uri="{BB962C8B-B14F-4D97-AF65-F5344CB8AC3E}">
        <p14:creationId xmlns:p14="http://schemas.microsoft.com/office/powerpoint/2010/main" xmlns="" val="315821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-Def-They have been torn from the cultural roots</a:t>
            </a:r>
            <a:r>
              <a:rPr lang="en-US" baseline="0" dirty="0" smtClean="0"/>
              <a:t> by invaders and external factors. </a:t>
            </a:r>
          </a:p>
          <a:p>
            <a:r>
              <a:rPr lang="en-US" baseline="0" dirty="0" smtClean="0"/>
              <a:t>-Mestizo-mix of Indian and Spanish. </a:t>
            </a:r>
          </a:p>
          <a:p>
            <a:r>
              <a:rPr lang="en-US" baseline="0" dirty="0" smtClean="0"/>
              <a:t>-Order in terms of status-Spanish, Mestizo and Indian. Plays a role in business situations, leads to conflict. Some business firms have fallen on hard times because the Spanish and mestizo owners and managers have found it difficult to work together and the Indians have experienced many forms of discrimination</a:t>
            </a:r>
          </a:p>
          <a:p>
            <a:r>
              <a:rPr lang="en-US" baseline="0" dirty="0" smtClean="0"/>
              <a:t>-Plaza-Significance-here are buildings from the three cultures,  Three tragedies took place here: 1) Aztecs took their final stand against the Spanish, </a:t>
            </a:r>
            <a:r>
              <a:rPr lang="en-US" b="0" dirty="0" smtClean="0"/>
              <a:t>The battle is memorialized in the plaza by a plaque which reads</a:t>
            </a:r>
            <a:r>
              <a:rPr lang="en-US" b="0" baseline="0" dirty="0" smtClean="0"/>
              <a:t> </a:t>
            </a:r>
            <a:r>
              <a:rPr lang="en-US" b="0" dirty="0" smtClean="0"/>
              <a:t>in part, "Neither a victory nor a defeat, but the painful moment of birth of the Mexico of today, of a race of Mestizos". 2)</a:t>
            </a:r>
            <a:r>
              <a:rPr lang="en-US" b="1" dirty="0" smtClean="0"/>
              <a:t> </a:t>
            </a:r>
            <a:r>
              <a:rPr lang="en-US" b="0" dirty="0" smtClean="0"/>
              <a:t>Mexican soldiers, equipped with tanks and machine guns, fired into a crowd of 14,000 unarmed students who were staging a protest against spending on the 1968 Summer Olympics being held in Mexico City 3) Earthquake</a:t>
            </a:r>
            <a:r>
              <a:rPr lang="en-US" b="0" baseline="0" dirty="0" smtClean="0"/>
              <a:t> which killed 8,000</a:t>
            </a:r>
            <a:endParaRPr lang="en-US" b="0" dirty="0" smtClean="0"/>
          </a:p>
        </p:txBody>
      </p:sp>
      <p:sp>
        <p:nvSpPr>
          <p:cNvPr id="4" name="Slide Number Placeholder 3"/>
          <p:cNvSpPr>
            <a:spLocks noGrp="1"/>
          </p:cNvSpPr>
          <p:nvPr>
            <p:ph type="sldNum" sz="quarter" idx="10"/>
          </p:nvPr>
        </p:nvSpPr>
        <p:spPr/>
        <p:txBody>
          <a:bodyPr/>
          <a:lstStyle/>
          <a:p>
            <a:fld id="{92E32322-F9BA-497A-9C43-3684F1375A40}" type="slidenum">
              <a:rPr lang="en-US" smtClean="0"/>
              <a:pPr/>
              <a:t>7</a:t>
            </a:fld>
            <a:endParaRPr lang="en-US" dirty="0"/>
          </a:p>
        </p:txBody>
      </p:sp>
    </p:spTree>
    <p:extLst>
      <p:ext uri="{BB962C8B-B14F-4D97-AF65-F5344CB8AC3E}">
        <p14:creationId xmlns:p14="http://schemas.microsoft.com/office/powerpoint/2010/main" xmlns="" val="129168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the book explained </a:t>
            </a:r>
            <a:r>
              <a:rPr lang="en-US" baseline="0" dirty="0" err="1" smtClean="0"/>
              <a:t>Mexicos</a:t>
            </a:r>
            <a:r>
              <a:rPr lang="en-US" baseline="0" dirty="0" smtClean="0"/>
              <a:t> culture</a:t>
            </a:r>
          </a:p>
          <a:p>
            <a:r>
              <a:rPr lang="en-US" baseline="0" dirty="0" smtClean="0"/>
              <a:t>-They are held for a variety of reasons, including celebrating historical events, reinforcing the traditions of individual towns cities and states, honoring catholic saints, paying homage to special foods and crops, and birthdays, baptisms, weddings and graduations. </a:t>
            </a:r>
          </a:p>
          <a:p>
            <a:r>
              <a:rPr lang="en-US" baseline="0" dirty="0" smtClean="0"/>
              <a:t>-People- </a:t>
            </a:r>
            <a:r>
              <a:rPr lang="en-US" baseline="0" dirty="0" err="1" smtClean="0"/>
              <a:t>primamry</a:t>
            </a:r>
            <a:r>
              <a:rPr lang="en-US" baseline="0" dirty="0" smtClean="0"/>
              <a:t> focus of the </a:t>
            </a:r>
            <a:r>
              <a:rPr lang="en-US" baseline="0" dirty="0" err="1" smtClean="0"/>
              <a:t>mexicans</a:t>
            </a:r>
            <a:r>
              <a:rPr lang="en-US" baseline="0" dirty="0" smtClean="0"/>
              <a:t> is on people and the fiesta offers them a chance to be with and enjoy the company of their family, friends and community. Religion- is important throughout the </a:t>
            </a:r>
            <a:r>
              <a:rPr lang="en-US" baseline="0" dirty="0" err="1" smtClean="0"/>
              <a:t>mexican’s</a:t>
            </a:r>
            <a:r>
              <a:rPr lang="en-US" baseline="0" dirty="0" smtClean="0"/>
              <a:t> life and the abundant religious fiestas are a chance for </a:t>
            </a:r>
            <a:r>
              <a:rPr lang="en-US" baseline="0" dirty="0" err="1" smtClean="0"/>
              <a:t>mexicans</a:t>
            </a:r>
            <a:r>
              <a:rPr lang="en-US" baseline="0" dirty="0" smtClean="0"/>
              <a:t> to communicate with god. Experiencing the present is and opportunity to do this. Freedom-last within the social order </a:t>
            </a:r>
            <a:r>
              <a:rPr lang="en-US" baseline="0" dirty="0" err="1" smtClean="0"/>
              <a:t>mexicans</a:t>
            </a:r>
            <a:r>
              <a:rPr lang="en-US" baseline="0" dirty="0" smtClean="0"/>
              <a:t> find freedom and </a:t>
            </a:r>
            <a:r>
              <a:rPr lang="en-US" baseline="0" dirty="0" err="1" smtClean="0"/>
              <a:t>whin</a:t>
            </a:r>
            <a:r>
              <a:rPr lang="en-US" baseline="0" dirty="0" smtClean="0"/>
              <a:t> the social order of the fiesta </a:t>
            </a:r>
            <a:r>
              <a:rPr lang="en-US" baseline="0" dirty="0" err="1" smtClean="0"/>
              <a:t>mexicans</a:t>
            </a:r>
            <a:r>
              <a:rPr lang="en-US" baseline="0" dirty="0" smtClean="0"/>
              <a:t> exhibit this freedom. </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8</a:t>
            </a:fld>
            <a:endParaRPr lang="en-US" dirty="0"/>
          </a:p>
        </p:txBody>
      </p:sp>
    </p:spTree>
    <p:extLst>
      <p:ext uri="{BB962C8B-B14F-4D97-AF65-F5344CB8AC3E}">
        <p14:creationId xmlns:p14="http://schemas.microsoft.com/office/powerpoint/2010/main" xmlns="" val="308559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tight social framework in which members of the in-group, particularly those in positions of authority, are expected to look after all of its members in exchange for their loyalty. Mexicans display concern for others and use accommodation and collaboration more than for example individualistic US Americans do. </a:t>
            </a:r>
          </a:p>
          <a:p>
            <a:r>
              <a:rPr lang="en-US" baseline="0" dirty="0" smtClean="0"/>
              <a:t>-Not uncommon to have several generations living together. Children are encouraged to stay depended on the </a:t>
            </a:r>
            <a:r>
              <a:rPr lang="en-US" baseline="0" dirty="0" err="1" smtClean="0"/>
              <a:t>famly</a:t>
            </a:r>
            <a:r>
              <a:rPr lang="en-US" baseline="0" dirty="0" smtClean="0"/>
              <a:t> and not leave home. The family spends most of its non working hours together and the </a:t>
            </a:r>
            <a:r>
              <a:rPr lang="en-US" baseline="0" dirty="0" err="1" smtClean="0"/>
              <a:t>childredn</a:t>
            </a:r>
            <a:r>
              <a:rPr lang="en-US" baseline="0" dirty="0" smtClean="0"/>
              <a:t> go everywhere with the parents. The family is an </a:t>
            </a:r>
            <a:r>
              <a:rPr lang="en-US" baseline="0" dirty="0" err="1" smtClean="0"/>
              <a:t>informatl</a:t>
            </a:r>
            <a:r>
              <a:rPr lang="en-US" baseline="0" dirty="0" smtClean="0"/>
              <a:t> welfare system in </a:t>
            </a:r>
            <a:r>
              <a:rPr lang="en-US" baseline="0" dirty="0" err="1" smtClean="0"/>
              <a:t>mexico</a:t>
            </a:r>
            <a:r>
              <a:rPr lang="en-US" baseline="0" dirty="0" smtClean="0"/>
              <a:t>. </a:t>
            </a:r>
          </a:p>
          <a:p>
            <a:r>
              <a:rPr lang="en-US" baseline="0" dirty="0" smtClean="0"/>
              <a:t>-once a person becomes a friend, he or she is </a:t>
            </a:r>
            <a:r>
              <a:rPr lang="en-US" baseline="0" dirty="0" err="1" smtClean="0"/>
              <a:t>incorportated</a:t>
            </a:r>
            <a:r>
              <a:rPr lang="en-US" baseline="0" dirty="0" smtClean="0"/>
              <a:t> into the vast family network and becomes one of the trusted members of the in-group. Friends almost become a part of the family and are often called by familial titles such as brother, sister and cousin.</a:t>
            </a:r>
          </a:p>
          <a:p>
            <a:r>
              <a:rPr lang="en-US" baseline="0" dirty="0" smtClean="0"/>
              <a:t>-ruled much more by relationships than by abstract concepts. Mexicans will interrupt whatever they are doing at the sight of a friend or a relative. This has a great influence on the way they conduct business which will be covered </a:t>
            </a:r>
            <a:r>
              <a:rPr lang="en-US" baseline="0" dirty="0" err="1" smtClean="0"/>
              <a:t>late.r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9</a:t>
            </a:fld>
            <a:endParaRPr lang="en-US" dirty="0"/>
          </a:p>
        </p:txBody>
      </p:sp>
    </p:spTree>
    <p:extLst>
      <p:ext uri="{BB962C8B-B14F-4D97-AF65-F5344CB8AC3E}">
        <p14:creationId xmlns:p14="http://schemas.microsoft.com/office/powerpoint/2010/main" xmlns="" val="350631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During the Spanish conquest and colonization of Mexico, Roman Catholicism was established as the dominant religion of Mexico, and today, about 89% of Mexicans identify themselves with that division of Christianity. Nation</a:t>
            </a:r>
            <a:r>
              <a:rPr lang="en-US" baseline="0" dirty="0" smtClean="0"/>
              <a:t> with the second largest catholic population (brazil 1</a:t>
            </a:r>
            <a:r>
              <a:rPr lang="en-US" baseline="30000" dirty="0" smtClean="0"/>
              <a:t>st</a:t>
            </a:r>
            <a:r>
              <a:rPr lang="en-US" baseline="0" dirty="0" smtClean="0"/>
              <a:t>, US 3</a:t>
            </a:r>
            <a:r>
              <a:rPr lang="en-US" baseline="30000" dirty="0" smtClean="0"/>
              <a:t>rd</a:t>
            </a:r>
            <a:r>
              <a:rPr lang="en-US" baseline="0" dirty="0" smtClean="0"/>
              <a:t>)</a:t>
            </a:r>
          </a:p>
          <a:p>
            <a:pPr marL="171450" indent="-171450">
              <a:buFont typeface="Arial" pitchFamily="34" charset="0"/>
              <a:buChar char="•"/>
            </a:pPr>
            <a:r>
              <a:rPr lang="en-US" baseline="0" dirty="0" smtClean="0"/>
              <a:t>The significance and number of religious fiestas demonstrates the importance of religion to life in Mexico.  Lady Guadalupe-the anniversary of the day when the virgin Mary is said to have appeared on the hill of Tepeyac.  Week before Easter.  Each village or city has an annual fiesta for its patron saint.  Day of the dead-also called all souls day is celebrated with a fiesta to honor and remember the dead. Mexicans tend to believe life is beyond their control and they tend to share a fatalistic attitude. They exhibit a fascination and even an obsession with death. Newspapers are full of gory stories about death. </a:t>
            </a:r>
            <a:endParaRPr lang="en-US" dirty="0"/>
          </a:p>
        </p:txBody>
      </p:sp>
      <p:sp>
        <p:nvSpPr>
          <p:cNvPr id="4" name="Slide Number Placeholder 3"/>
          <p:cNvSpPr>
            <a:spLocks noGrp="1"/>
          </p:cNvSpPr>
          <p:nvPr>
            <p:ph type="sldNum" sz="quarter" idx="10"/>
          </p:nvPr>
        </p:nvSpPr>
        <p:spPr/>
        <p:txBody>
          <a:bodyPr/>
          <a:lstStyle/>
          <a:p>
            <a:fld id="{92E32322-F9BA-497A-9C43-3684F1375A40}" type="slidenum">
              <a:rPr lang="en-US" smtClean="0"/>
              <a:pPr/>
              <a:t>10</a:t>
            </a:fld>
            <a:endParaRPr lang="en-US" dirty="0"/>
          </a:p>
        </p:txBody>
      </p:sp>
    </p:spTree>
    <p:extLst>
      <p:ext uri="{BB962C8B-B14F-4D97-AF65-F5344CB8AC3E}">
        <p14:creationId xmlns:p14="http://schemas.microsoft.com/office/powerpoint/2010/main" xmlns="" val="2715744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2F3954C-F431-4E91-92DF-AA3B629FB29E}" type="datetimeFigureOut">
              <a:rPr lang="en-US" smtClean="0"/>
              <a:pPr/>
              <a:t>4/3/2012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80DA2B-4E5C-4C79-BC0E-E3501D4813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3954C-F431-4E91-92DF-AA3B629FB29E}" type="datetimeFigureOut">
              <a:rPr lang="en-US" smtClean="0"/>
              <a:pPr/>
              <a:t>4/3/2012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80DA2B-4E5C-4C79-BC0E-E3501D4813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3954C-F431-4E91-92DF-AA3B629FB29E}" type="datetimeFigureOut">
              <a:rPr lang="en-US" smtClean="0"/>
              <a:pPr/>
              <a:t>4/3/2012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80DA2B-4E5C-4C79-BC0E-E3501D4813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F3954C-F431-4E91-92DF-AA3B629FB29E}" type="datetimeFigureOut">
              <a:rPr lang="en-US" smtClean="0"/>
              <a:pPr/>
              <a:t>4/3/2012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80DA2B-4E5C-4C79-BC0E-E3501D4813B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F3954C-F431-4E91-92DF-AA3B629FB29E}" type="datetimeFigureOut">
              <a:rPr lang="en-US" smtClean="0"/>
              <a:pPr/>
              <a:t>4/3/2012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580DA2B-4E5C-4C79-BC0E-E3501D4813B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F3954C-F431-4E91-92DF-AA3B629FB29E}" type="datetimeFigureOut">
              <a:rPr lang="en-US" smtClean="0"/>
              <a:pPr/>
              <a:t>4/3/2012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80DA2B-4E5C-4C79-BC0E-E3501D4813B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F3954C-F431-4E91-92DF-AA3B629FB29E}" type="datetimeFigureOut">
              <a:rPr lang="en-US" smtClean="0"/>
              <a:pPr/>
              <a:t>4/3/2012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580DA2B-4E5C-4C79-BC0E-E3501D4813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2F3954C-F431-4E91-92DF-AA3B629FB29E}" type="datetimeFigureOut">
              <a:rPr lang="en-US" smtClean="0"/>
              <a:pPr/>
              <a:t>4/3/2012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580DA2B-4E5C-4C79-BC0E-E3501D4813B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F3954C-F431-4E91-92DF-AA3B629FB29E}" type="datetimeFigureOut">
              <a:rPr lang="en-US" smtClean="0"/>
              <a:pPr/>
              <a:t>4/3/2012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580DA2B-4E5C-4C79-BC0E-E3501D4813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2F3954C-F431-4E91-92DF-AA3B629FB29E}" type="datetimeFigureOut">
              <a:rPr lang="en-US" smtClean="0"/>
              <a:pPr/>
              <a:t>4/3/2012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580DA2B-4E5C-4C79-BC0E-E3501D4813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F3954C-F431-4E91-92DF-AA3B629FB29E}" type="datetimeFigureOut">
              <a:rPr lang="en-US" smtClean="0"/>
              <a:pPr/>
              <a:t>4/3/2012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580DA2B-4E5C-4C79-BC0E-E3501D4813B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F3954C-F431-4E91-92DF-AA3B629FB29E}" type="datetimeFigureOut">
              <a:rPr lang="en-US" smtClean="0"/>
              <a:pPr/>
              <a:t>4/3/2012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580DA2B-4E5C-4C79-BC0E-E3501D4813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mexconnect.com/articles/3148-history-time-line-overview-resource-page" TargetMode="External"/><Relationship Id="rId2" Type="http://schemas.openxmlformats.org/officeDocument/2006/relationships/hyperlink" Target="http://www.mexinsider.com/religion-in-mexico.html" TargetMode="External"/><Relationship Id="rId1" Type="http://schemas.openxmlformats.org/officeDocument/2006/relationships/slideLayout" Target="../slideLayouts/slideLayout2.xml"/><Relationship Id="rId4" Type="http://schemas.openxmlformats.org/officeDocument/2006/relationships/hyperlink" Target="https://www.cia.gov/library/publications/the-world-factbook/geos/ez.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32kOKi1C3uI"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youtube.com/watch?v=TyW4DFTVj84&amp;feature=relmf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4Dl2UFs2U_A"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0HqTFvCtVgI&amp;feature=results_main&amp;playnext=1&amp;list=PL7ACCADA850C909C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youtube.com/watch?v=ylWORyToTo4" TargetMode="Externa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youtube.com/watch?v=mBdiyKMUuF4&amp;feature=related" TargetMode="Externa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youtube.com/watch?v=loL97Dgsvd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doingbusiness.org/data/exploreeconomies/china/" TargetMode="External"/><Relationship Id="rId2" Type="http://schemas.openxmlformats.org/officeDocument/2006/relationships/hyperlink" Target="http://wenwen.soso.com/z/q78617691.htm?sp=300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smtClean="0"/>
              <a:t>Mexico, Russia, and China</a:t>
            </a:r>
            <a:br>
              <a:rPr lang="en-US" dirty="0" smtClean="0"/>
            </a:br>
            <a:r>
              <a:rPr lang="en-US" dirty="0" smtClean="0"/>
              <a:t>Chapter 8: Building the Global Organization </a:t>
            </a:r>
            <a:br>
              <a:rPr lang="en-US" dirty="0" smtClean="0"/>
            </a:br>
            <a:endParaRPr lang="en-US" dirty="0"/>
          </a:p>
        </p:txBody>
      </p:sp>
      <p:sp>
        <p:nvSpPr>
          <p:cNvPr id="8" name="Title 6"/>
          <p:cNvSpPr txBox="1">
            <a:spLocks/>
          </p:cNvSpPr>
          <p:nvPr/>
        </p:nvSpPr>
        <p:spPr>
          <a:xfrm>
            <a:off x="0" y="5387975"/>
            <a:ext cx="8458200" cy="1470025"/>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Kayla, Kelli, </a:t>
            </a:r>
            <a:r>
              <a:rPr lang="en-US" sz="3200" dirty="0" err="1" smtClean="0">
                <a:latin typeface="+mj-lt"/>
                <a:ea typeface="+mj-ea"/>
                <a:cs typeface="+mj-cs"/>
              </a:rPr>
              <a:t>Jia</a:t>
            </a:r>
            <a:r>
              <a:rPr lang="en-US" sz="3200" dirty="0" smtClean="0">
                <a:latin typeface="+mj-lt"/>
                <a:ea typeface="+mj-ea"/>
                <a:cs typeface="+mj-cs"/>
              </a:rPr>
              <a:t>, and </a:t>
            </a:r>
            <a:r>
              <a:rPr kumimoji="0" lang="en-US" sz="3200" b="0" i="0" u="none" strike="noStrike" kern="1200" cap="none" spc="0" normalizeH="0" baseline="0" noProof="0" smtClean="0">
                <a:ln>
                  <a:noFill/>
                </a:ln>
                <a:effectLst/>
                <a:uLnTx/>
                <a:uFillTx/>
                <a:latin typeface="+mj-lt"/>
                <a:ea typeface="+mj-ea"/>
                <a:cs typeface="+mj-cs"/>
              </a:rPr>
              <a:t>Tim </a:t>
            </a:r>
            <a:r>
              <a:rPr kumimoji="0" lang="en-US" sz="4400" b="0" i="0" u="none" strike="noStrike" kern="1200" cap="none" spc="0" normalizeH="0" baseline="0" noProof="0" dirty="0" smtClean="0">
                <a:ln>
                  <a:noFill/>
                </a:ln>
                <a:effectLst/>
                <a:uLnTx/>
                <a:uFillTx/>
                <a:latin typeface="+mj-lt"/>
                <a:ea typeface="+mj-ea"/>
                <a:cs typeface="+mj-cs"/>
              </a:rPr>
              <a:t/>
            </a:r>
            <a:br>
              <a:rPr kumimoji="0" lang="en-US" sz="4400" b="0" i="0" u="none" strike="noStrike" kern="1200" cap="none" spc="0" normalizeH="0" baseline="0" noProof="0" dirty="0" smtClean="0">
                <a:ln>
                  <a:noFill/>
                </a:ln>
                <a:effectLst/>
                <a:uLnTx/>
                <a:uFillTx/>
                <a:latin typeface="+mj-lt"/>
                <a:ea typeface="+mj-ea"/>
                <a:cs typeface="+mj-cs"/>
              </a:rPr>
            </a:br>
            <a:endParaRPr kumimoji="0" lang="en-US" sz="44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89% Christian, 6% Protestant, 5% other</a:t>
            </a:r>
          </a:p>
          <a:p>
            <a:r>
              <a:rPr lang="en-US" dirty="0" smtClean="0"/>
              <a:t>Religious celebrations</a:t>
            </a:r>
          </a:p>
          <a:p>
            <a:pPr lvl="1"/>
            <a:r>
              <a:rPr lang="en-US" dirty="0" smtClean="0"/>
              <a:t>Fest day of Our Lady Guadalupe</a:t>
            </a:r>
          </a:p>
          <a:p>
            <a:pPr lvl="1"/>
            <a:r>
              <a:rPr lang="en-US" dirty="0" smtClean="0"/>
              <a:t>Holy week</a:t>
            </a:r>
          </a:p>
          <a:p>
            <a:pPr lvl="1"/>
            <a:r>
              <a:rPr lang="en-US" dirty="0" smtClean="0"/>
              <a:t>Village Saints</a:t>
            </a:r>
          </a:p>
          <a:p>
            <a:pPr lvl="1"/>
            <a:r>
              <a:rPr lang="en-US" dirty="0" smtClean="0"/>
              <a:t>Day of the Dead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19800" y="2362200"/>
            <a:ext cx="2904236" cy="4114800"/>
          </a:xfrm>
          <a:prstGeom prst="rect">
            <a:avLst/>
          </a:prstGeom>
        </p:spPr>
      </p:pic>
    </p:spTree>
    <p:extLst>
      <p:ext uri="{BB962C8B-B14F-4D97-AF65-F5344CB8AC3E}">
        <p14:creationId xmlns:p14="http://schemas.microsoft.com/office/powerpoint/2010/main" xmlns="" val="3232820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Experiencing the Present</a:t>
            </a:r>
            <a:endParaRPr lang="en-US" dirty="0"/>
          </a:p>
        </p:txBody>
      </p:sp>
      <p:sp>
        <p:nvSpPr>
          <p:cNvPr id="3" name="Content Placeholder 2"/>
          <p:cNvSpPr>
            <a:spLocks noGrp="1"/>
          </p:cNvSpPr>
          <p:nvPr>
            <p:ph idx="1"/>
          </p:nvPr>
        </p:nvSpPr>
        <p:spPr/>
        <p:txBody>
          <a:bodyPr/>
          <a:lstStyle/>
          <a:p>
            <a:r>
              <a:rPr lang="en-US" dirty="0" smtClean="0"/>
              <a:t>Finding happiness</a:t>
            </a:r>
          </a:p>
          <a:p>
            <a:pPr lvl="1"/>
            <a:r>
              <a:rPr lang="en-US" dirty="0" smtClean="0"/>
              <a:t>View of work</a:t>
            </a:r>
          </a:p>
          <a:p>
            <a:pPr lvl="2"/>
            <a:r>
              <a:rPr lang="en-US" dirty="0" smtClean="0"/>
              <a:t>Time</a:t>
            </a:r>
          </a:p>
          <a:p>
            <a:pPr lvl="2"/>
            <a:r>
              <a:rPr lang="en-US" dirty="0" smtClean="0"/>
              <a:t>Friends and family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43400" y="2819400"/>
            <a:ext cx="4368573" cy="3331674"/>
          </a:xfrm>
          <a:prstGeom prst="rect">
            <a:avLst/>
          </a:prstGeom>
        </p:spPr>
      </p:pic>
    </p:spTree>
    <p:extLst>
      <p:ext uri="{BB962C8B-B14F-4D97-AF65-F5344CB8AC3E}">
        <p14:creationId xmlns:p14="http://schemas.microsoft.com/office/powerpoint/2010/main" xmlns="" val="201229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Within Social Order</a:t>
            </a:r>
            <a:endParaRPr lang="en-US" dirty="0"/>
          </a:p>
        </p:txBody>
      </p:sp>
      <p:sp>
        <p:nvSpPr>
          <p:cNvPr id="3" name="Content Placeholder 2"/>
          <p:cNvSpPr>
            <a:spLocks noGrp="1"/>
          </p:cNvSpPr>
          <p:nvPr>
            <p:ph idx="1"/>
          </p:nvPr>
        </p:nvSpPr>
        <p:spPr/>
        <p:txBody>
          <a:bodyPr/>
          <a:lstStyle/>
          <a:p>
            <a:r>
              <a:rPr lang="en-US" dirty="0" smtClean="0"/>
              <a:t>Vertical Collectivism</a:t>
            </a:r>
          </a:p>
          <a:p>
            <a:r>
              <a:rPr lang="en-US" dirty="0" smtClean="0"/>
              <a:t>Family order</a:t>
            </a:r>
          </a:p>
          <a:p>
            <a:r>
              <a:rPr lang="en-US" dirty="0" smtClean="0"/>
              <a:t>Rigid hierarchy in the work place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38400" y="3505200"/>
            <a:ext cx="4143375" cy="2932951"/>
          </a:xfrm>
          <a:prstGeom prst="rect">
            <a:avLst/>
          </a:prstGeom>
        </p:spPr>
      </p:pic>
    </p:spTree>
    <p:extLst>
      <p:ext uri="{BB962C8B-B14F-4D97-AF65-F5344CB8AC3E}">
        <p14:creationId xmlns:p14="http://schemas.microsoft.com/office/powerpoint/2010/main" xmlns="" val="6844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Business </a:t>
            </a:r>
            <a:endParaRPr lang="en-US" dirty="0"/>
          </a:p>
        </p:txBody>
      </p:sp>
      <p:sp>
        <p:nvSpPr>
          <p:cNvPr id="3" name="Content Placeholder 2"/>
          <p:cNvSpPr>
            <a:spLocks noGrp="1"/>
          </p:cNvSpPr>
          <p:nvPr>
            <p:ph idx="1"/>
          </p:nvPr>
        </p:nvSpPr>
        <p:spPr/>
        <p:txBody>
          <a:bodyPr/>
          <a:lstStyle/>
          <a:p>
            <a:r>
              <a:rPr lang="en-US" dirty="0" smtClean="0"/>
              <a:t>High need for uncertainty avoidance</a:t>
            </a:r>
          </a:p>
          <a:p>
            <a:r>
              <a:rPr lang="en-US" dirty="0" smtClean="0"/>
              <a:t>Importance of family</a:t>
            </a:r>
          </a:p>
          <a:p>
            <a:r>
              <a:rPr lang="en-US" dirty="0" smtClean="0"/>
              <a:t>Consensus seekers</a:t>
            </a:r>
          </a:p>
          <a:p>
            <a:pPr lvl="1"/>
            <a:r>
              <a:rPr lang="en-US" dirty="0" smtClean="0"/>
              <a:t>Authoritarian Administration</a:t>
            </a:r>
          </a:p>
          <a:p>
            <a:r>
              <a:rPr lang="en-US" dirty="0" smtClean="0"/>
              <a:t>Greetings and salutations take a long time</a:t>
            </a:r>
            <a:endParaRPr lang="en-US" dirty="0"/>
          </a:p>
        </p:txBody>
      </p:sp>
    </p:spTree>
    <p:extLst>
      <p:ext uri="{BB962C8B-B14F-4D97-AF65-F5344CB8AC3E}">
        <p14:creationId xmlns:p14="http://schemas.microsoft.com/office/powerpoint/2010/main" xmlns="" val="536987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Business Cont’d</a:t>
            </a:r>
            <a:endParaRPr lang="en-US" dirty="0"/>
          </a:p>
        </p:txBody>
      </p:sp>
      <p:sp>
        <p:nvSpPr>
          <p:cNvPr id="3" name="Content Placeholder 2"/>
          <p:cNvSpPr>
            <a:spLocks noGrp="1"/>
          </p:cNvSpPr>
          <p:nvPr>
            <p:ph idx="1"/>
          </p:nvPr>
        </p:nvSpPr>
        <p:spPr/>
        <p:txBody>
          <a:bodyPr/>
          <a:lstStyle/>
          <a:p>
            <a:r>
              <a:rPr lang="en-US" dirty="0" smtClean="0"/>
              <a:t>Concept of time</a:t>
            </a:r>
          </a:p>
          <a:p>
            <a:r>
              <a:rPr lang="en-US" dirty="0" smtClean="0"/>
              <a:t>Freer from guilt and obligation</a:t>
            </a:r>
          </a:p>
          <a:p>
            <a:r>
              <a:rPr lang="en-US" dirty="0" smtClean="0"/>
              <a:t>Work up to important topics</a:t>
            </a:r>
          </a:p>
          <a:p>
            <a:r>
              <a:rPr lang="en-US" dirty="0" smtClean="0"/>
              <a:t>Respect the holidays</a:t>
            </a:r>
          </a:p>
          <a:p>
            <a:r>
              <a:rPr lang="en-US" dirty="0" smtClean="0"/>
              <a:t>Problems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91226" y="2743200"/>
            <a:ext cx="2724150" cy="3352800"/>
          </a:xfrm>
          <a:prstGeom prst="rect">
            <a:avLst/>
          </a:prstGeom>
        </p:spPr>
      </p:pic>
    </p:spTree>
    <p:extLst>
      <p:ext uri="{BB962C8B-B14F-4D97-AF65-F5344CB8AC3E}">
        <p14:creationId xmlns:p14="http://schemas.microsoft.com/office/powerpoint/2010/main" xmlns="" val="3417371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News</a:t>
            </a:r>
            <a:endParaRPr lang="en-US" dirty="0"/>
          </a:p>
        </p:txBody>
      </p:sp>
      <p:sp>
        <p:nvSpPr>
          <p:cNvPr id="3" name="Content Placeholder 2"/>
          <p:cNvSpPr>
            <a:spLocks noGrp="1"/>
          </p:cNvSpPr>
          <p:nvPr>
            <p:ph idx="1"/>
          </p:nvPr>
        </p:nvSpPr>
        <p:spPr/>
        <p:txBody>
          <a:bodyPr/>
          <a:lstStyle/>
          <a:p>
            <a:r>
              <a:rPr lang="en-US" dirty="0" smtClean="0"/>
              <a:t>Drug War</a:t>
            </a:r>
          </a:p>
          <a:p>
            <a:pPr lvl="1"/>
            <a:r>
              <a:rPr lang="en-US" dirty="0" smtClean="0"/>
              <a:t>Extreme violence</a:t>
            </a:r>
          </a:p>
          <a:p>
            <a:pPr lvl="1"/>
            <a:r>
              <a:rPr lang="en-US" dirty="0" smtClean="0"/>
              <a:t>Caution for foreign companies</a:t>
            </a:r>
          </a:p>
          <a:p>
            <a:pPr lvl="1"/>
            <a:endParaRPr lang="en-US" dirty="0" smtClean="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0" y="3200400"/>
            <a:ext cx="4724400" cy="3401568"/>
          </a:xfrm>
          <a:prstGeom prst="rect">
            <a:avLst/>
          </a:prstGeom>
        </p:spPr>
      </p:pic>
    </p:spTree>
    <p:extLst>
      <p:ext uri="{BB962C8B-B14F-4D97-AF65-F5344CB8AC3E}">
        <p14:creationId xmlns:p14="http://schemas.microsoft.com/office/powerpoint/2010/main" xmlns="" val="59191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 vs. Czech Republic</a:t>
            </a:r>
            <a:endParaRPr lang="en-US" dirty="0"/>
          </a:p>
        </p:txBody>
      </p:sp>
      <p:sp>
        <p:nvSpPr>
          <p:cNvPr id="8" name="Content Placeholder 7"/>
          <p:cNvSpPr>
            <a:spLocks noGrp="1"/>
          </p:cNvSpPr>
          <p:nvPr>
            <p:ph sz="half" idx="1"/>
          </p:nvPr>
        </p:nvSpPr>
        <p:spPr>
          <a:xfrm>
            <a:off x="457200" y="1600201"/>
            <a:ext cx="4191000" cy="3886200"/>
          </a:xfrm>
        </p:spPr>
        <p:txBody>
          <a:bodyPr>
            <a:normAutofit fontScale="92500" lnSpcReduction="20000"/>
          </a:bodyPr>
          <a:lstStyle/>
          <a:p>
            <a:r>
              <a:rPr lang="en-US" dirty="0" smtClean="0"/>
              <a:t>Population: </a:t>
            </a:r>
            <a:r>
              <a:rPr lang="en-US" dirty="0"/>
              <a:t>114,975,406</a:t>
            </a:r>
            <a:endParaRPr lang="en-US" dirty="0" smtClean="0"/>
          </a:p>
          <a:p>
            <a:endParaRPr lang="en-US" dirty="0" smtClean="0"/>
          </a:p>
          <a:p>
            <a:r>
              <a:rPr lang="en-US" dirty="0" smtClean="0"/>
              <a:t>Size: </a:t>
            </a:r>
            <a:r>
              <a:rPr lang="en-US" dirty="0"/>
              <a:t>1,964,375 </a:t>
            </a:r>
            <a:r>
              <a:rPr lang="en-US" dirty="0" err="1"/>
              <a:t>sq</a:t>
            </a:r>
            <a:r>
              <a:rPr lang="en-US" dirty="0"/>
              <a:t> </a:t>
            </a:r>
            <a:r>
              <a:rPr lang="en-US" dirty="0" smtClean="0"/>
              <a:t>km</a:t>
            </a:r>
          </a:p>
          <a:p>
            <a:endParaRPr lang="en-US" dirty="0" smtClean="0"/>
          </a:p>
          <a:p>
            <a:r>
              <a:rPr lang="en-US" dirty="0" smtClean="0"/>
              <a:t>GDP: </a:t>
            </a:r>
            <a:r>
              <a:rPr lang="en-US" dirty="0"/>
              <a:t>$1.185 </a:t>
            </a:r>
            <a:r>
              <a:rPr lang="en-US" dirty="0" smtClean="0"/>
              <a:t>trillion</a:t>
            </a:r>
          </a:p>
          <a:p>
            <a:endParaRPr lang="en-US" dirty="0" smtClean="0"/>
          </a:p>
          <a:p>
            <a:r>
              <a:rPr lang="en-US" dirty="0" smtClean="0"/>
              <a:t>Government: Federal Republic</a:t>
            </a:r>
          </a:p>
          <a:p>
            <a:endParaRPr lang="en-US" dirty="0" smtClean="0"/>
          </a:p>
          <a:p>
            <a:endParaRPr lang="en-US" dirty="0"/>
          </a:p>
        </p:txBody>
      </p:sp>
      <p:sp>
        <p:nvSpPr>
          <p:cNvPr id="9" name="Content Placeholder 8"/>
          <p:cNvSpPr>
            <a:spLocks noGrp="1"/>
          </p:cNvSpPr>
          <p:nvPr>
            <p:ph sz="half" idx="2"/>
          </p:nvPr>
        </p:nvSpPr>
        <p:spPr>
          <a:xfrm>
            <a:off x="4648200" y="1600200"/>
            <a:ext cx="4038600" cy="3733799"/>
          </a:xfrm>
        </p:spPr>
        <p:txBody>
          <a:bodyPr>
            <a:normAutofit fontScale="92500" lnSpcReduction="20000"/>
          </a:bodyPr>
          <a:lstStyle/>
          <a:p>
            <a:r>
              <a:rPr lang="en-US" dirty="0" smtClean="0"/>
              <a:t>Population: </a:t>
            </a:r>
            <a:r>
              <a:rPr lang="en-US" dirty="0"/>
              <a:t>10,177,300</a:t>
            </a:r>
            <a:endParaRPr lang="en-US" dirty="0" smtClean="0"/>
          </a:p>
          <a:p>
            <a:endParaRPr lang="en-US" dirty="0" smtClean="0"/>
          </a:p>
          <a:p>
            <a:r>
              <a:rPr lang="en-US" dirty="0" smtClean="0"/>
              <a:t>Size:78,867 </a:t>
            </a:r>
            <a:r>
              <a:rPr lang="en-US" dirty="0" err="1"/>
              <a:t>sq</a:t>
            </a:r>
            <a:r>
              <a:rPr lang="en-US" dirty="0"/>
              <a:t> </a:t>
            </a:r>
            <a:r>
              <a:rPr lang="en-US" dirty="0" smtClean="0"/>
              <a:t>km</a:t>
            </a:r>
          </a:p>
          <a:p>
            <a:endParaRPr lang="en-US" dirty="0" smtClean="0"/>
          </a:p>
          <a:p>
            <a:r>
              <a:rPr lang="en-US" dirty="0" smtClean="0"/>
              <a:t>GDP: </a:t>
            </a:r>
            <a:r>
              <a:rPr lang="en-US" dirty="0"/>
              <a:t>$220.3 billion</a:t>
            </a:r>
            <a:endParaRPr lang="en-US" dirty="0" smtClean="0"/>
          </a:p>
          <a:p>
            <a:endParaRPr lang="en-US" dirty="0" smtClean="0"/>
          </a:p>
          <a:p>
            <a:r>
              <a:rPr lang="en-US" dirty="0" smtClean="0"/>
              <a:t>Government: Parliamentary Democracy</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24200" y="4914446"/>
            <a:ext cx="2390775" cy="1914525"/>
          </a:xfrm>
          <a:prstGeom prst="rect">
            <a:avLst/>
          </a:prstGeom>
        </p:spPr>
      </p:pic>
    </p:spTree>
    <p:extLst>
      <p:ext uri="{BB962C8B-B14F-4D97-AF65-F5344CB8AC3E}">
        <p14:creationId xmlns:p14="http://schemas.microsoft.com/office/powerpoint/2010/main" xmlns="" val="85693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hlinkClick r:id="rId2"/>
              </a:rPr>
              <a:t>http://www.mexinsider.com/religion-in-mexico.html</a:t>
            </a:r>
            <a:endParaRPr lang="en-US" dirty="0" smtClean="0"/>
          </a:p>
          <a:p>
            <a:r>
              <a:rPr lang="en-US" dirty="0">
                <a:hlinkClick r:id="rId3"/>
              </a:rPr>
              <a:t>http://</a:t>
            </a:r>
            <a:r>
              <a:rPr lang="en-US" dirty="0" smtClean="0">
                <a:hlinkClick r:id="rId3"/>
              </a:rPr>
              <a:t>www.mexconnect.com/articles/3148-history-time-line-overview-resource-page</a:t>
            </a:r>
            <a:endParaRPr lang="en-US" dirty="0" smtClean="0"/>
          </a:p>
          <a:p>
            <a:r>
              <a:rPr lang="en-US" dirty="0">
                <a:hlinkClick r:id="rId4"/>
              </a:rPr>
              <a:t>https://</a:t>
            </a:r>
            <a:r>
              <a:rPr lang="en-US" dirty="0" smtClean="0">
                <a:hlinkClick r:id="rId4"/>
              </a:rPr>
              <a:t>www.cia.gov/library/publications/the-world-factbook/geos/ez.html</a:t>
            </a:r>
            <a:endParaRPr lang="en-US" dirty="0" smtClean="0"/>
          </a:p>
          <a:p>
            <a:endParaRPr lang="en-US" dirty="0" smtClean="0"/>
          </a:p>
          <a:p>
            <a:endParaRPr lang="en-US" dirty="0"/>
          </a:p>
        </p:txBody>
      </p:sp>
    </p:spTree>
    <p:extLst>
      <p:ext uri="{BB962C8B-B14F-4D97-AF65-F5344CB8AC3E}">
        <p14:creationId xmlns:p14="http://schemas.microsoft.com/office/powerpoint/2010/main" xmlns="" val="1384727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http://blogs-images.forbes.com/kenrapoza/files/2012/02/kremlin_and_red_square_fireworks_moscow_russia.jpg"/>
          <p:cNvPicPr>
            <a:picLocks noChangeAspect="1" noChangeArrowheads="1"/>
          </p:cNvPicPr>
          <p:nvPr/>
        </p:nvPicPr>
        <p:blipFill>
          <a:blip r:embed="rId2" cstate="print"/>
          <a:srcRect/>
          <a:stretch>
            <a:fillRect/>
          </a:stretch>
        </p:blipFill>
        <p:spPr bwMode="auto">
          <a:xfrm>
            <a:off x="0" y="-228600"/>
            <a:ext cx="9753600" cy="7315200"/>
          </a:xfrm>
          <a:prstGeom prst="rect">
            <a:avLst/>
          </a:prstGeom>
          <a:noFill/>
        </p:spPr>
      </p:pic>
      <p:sp>
        <p:nvSpPr>
          <p:cNvPr id="5" name="Title 1"/>
          <p:cNvSpPr txBox="1">
            <a:spLocks/>
          </p:cNvSpPr>
          <p:nvPr/>
        </p:nvSpPr>
        <p:spPr>
          <a:xfrm>
            <a:off x="0" y="5791201"/>
            <a:ext cx="3048000" cy="1801812"/>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hlinkClick r:id="rId3"/>
              </a:rPr>
              <a:t>Russia</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2.gstatic.com/images?q=tbn:ANd9GcRUoJ0-S25Sh_qou0D3dbKDpmNgmYaw3lqIPNjAd0FB_gmQbc6W_A"/>
          <p:cNvPicPr>
            <a:picLocks noChangeAspect="1" noChangeArrowheads="1"/>
          </p:cNvPicPr>
          <p:nvPr/>
        </p:nvPicPr>
        <p:blipFill>
          <a:blip r:embed="rId2" cstate="print"/>
          <a:srcRect/>
          <a:stretch>
            <a:fillRect/>
          </a:stretch>
        </p:blipFill>
        <p:spPr bwMode="auto">
          <a:xfrm>
            <a:off x="-343524" y="0"/>
            <a:ext cx="10305731"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US" dirty="0" smtClean="0"/>
              <a:t>Mexico</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1524000"/>
            <a:ext cx="3609474" cy="2057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4400" y="3352800"/>
            <a:ext cx="4142439" cy="2895600"/>
          </a:xfrm>
          <a:prstGeom prst="rect">
            <a:avLst/>
          </a:prstGeom>
        </p:spPr>
      </p:pic>
    </p:spTree>
    <p:extLst>
      <p:ext uri="{BB962C8B-B14F-4D97-AF65-F5344CB8AC3E}">
        <p14:creationId xmlns:p14="http://schemas.microsoft.com/office/powerpoint/2010/main" xmlns="" val="3574046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0" y="1600201"/>
            <a:ext cx="4572000" cy="1676399"/>
          </a:xfrm>
        </p:spPr>
        <p:txBody>
          <a:bodyPr/>
          <a:lstStyle/>
          <a:p>
            <a:r>
              <a:rPr lang="en-US" dirty="0" smtClean="0"/>
              <a:t>Area: 17,098,242 </a:t>
            </a:r>
            <a:r>
              <a:rPr lang="en-US" dirty="0" err="1" smtClean="0"/>
              <a:t>sqkm</a:t>
            </a:r>
            <a:endParaRPr lang="en-US" dirty="0"/>
          </a:p>
        </p:txBody>
      </p:sp>
      <p:pic>
        <p:nvPicPr>
          <p:cNvPr id="6146" name="Picture 2" descr="https://www.cia.gov/library/publications/the-world-factbook/graphics/locator/cas/rs_large_locator.gif"/>
          <p:cNvPicPr>
            <a:picLocks noChangeAspect="1" noChangeArrowheads="1"/>
          </p:cNvPicPr>
          <p:nvPr/>
        </p:nvPicPr>
        <p:blipFill>
          <a:blip r:embed="rId3" cstate="print"/>
          <a:srcRect/>
          <a:stretch>
            <a:fillRect/>
          </a:stretch>
        </p:blipFill>
        <p:spPr bwMode="auto">
          <a:xfrm>
            <a:off x="0" y="533400"/>
            <a:ext cx="4781550" cy="4781551"/>
          </a:xfrm>
          <a:prstGeom prst="rect">
            <a:avLst/>
          </a:prstGeom>
          <a:noFill/>
        </p:spPr>
      </p:pic>
      <p:pic>
        <p:nvPicPr>
          <p:cNvPr id="6148" name="Picture 4" descr="https://www.cia.gov/library/publications/the-world-factbook/graphics/maps/large/rs-map.gif"/>
          <p:cNvPicPr>
            <a:picLocks noChangeAspect="1" noChangeArrowheads="1"/>
          </p:cNvPicPr>
          <p:nvPr/>
        </p:nvPicPr>
        <p:blipFill>
          <a:blip r:embed="rId4" cstate="print"/>
          <a:srcRect/>
          <a:stretch>
            <a:fillRect/>
          </a:stretch>
        </p:blipFill>
        <p:spPr bwMode="auto">
          <a:xfrm>
            <a:off x="3095625" y="3771899"/>
            <a:ext cx="6048375" cy="30861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Society</a:t>
            </a:r>
            <a:endParaRPr lang="en-US" dirty="0"/>
          </a:p>
        </p:txBody>
      </p:sp>
      <p:sp>
        <p:nvSpPr>
          <p:cNvPr id="3" name="Content Placeholder 2"/>
          <p:cNvSpPr>
            <a:spLocks noGrp="1"/>
          </p:cNvSpPr>
          <p:nvPr>
            <p:ph idx="1"/>
          </p:nvPr>
        </p:nvSpPr>
        <p:spPr/>
        <p:txBody>
          <a:bodyPr/>
          <a:lstStyle/>
          <a:p>
            <a:r>
              <a:rPr lang="en-US" dirty="0" smtClean="0"/>
              <a:t>Population: 138,082,178</a:t>
            </a:r>
          </a:p>
          <a:p>
            <a:r>
              <a:rPr lang="en-US" dirty="0" smtClean="0"/>
              <a:t>Ethnic Groups:</a:t>
            </a:r>
          </a:p>
          <a:p>
            <a:pPr lvl="1"/>
            <a:r>
              <a:rPr lang="en-US" dirty="0" smtClean="0"/>
              <a:t> Russian:79.8%, Tatar 3.8%, Ukrainian: 2%,        Bashkir: 1.2%, Chuvash: 1.1%</a:t>
            </a:r>
          </a:p>
          <a:p>
            <a:r>
              <a:rPr lang="en-US" dirty="0" smtClean="0"/>
              <a:t>Religions:</a:t>
            </a:r>
          </a:p>
          <a:p>
            <a:pPr lvl="1"/>
            <a:r>
              <a:rPr lang="en-US" dirty="0" smtClean="0"/>
              <a:t>Russian Orthodox: 15-20%, Muslim: 10-15%,  Christian Other: 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lstStyle/>
          <a:p>
            <a:r>
              <a:rPr lang="en-US" dirty="0" smtClean="0"/>
              <a:t>Federation</a:t>
            </a:r>
          </a:p>
          <a:p>
            <a:r>
              <a:rPr lang="en-US" dirty="0" smtClean="0"/>
              <a:t>12 states</a:t>
            </a:r>
          </a:p>
          <a:p>
            <a:r>
              <a:rPr lang="en-US" dirty="0" smtClean="0"/>
              <a:t>Chief of State: </a:t>
            </a:r>
            <a:r>
              <a:rPr lang="en-US" dirty="0"/>
              <a:t>President </a:t>
            </a:r>
            <a:r>
              <a:rPr lang="en-US" dirty="0" err="1"/>
              <a:t>Dmitriy</a:t>
            </a:r>
            <a:r>
              <a:rPr lang="en-US" dirty="0"/>
              <a:t> </a:t>
            </a:r>
            <a:r>
              <a:rPr lang="en-US" dirty="0" smtClean="0"/>
              <a:t>Medvedev</a:t>
            </a:r>
          </a:p>
          <a:p>
            <a:r>
              <a:rPr lang="en-US" dirty="0" smtClean="0"/>
              <a:t>Prime Minister: </a:t>
            </a:r>
            <a:r>
              <a:rPr lang="en-US" b="1" dirty="0"/>
              <a:t> </a:t>
            </a:r>
            <a:r>
              <a:rPr lang="en-US" dirty="0" smtClean="0"/>
              <a:t>Vladimir Putin</a:t>
            </a:r>
            <a:endParaRPr lang="en-US" dirty="0"/>
          </a:p>
        </p:txBody>
      </p:sp>
      <p:pic>
        <p:nvPicPr>
          <p:cNvPr id="16386" name="Picture 2" descr="http://img.timeinc.net/time/photoessays/2007/poy/vvp.jpg"/>
          <p:cNvPicPr>
            <a:picLocks noChangeAspect="1" noChangeArrowheads="1"/>
          </p:cNvPicPr>
          <p:nvPr/>
        </p:nvPicPr>
        <p:blipFill>
          <a:blip r:embed="rId2" cstate="print"/>
          <a:srcRect/>
          <a:stretch>
            <a:fillRect/>
          </a:stretch>
        </p:blipFill>
        <p:spPr bwMode="auto">
          <a:xfrm>
            <a:off x="3876472" y="3810000"/>
            <a:ext cx="4319080" cy="2819400"/>
          </a:xfrm>
          <a:prstGeom prst="rect">
            <a:avLst/>
          </a:prstGeom>
          <a:noFill/>
        </p:spPr>
      </p:pic>
      <p:pic>
        <p:nvPicPr>
          <p:cNvPr id="16388" name="Picture 4" descr="http://neftegaz.ru/images/Neft%20Perey/UKRAINE%20dmitry-medvedev.jpg"/>
          <p:cNvPicPr>
            <a:picLocks noChangeAspect="1" noChangeArrowheads="1"/>
          </p:cNvPicPr>
          <p:nvPr/>
        </p:nvPicPr>
        <p:blipFill>
          <a:blip r:embed="rId3" cstate="print"/>
          <a:srcRect/>
          <a:stretch>
            <a:fillRect/>
          </a:stretch>
        </p:blipFill>
        <p:spPr bwMode="auto">
          <a:xfrm>
            <a:off x="1143000" y="3581400"/>
            <a:ext cx="2223407" cy="3276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First Period</a:t>
            </a:r>
          </a:p>
          <a:p>
            <a:pPr lvl="1"/>
            <a:r>
              <a:rPr lang="en-US" dirty="0" smtClean="0"/>
              <a:t>12</a:t>
            </a:r>
            <a:r>
              <a:rPr lang="en-US" baseline="30000" dirty="0" smtClean="0"/>
              <a:t>th</a:t>
            </a:r>
            <a:r>
              <a:rPr lang="en-US" dirty="0" smtClean="0"/>
              <a:t> century</a:t>
            </a:r>
          </a:p>
          <a:p>
            <a:pPr lvl="1"/>
            <a:r>
              <a:rPr lang="en-US" dirty="0" smtClean="0"/>
              <a:t>Mongols from central Asia invaded</a:t>
            </a:r>
          </a:p>
          <a:p>
            <a:pPr lvl="1"/>
            <a:r>
              <a:rPr lang="en-US" dirty="0" smtClean="0"/>
              <a:t>Brutally subjugated the country for 400 years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Second Period</a:t>
            </a:r>
          </a:p>
          <a:p>
            <a:pPr lvl="1"/>
            <a:r>
              <a:rPr lang="en-US" dirty="0" smtClean="0"/>
              <a:t>Peter the Great</a:t>
            </a:r>
          </a:p>
          <a:p>
            <a:pPr lvl="1"/>
            <a:r>
              <a:rPr lang="en-US" dirty="0" smtClean="0"/>
              <a:t>Westernized Russia</a:t>
            </a:r>
          </a:p>
          <a:p>
            <a:pPr lvl="1"/>
            <a:r>
              <a:rPr lang="en-US" dirty="0" smtClean="0"/>
              <a:t>Deemphasized its Asian influences</a:t>
            </a:r>
          </a:p>
          <a:p>
            <a:pPr lvl="1"/>
            <a:r>
              <a:rPr lang="en-US" dirty="0" smtClean="0"/>
              <a:t>Created Russian Navy to facilitate trade</a:t>
            </a:r>
          </a:p>
          <a:p>
            <a:pPr lvl="1"/>
            <a:r>
              <a:rPr lang="en-US" dirty="0" smtClean="0"/>
              <a:t>Constructed St. Petersburg out of swamp land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Third Period</a:t>
            </a:r>
          </a:p>
          <a:p>
            <a:pPr lvl="1"/>
            <a:r>
              <a:rPr lang="en-US" dirty="0" smtClean="0"/>
              <a:t>Started in 1917</a:t>
            </a:r>
          </a:p>
          <a:p>
            <a:pPr lvl="1"/>
            <a:r>
              <a:rPr lang="en-US" dirty="0" smtClean="0"/>
              <a:t>Moved to communism</a:t>
            </a:r>
          </a:p>
          <a:p>
            <a:pPr lvl="1"/>
            <a:r>
              <a:rPr lang="en-US" dirty="0" smtClean="0"/>
              <a:t>Millions imprisoned and died</a:t>
            </a:r>
          </a:p>
          <a:p>
            <a:pPr lvl="1"/>
            <a:r>
              <a:rPr lang="en-US" dirty="0" smtClean="0"/>
              <a:t>World War II</a:t>
            </a:r>
          </a:p>
          <a:p>
            <a:pPr lvl="1"/>
            <a:r>
              <a:rPr lang="en-US" dirty="0" smtClean="0"/>
              <a:t>“Iron Curtain”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Fourth Period</a:t>
            </a:r>
          </a:p>
          <a:p>
            <a:pPr lvl="1"/>
            <a:r>
              <a:rPr lang="en-US" dirty="0" smtClean="0"/>
              <a:t>Started in 1992</a:t>
            </a:r>
          </a:p>
          <a:p>
            <a:pPr lvl="1"/>
            <a:r>
              <a:rPr lang="en-US" dirty="0" smtClean="0"/>
              <a:t>Movement toward Capitalism</a:t>
            </a:r>
          </a:p>
          <a:p>
            <a:pPr lvl="1"/>
            <a:r>
              <a:rPr lang="en-US" dirty="0" smtClean="0"/>
              <a:t>Economic improvement due to oil and gas preserves</a:t>
            </a:r>
          </a:p>
          <a:p>
            <a:pPr lvl="1"/>
            <a:endParaRPr lang="en-US" dirty="0" smtClean="0"/>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Russia</a:t>
            </a:r>
            <a:endParaRPr lang="en-US" dirty="0"/>
          </a:p>
        </p:txBody>
      </p:sp>
      <p:sp>
        <p:nvSpPr>
          <p:cNvPr id="3" name="Content Placeholder 2"/>
          <p:cNvSpPr>
            <a:spLocks noGrp="1"/>
          </p:cNvSpPr>
          <p:nvPr>
            <p:ph idx="1"/>
          </p:nvPr>
        </p:nvSpPr>
        <p:spPr/>
        <p:txBody>
          <a:bodyPr/>
          <a:lstStyle/>
          <a:p>
            <a:r>
              <a:rPr lang="en-US" dirty="0" smtClean="0"/>
              <a:t>No multinational firms to compete globally</a:t>
            </a:r>
          </a:p>
          <a:p>
            <a:r>
              <a:rPr lang="en-US" dirty="0" smtClean="0"/>
              <a:t>Performing poorly in:</a:t>
            </a:r>
          </a:p>
          <a:p>
            <a:pPr lvl="1"/>
            <a:r>
              <a:rPr lang="en-US" dirty="0" smtClean="0"/>
              <a:t>Public safety</a:t>
            </a:r>
          </a:p>
          <a:p>
            <a:pPr lvl="1"/>
            <a:r>
              <a:rPr lang="en-US" dirty="0" smtClean="0"/>
              <a:t>Health</a:t>
            </a:r>
          </a:p>
          <a:p>
            <a:pPr lvl="1"/>
            <a:r>
              <a:rPr lang="en-US" dirty="0" smtClean="0"/>
              <a:t>Corruption</a:t>
            </a:r>
          </a:p>
          <a:p>
            <a:pPr lvl="1"/>
            <a:r>
              <a:rPr lang="en-US" dirty="0" smtClean="0"/>
              <a:t>Security of property rights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tatic.sandiego.com/articlefiles/95a273ec-40a5-4f86-974d-42886cb06634/Mosow_Swan-Lake_1772_051504_01-300dpi.jpg"/>
          <p:cNvPicPr>
            <a:picLocks noChangeAspect="1" noChangeArrowheads="1"/>
          </p:cNvPicPr>
          <p:nvPr/>
        </p:nvPicPr>
        <p:blipFill>
          <a:blip r:embed="rId3" cstate="print"/>
          <a:srcRect/>
          <a:stretch>
            <a:fillRect/>
          </a:stretch>
        </p:blipFill>
        <p:spPr bwMode="auto">
          <a:xfrm>
            <a:off x="-533400" y="0"/>
            <a:ext cx="10621599" cy="7086600"/>
          </a:xfrm>
          <a:prstGeom prst="rect">
            <a:avLst/>
          </a:prstGeom>
          <a:noFill/>
        </p:spPr>
      </p:pic>
      <p:sp>
        <p:nvSpPr>
          <p:cNvPr id="2" name="Title 1"/>
          <p:cNvSpPr>
            <a:spLocks noGrp="1"/>
          </p:cNvSpPr>
          <p:nvPr>
            <p:ph type="title"/>
          </p:nvPr>
        </p:nvSpPr>
        <p:spPr>
          <a:xfrm>
            <a:off x="-304800" y="228600"/>
            <a:ext cx="8229600" cy="1143000"/>
          </a:xfrm>
        </p:spPr>
        <p:txBody>
          <a:bodyPr/>
          <a:lstStyle/>
          <a:p>
            <a:r>
              <a:rPr lang="en-US" dirty="0" smtClean="0">
                <a:hlinkClick r:id="rId4"/>
              </a:rPr>
              <a:t>Russian Ballet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Ballet as a metaphor for Russia</a:t>
            </a:r>
            <a:endParaRPr lang="en-US" dirty="0"/>
          </a:p>
        </p:txBody>
      </p:sp>
      <p:sp>
        <p:nvSpPr>
          <p:cNvPr id="3" name="Content Placeholder 2"/>
          <p:cNvSpPr>
            <a:spLocks noGrp="1"/>
          </p:cNvSpPr>
          <p:nvPr>
            <p:ph idx="1"/>
          </p:nvPr>
        </p:nvSpPr>
        <p:spPr/>
        <p:txBody>
          <a:bodyPr/>
          <a:lstStyle/>
          <a:p>
            <a:r>
              <a:rPr lang="en-US" dirty="0" smtClean="0"/>
              <a:t>3 characteristics</a:t>
            </a:r>
          </a:p>
          <a:p>
            <a:pPr lvl="1"/>
            <a:r>
              <a:rPr lang="en-US" dirty="0" smtClean="0"/>
              <a:t>Echelons</a:t>
            </a:r>
          </a:p>
          <a:p>
            <a:pPr lvl="1"/>
            <a:r>
              <a:rPr lang="en-US" dirty="0" smtClean="0"/>
              <a:t>Drama and realism</a:t>
            </a:r>
          </a:p>
          <a:p>
            <a:pPr lvl="1"/>
            <a:r>
              <a:rPr lang="en-US" dirty="0" smtClean="0"/>
              <a:t>Russian soul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Facts</a:t>
            </a:r>
            <a:endParaRPr lang="en-US" dirty="0"/>
          </a:p>
        </p:txBody>
      </p:sp>
      <p:sp>
        <p:nvSpPr>
          <p:cNvPr id="3" name="Content Placeholder 2"/>
          <p:cNvSpPr>
            <a:spLocks noGrp="1"/>
          </p:cNvSpPr>
          <p:nvPr>
            <p:ph idx="1"/>
          </p:nvPr>
        </p:nvSpPr>
        <p:spPr/>
        <p:txBody>
          <a:bodyPr/>
          <a:lstStyle/>
          <a:p>
            <a:r>
              <a:rPr lang="en-US" dirty="0" smtClean="0"/>
              <a:t>Official Language- Spanish</a:t>
            </a:r>
          </a:p>
          <a:p>
            <a:r>
              <a:rPr lang="en-US" dirty="0" smtClean="0"/>
              <a:t>Government- Federal Republic</a:t>
            </a:r>
          </a:p>
          <a:p>
            <a:r>
              <a:rPr lang="en-US" dirty="0" smtClean="0"/>
              <a:t>Capital- Mexico City</a:t>
            </a:r>
          </a:p>
          <a:p>
            <a:r>
              <a:rPr lang="en-US" dirty="0" smtClean="0"/>
              <a:t>Population- </a:t>
            </a:r>
            <a:r>
              <a:rPr lang="en-US" dirty="0"/>
              <a:t>114,975,406</a:t>
            </a:r>
          </a:p>
          <a:p>
            <a:r>
              <a:rPr lang="en-US" dirty="0" smtClean="0"/>
              <a:t>Size- </a:t>
            </a:r>
            <a:r>
              <a:rPr lang="en-US" dirty="0"/>
              <a:t>1,964,375 </a:t>
            </a:r>
            <a:r>
              <a:rPr lang="en-US" dirty="0" err="1"/>
              <a:t>sq</a:t>
            </a:r>
            <a:r>
              <a:rPr lang="en-US" dirty="0"/>
              <a:t> km</a:t>
            </a:r>
          </a:p>
          <a:p>
            <a:endParaRPr lang="en-US" dirty="0" smtClean="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9200" y="3771327"/>
            <a:ext cx="4030133" cy="2863516"/>
          </a:xfrm>
          <a:prstGeom prst="rect">
            <a:avLst/>
          </a:prstGeom>
        </p:spPr>
      </p:pic>
    </p:spTree>
    <p:extLst>
      <p:ext uri="{BB962C8B-B14F-4D97-AF65-F5344CB8AC3E}">
        <p14:creationId xmlns:p14="http://schemas.microsoft.com/office/powerpoint/2010/main" xmlns="" val="3834959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Russia</a:t>
            </a:r>
          </a:p>
          <a:p>
            <a:pPr lvl="1"/>
            <a:r>
              <a:rPr lang="en-US" dirty="0" smtClean="0"/>
              <a:t>20% of population were members of Communist Party and received preferential treatment</a:t>
            </a:r>
          </a:p>
          <a:p>
            <a:pPr lvl="1"/>
            <a:r>
              <a:rPr lang="en-US" dirty="0" err="1" smtClean="0"/>
              <a:t>Westernness</a:t>
            </a:r>
            <a:r>
              <a:rPr lang="en-US" dirty="0" smtClean="0"/>
              <a:t> of ballet reflects Russian dignity and superiority</a:t>
            </a:r>
            <a:endParaRPr lang="en-US" dirty="0"/>
          </a:p>
        </p:txBody>
      </p:sp>
      <p:sp>
        <p:nvSpPr>
          <p:cNvPr id="3" name="Title 2"/>
          <p:cNvSpPr>
            <a:spLocks noGrp="1"/>
          </p:cNvSpPr>
          <p:nvPr>
            <p:ph type="title"/>
          </p:nvPr>
        </p:nvSpPr>
        <p:spPr/>
        <p:txBody>
          <a:bodyPr/>
          <a:lstStyle/>
          <a:p>
            <a:r>
              <a:rPr lang="en-US" dirty="0" smtClean="0"/>
              <a:t>Echelons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Russian Citizens:</a:t>
            </a:r>
          </a:p>
          <a:p>
            <a:pPr lvl="1"/>
            <a:r>
              <a:rPr lang="en-US" dirty="0" smtClean="0"/>
              <a:t>Personal favors to accomplish anything</a:t>
            </a:r>
          </a:p>
          <a:p>
            <a:pPr lvl="1"/>
            <a:r>
              <a:rPr lang="en-US" dirty="0" smtClean="0"/>
              <a:t>In negotiations, each offers something the other desires</a:t>
            </a:r>
          </a:p>
          <a:p>
            <a:pPr lvl="1"/>
            <a:endParaRPr lang="en-US" dirty="0"/>
          </a:p>
        </p:txBody>
      </p:sp>
      <p:sp>
        <p:nvSpPr>
          <p:cNvPr id="3" name="Title 2"/>
          <p:cNvSpPr>
            <a:spLocks noGrp="1"/>
          </p:cNvSpPr>
          <p:nvPr>
            <p:ph type="title"/>
          </p:nvPr>
        </p:nvSpPr>
        <p:spPr/>
        <p:txBody>
          <a:bodyPr/>
          <a:lstStyle/>
          <a:p>
            <a:r>
              <a:rPr lang="en-US" dirty="0" smtClean="0"/>
              <a:t>Drama and Realism</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Culture:</a:t>
            </a:r>
          </a:p>
          <a:p>
            <a:pPr lvl="1"/>
            <a:r>
              <a:rPr lang="en-US" dirty="0" smtClean="0"/>
              <a:t>Bargain and negotiate to beat the system</a:t>
            </a:r>
          </a:p>
          <a:p>
            <a:pPr lvl="1"/>
            <a:r>
              <a:rPr lang="en-US" dirty="0" smtClean="0"/>
              <a:t>Favoritism and corruption used </a:t>
            </a:r>
          </a:p>
          <a:p>
            <a:pPr lvl="1"/>
            <a:r>
              <a:rPr lang="en-US" dirty="0" smtClean="0"/>
              <a:t>Disobeying laws</a:t>
            </a:r>
          </a:p>
          <a:p>
            <a:pPr lvl="1"/>
            <a:r>
              <a:rPr lang="en-US" dirty="0" smtClean="0"/>
              <a:t>Friends and connections important</a:t>
            </a:r>
          </a:p>
          <a:p>
            <a:pPr lvl="1"/>
            <a:r>
              <a:rPr lang="en-US" dirty="0" smtClean="0"/>
              <a:t>Continual gift givers to generate generosity</a:t>
            </a:r>
          </a:p>
          <a:p>
            <a:pPr lvl="1"/>
            <a:r>
              <a:rPr lang="en-US" dirty="0" smtClean="0"/>
              <a:t>Publicly distasteful to admit anything has gone wrong</a:t>
            </a:r>
          </a:p>
          <a:p>
            <a:pPr lvl="1"/>
            <a:endParaRPr lang="en-US" dirty="0"/>
          </a:p>
        </p:txBody>
      </p:sp>
      <p:sp>
        <p:nvSpPr>
          <p:cNvPr id="3" name="Title 2"/>
          <p:cNvSpPr>
            <a:spLocks noGrp="1"/>
          </p:cNvSpPr>
          <p:nvPr>
            <p:ph type="title"/>
          </p:nvPr>
        </p:nvSpPr>
        <p:spPr/>
        <p:txBody>
          <a:bodyPr/>
          <a:lstStyle/>
          <a:p>
            <a:r>
              <a:rPr lang="en-US" dirty="0" smtClean="0"/>
              <a:t>Drama and Realism</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Negotiating</a:t>
            </a:r>
          </a:p>
          <a:p>
            <a:pPr lvl="1"/>
            <a:r>
              <a:rPr lang="en-US" dirty="0" smtClean="0"/>
              <a:t>Take extreme views</a:t>
            </a:r>
          </a:p>
          <a:p>
            <a:pPr lvl="1"/>
            <a:r>
              <a:rPr lang="en-US" dirty="0" smtClean="0"/>
              <a:t>Offer few concessions</a:t>
            </a:r>
          </a:p>
          <a:p>
            <a:pPr lvl="1"/>
            <a:r>
              <a:rPr lang="en-US" dirty="0" smtClean="0"/>
              <a:t>Little authority to make on-the-spot decisions</a:t>
            </a:r>
          </a:p>
          <a:p>
            <a:pPr lvl="1"/>
            <a:r>
              <a:rPr lang="en-US" dirty="0" smtClean="0"/>
              <a:t>Prefer to not make decisions spontaneously</a:t>
            </a:r>
          </a:p>
          <a:p>
            <a:pPr lvl="1"/>
            <a:endParaRPr lang="en-US" dirty="0"/>
          </a:p>
        </p:txBody>
      </p:sp>
      <p:sp>
        <p:nvSpPr>
          <p:cNvPr id="3" name="Title 2"/>
          <p:cNvSpPr>
            <a:spLocks noGrp="1"/>
          </p:cNvSpPr>
          <p:nvPr>
            <p:ph type="title"/>
          </p:nvPr>
        </p:nvSpPr>
        <p:spPr/>
        <p:txBody>
          <a:bodyPr/>
          <a:lstStyle/>
          <a:p>
            <a:r>
              <a:rPr lang="en-US" dirty="0" smtClean="0"/>
              <a:t>Drama and Realism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Vodka Pastime</a:t>
            </a:r>
          </a:p>
          <a:p>
            <a:pPr lvl="1"/>
            <a:r>
              <a:rPr lang="en-US" dirty="0" smtClean="0"/>
              <a:t>National pastime</a:t>
            </a:r>
          </a:p>
          <a:p>
            <a:pPr lvl="1"/>
            <a:r>
              <a:rPr lang="en-US" dirty="0" smtClean="0"/>
              <a:t>Drunkenness</a:t>
            </a:r>
          </a:p>
          <a:p>
            <a:pPr lvl="2"/>
            <a:r>
              <a:rPr lang="en-US" dirty="0" smtClean="0"/>
              <a:t>Socially acceptable</a:t>
            </a:r>
          </a:p>
          <a:p>
            <a:pPr lvl="2"/>
            <a:r>
              <a:rPr lang="en-US" dirty="0" smtClean="0"/>
              <a:t>Approved method of entertainment</a:t>
            </a:r>
          </a:p>
          <a:p>
            <a:pPr lvl="2"/>
            <a:r>
              <a:rPr lang="en-US" dirty="0" smtClean="0"/>
              <a:t>Part of any festivity</a:t>
            </a:r>
          </a:p>
          <a:p>
            <a:pPr lvl="2"/>
            <a:endParaRPr lang="en-US" dirty="0" smtClean="0"/>
          </a:p>
        </p:txBody>
      </p:sp>
      <p:sp>
        <p:nvSpPr>
          <p:cNvPr id="3" name="Title 2"/>
          <p:cNvSpPr>
            <a:spLocks noGrp="1"/>
          </p:cNvSpPr>
          <p:nvPr>
            <p:ph type="title"/>
          </p:nvPr>
        </p:nvSpPr>
        <p:spPr/>
        <p:txBody>
          <a:bodyPr/>
          <a:lstStyle/>
          <a:p>
            <a:r>
              <a:rPr lang="en-US" dirty="0" smtClean="0"/>
              <a:t>Drama and Realism</a:t>
            </a:r>
            <a:endParaRPr lang="en-US" dirty="0"/>
          </a:p>
        </p:txBody>
      </p:sp>
      <p:pic>
        <p:nvPicPr>
          <p:cNvPr id="34818" name="Picture 2" descr="http://www.inquisitr.com/wp-content/2012/01/vodkas-945.jpg"/>
          <p:cNvPicPr>
            <a:picLocks noChangeAspect="1" noChangeArrowheads="1"/>
          </p:cNvPicPr>
          <p:nvPr/>
        </p:nvPicPr>
        <p:blipFill>
          <a:blip r:embed="rId2" cstate="print"/>
          <a:srcRect/>
          <a:stretch>
            <a:fillRect/>
          </a:stretch>
        </p:blipFill>
        <p:spPr bwMode="auto">
          <a:xfrm>
            <a:off x="4495800" y="3581400"/>
            <a:ext cx="4259780" cy="284340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Religion</a:t>
            </a:r>
          </a:p>
          <a:p>
            <a:pPr lvl="1"/>
            <a:r>
              <a:rPr lang="en-US" dirty="0" smtClean="0"/>
              <a:t>Atheism became official policy during Communism</a:t>
            </a:r>
          </a:p>
          <a:p>
            <a:pPr lvl="2"/>
            <a:r>
              <a:rPr lang="en-US" dirty="0" smtClean="0"/>
              <a:t>risky to openly participate in religion</a:t>
            </a:r>
          </a:p>
          <a:p>
            <a:pPr lvl="2"/>
            <a:r>
              <a:rPr lang="en-US" dirty="0" smtClean="0"/>
              <a:t>Led to underground system of beliefs</a:t>
            </a:r>
          </a:p>
          <a:p>
            <a:pPr lvl="1"/>
            <a:r>
              <a:rPr lang="en-US" dirty="0" smtClean="0"/>
              <a:t>Law allowing religious freedom</a:t>
            </a:r>
          </a:p>
          <a:p>
            <a:pPr lvl="2"/>
            <a:r>
              <a:rPr lang="en-US" dirty="0" smtClean="0"/>
              <a:t>1990</a:t>
            </a:r>
          </a:p>
          <a:p>
            <a:pPr lvl="2"/>
            <a:r>
              <a:rPr lang="en-US" dirty="0" smtClean="0"/>
              <a:t>Renewed interest in Orthodox Church</a:t>
            </a:r>
          </a:p>
          <a:p>
            <a:pPr lvl="2"/>
            <a:endParaRPr lang="en-US" dirty="0" smtClean="0"/>
          </a:p>
          <a:p>
            <a:pPr lvl="2"/>
            <a:endParaRPr lang="en-US" dirty="0" smtClean="0"/>
          </a:p>
        </p:txBody>
      </p:sp>
      <p:sp>
        <p:nvSpPr>
          <p:cNvPr id="3" name="Title 2"/>
          <p:cNvSpPr>
            <a:spLocks noGrp="1"/>
          </p:cNvSpPr>
          <p:nvPr>
            <p:ph type="title"/>
          </p:nvPr>
        </p:nvSpPr>
        <p:spPr/>
        <p:txBody>
          <a:bodyPr>
            <a:normAutofit/>
          </a:bodyPr>
          <a:lstStyle/>
          <a:p>
            <a:r>
              <a:rPr lang="en-US" dirty="0" smtClean="0"/>
              <a:t>Drama and Realism</a:t>
            </a:r>
            <a:endParaRPr lang="en-US" dirty="0"/>
          </a:p>
        </p:txBody>
      </p:sp>
      <p:pic>
        <p:nvPicPr>
          <p:cNvPr id="41986" name="Picture 2" descr="http://totravelling.com/wp-content/uploads/2012/03/St.-Petersburg-Russia.jpg"/>
          <p:cNvPicPr>
            <a:picLocks noChangeAspect="1" noChangeArrowheads="1"/>
          </p:cNvPicPr>
          <p:nvPr/>
        </p:nvPicPr>
        <p:blipFill>
          <a:blip r:embed="rId3" cstate="print"/>
          <a:srcRect/>
          <a:stretch>
            <a:fillRect/>
          </a:stretch>
        </p:blipFill>
        <p:spPr bwMode="auto">
          <a:xfrm>
            <a:off x="6324600" y="3429000"/>
            <a:ext cx="2618044" cy="3124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Personal Qualities</a:t>
            </a:r>
          </a:p>
          <a:p>
            <a:pPr lvl="1"/>
            <a:r>
              <a:rPr lang="en-US" dirty="0" smtClean="0"/>
              <a:t>Can be characterized as serious and unexpressive but is a false front</a:t>
            </a:r>
          </a:p>
          <a:p>
            <a:pPr lvl="1"/>
            <a:r>
              <a:rPr lang="en-US" dirty="0" smtClean="0"/>
              <a:t>Public roles:</a:t>
            </a:r>
          </a:p>
          <a:p>
            <a:pPr lvl="2"/>
            <a:r>
              <a:rPr lang="en-US" dirty="0" smtClean="0"/>
              <a:t>Characterized as careful, cagey, and passive</a:t>
            </a:r>
          </a:p>
          <a:p>
            <a:pPr lvl="1"/>
            <a:r>
              <a:rPr lang="en-US" dirty="0" smtClean="0"/>
              <a:t>Private lives:</a:t>
            </a:r>
          </a:p>
          <a:p>
            <a:pPr lvl="2"/>
            <a:r>
              <a:rPr lang="en-US" dirty="0" smtClean="0"/>
              <a:t>Characterized as honest and direct</a:t>
            </a:r>
          </a:p>
          <a:p>
            <a:pPr lvl="1"/>
            <a:r>
              <a:rPr lang="en-US" dirty="0" smtClean="0"/>
              <a:t>With friends:</a:t>
            </a:r>
          </a:p>
          <a:p>
            <a:pPr lvl="2"/>
            <a:r>
              <a:rPr lang="en-US" dirty="0" smtClean="0"/>
              <a:t>Pour out woes to one another and are not burdened by the need to disguise the realities</a:t>
            </a:r>
            <a:endParaRPr lang="en-US" dirty="0"/>
          </a:p>
        </p:txBody>
      </p:sp>
      <p:sp>
        <p:nvSpPr>
          <p:cNvPr id="3" name="Title 2"/>
          <p:cNvSpPr>
            <a:spLocks noGrp="1"/>
          </p:cNvSpPr>
          <p:nvPr>
            <p:ph type="title"/>
          </p:nvPr>
        </p:nvSpPr>
        <p:spPr/>
        <p:txBody>
          <a:bodyPr/>
          <a:lstStyle/>
          <a:p>
            <a:r>
              <a:rPr lang="en-US" dirty="0" smtClean="0"/>
              <a:t>Drama and Realism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029200" cy="5224272"/>
          </a:xfrm>
        </p:spPr>
        <p:txBody>
          <a:bodyPr/>
          <a:lstStyle/>
          <a:p>
            <a:r>
              <a:rPr lang="en-US" dirty="0" smtClean="0"/>
              <a:t>Contact Culture</a:t>
            </a:r>
          </a:p>
          <a:p>
            <a:pPr lvl="1"/>
            <a:r>
              <a:rPr lang="en-US" dirty="0" smtClean="0"/>
              <a:t>Result of harsh winters</a:t>
            </a:r>
          </a:p>
          <a:p>
            <a:pPr lvl="2"/>
            <a:endParaRPr lang="en-US" dirty="0" smtClean="0"/>
          </a:p>
        </p:txBody>
      </p:sp>
      <p:sp>
        <p:nvSpPr>
          <p:cNvPr id="3" name="Title 2"/>
          <p:cNvSpPr>
            <a:spLocks noGrp="1"/>
          </p:cNvSpPr>
          <p:nvPr>
            <p:ph type="title"/>
          </p:nvPr>
        </p:nvSpPr>
        <p:spPr/>
        <p:txBody>
          <a:bodyPr/>
          <a:lstStyle/>
          <a:p>
            <a:r>
              <a:rPr lang="en-US" dirty="0" smtClean="0"/>
              <a:t>The Russian Soul</a:t>
            </a:r>
            <a:endParaRPr lang="en-US" dirty="0"/>
          </a:p>
        </p:txBody>
      </p:sp>
      <p:pic>
        <p:nvPicPr>
          <p:cNvPr id="31746" name="Picture 2" descr="http://sb.westfordk12.us/pages/6gweb/6gss/wtravel10/r/rkylem/images/winter_basil.jpg"/>
          <p:cNvPicPr>
            <a:picLocks noChangeAspect="1" noChangeArrowheads="1"/>
          </p:cNvPicPr>
          <p:nvPr/>
        </p:nvPicPr>
        <p:blipFill>
          <a:blip r:embed="rId3" cstate="print"/>
          <a:srcRect/>
          <a:stretch>
            <a:fillRect/>
          </a:stretch>
        </p:blipFill>
        <p:spPr bwMode="auto">
          <a:xfrm>
            <a:off x="4724400" y="1295400"/>
            <a:ext cx="3733800" cy="493105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Contact culture</a:t>
            </a:r>
          </a:p>
          <a:p>
            <a:pPr lvl="1"/>
            <a:r>
              <a:rPr lang="en-US" dirty="0" smtClean="0"/>
              <a:t>Russians are:</a:t>
            </a:r>
          </a:p>
          <a:p>
            <a:pPr lvl="2"/>
            <a:r>
              <a:rPr lang="en-US" dirty="0" smtClean="0"/>
              <a:t>Emotionally expressive</a:t>
            </a:r>
          </a:p>
          <a:p>
            <a:pPr lvl="2"/>
            <a:r>
              <a:rPr lang="en-US" dirty="0" smtClean="0"/>
              <a:t>Communicate warmth, closeness, and availability for conversation</a:t>
            </a:r>
          </a:p>
          <a:p>
            <a:pPr lvl="2"/>
            <a:r>
              <a:rPr lang="en-US" dirty="0" smtClean="0"/>
              <a:t>Intense eye contact</a:t>
            </a:r>
          </a:p>
          <a:p>
            <a:pPr lvl="2"/>
            <a:r>
              <a:rPr lang="en-US" dirty="0" smtClean="0"/>
              <a:t>Frequent touching</a:t>
            </a:r>
          </a:p>
          <a:p>
            <a:pPr lvl="2"/>
            <a:r>
              <a:rPr lang="en-US" dirty="0" smtClean="0"/>
              <a:t>Smiling emphasized</a:t>
            </a:r>
          </a:p>
        </p:txBody>
      </p:sp>
      <p:sp>
        <p:nvSpPr>
          <p:cNvPr id="3" name="Title 2"/>
          <p:cNvSpPr>
            <a:spLocks noGrp="1"/>
          </p:cNvSpPr>
          <p:nvPr>
            <p:ph type="title"/>
          </p:nvPr>
        </p:nvSpPr>
        <p:spPr/>
        <p:txBody>
          <a:bodyPr/>
          <a:lstStyle/>
          <a:p>
            <a:r>
              <a:rPr lang="en-US" dirty="0" smtClean="0"/>
              <a:t>The Russian Soul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Housing</a:t>
            </a:r>
          </a:p>
          <a:p>
            <a:pPr lvl="1"/>
            <a:r>
              <a:rPr lang="en-US" dirty="0" smtClean="0"/>
              <a:t>Crowded with multigenerational families</a:t>
            </a:r>
          </a:p>
          <a:p>
            <a:pPr lvl="1"/>
            <a:r>
              <a:rPr lang="en-US" dirty="0" smtClean="0"/>
              <a:t>Small living spaces</a:t>
            </a:r>
          </a:p>
          <a:p>
            <a:pPr lvl="1"/>
            <a:r>
              <a:rPr lang="en-US" dirty="0" smtClean="0"/>
              <a:t>No privacy</a:t>
            </a:r>
            <a:endParaRPr lang="en-US" dirty="0"/>
          </a:p>
        </p:txBody>
      </p:sp>
      <p:sp>
        <p:nvSpPr>
          <p:cNvPr id="3" name="Title 2"/>
          <p:cNvSpPr>
            <a:spLocks noGrp="1"/>
          </p:cNvSpPr>
          <p:nvPr>
            <p:ph type="title"/>
          </p:nvPr>
        </p:nvSpPr>
        <p:spPr/>
        <p:txBody>
          <a:bodyPr/>
          <a:lstStyle/>
          <a:p>
            <a:r>
              <a:rPr lang="en-US" dirty="0" smtClean="0"/>
              <a:t>The Russian Soul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Past</a:t>
            </a:r>
            <a:endParaRPr lang="en-US" dirty="0"/>
          </a:p>
        </p:txBody>
      </p:sp>
      <p:sp>
        <p:nvSpPr>
          <p:cNvPr id="3" name="Content Placeholder 2"/>
          <p:cNvSpPr>
            <a:spLocks noGrp="1"/>
          </p:cNvSpPr>
          <p:nvPr>
            <p:ph idx="1"/>
          </p:nvPr>
        </p:nvSpPr>
        <p:spPr/>
        <p:txBody>
          <a:bodyPr/>
          <a:lstStyle/>
          <a:p>
            <a:r>
              <a:rPr lang="en-US" dirty="0" smtClean="0"/>
              <a:t>Past is celebrated</a:t>
            </a:r>
          </a:p>
          <a:p>
            <a:r>
              <a:rPr lang="en-US" dirty="0" smtClean="0"/>
              <a:t>Mexico’s budget</a:t>
            </a:r>
          </a:p>
          <a:p>
            <a:r>
              <a:rPr lang="en-US" dirty="0" smtClean="0"/>
              <a:t>Remains of current interest</a:t>
            </a:r>
            <a:endParaRPr lang="en-US" dirty="0"/>
          </a:p>
        </p:txBody>
      </p:sp>
    </p:spTree>
    <p:extLst>
      <p:ext uri="{BB962C8B-B14F-4D97-AF65-F5344CB8AC3E}">
        <p14:creationId xmlns:p14="http://schemas.microsoft.com/office/powerpoint/2010/main" xmlns="" val="189597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Group Ethic</a:t>
            </a:r>
          </a:p>
          <a:p>
            <a:pPr lvl="1"/>
            <a:r>
              <a:rPr lang="en-US" dirty="0" smtClean="0"/>
              <a:t>Can be traced to the </a:t>
            </a:r>
            <a:r>
              <a:rPr lang="en-US" i="1" dirty="0" err="1" smtClean="0"/>
              <a:t>mir</a:t>
            </a:r>
            <a:endParaRPr lang="en-US" i="1" dirty="0" smtClean="0"/>
          </a:p>
          <a:p>
            <a:r>
              <a:rPr lang="en-US" dirty="0" smtClean="0"/>
              <a:t>Collective Behavior</a:t>
            </a:r>
          </a:p>
          <a:p>
            <a:pPr lvl="1"/>
            <a:r>
              <a:rPr lang="en-US" dirty="0" smtClean="0"/>
              <a:t>Communal seating in restaurants</a:t>
            </a:r>
          </a:p>
          <a:p>
            <a:pPr lvl="1"/>
            <a:r>
              <a:rPr lang="en-US" dirty="0" smtClean="0"/>
              <a:t>Jostling and pushing among strangers in crowds</a:t>
            </a:r>
          </a:p>
          <a:p>
            <a:pPr lvl="1"/>
            <a:r>
              <a:rPr lang="en-US" dirty="0" smtClean="0"/>
              <a:t>Holding hands among friends of same sex</a:t>
            </a:r>
          </a:p>
          <a:p>
            <a:pPr lvl="1"/>
            <a:r>
              <a:rPr lang="en-US" dirty="0" smtClean="0"/>
              <a:t>Older </a:t>
            </a:r>
            <a:r>
              <a:rPr lang="en-US" dirty="0" err="1" smtClean="0"/>
              <a:t>russians</a:t>
            </a:r>
            <a:r>
              <a:rPr lang="en-US" dirty="0" smtClean="0"/>
              <a:t> provide unsolicited advice</a:t>
            </a:r>
          </a:p>
          <a:p>
            <a:pPr lvl="1"/>
            <a:r>
              <a:rPr lang="en-US" dirty="0" smtClean="0"/>
              <a:t>Not impolite to drop in unannounced</a:t>
            </a:r>
          </a:p>
          <a:p>
            <a:pPr lvl="1"/>
            <a:endParaRPr lang="en-US" dirty="0"/>
          </a:p>
        </p:txBody>
      </p:sp>
      <p:sp>
        <p:nvSpPr>
          <p:cNvPr id="3" name="Title 2"/>
          <p:cNvSpPr>
            <a:spLocks noGrp="1"/>
          </p:cNvSpPr>
          <p:nvPr>
            <p:ph type="title"/>
          </p:nvPr>
        </p:nvSpPr>
        <p:spPr/>
        <p:txBody>
          <a:bodyPr/>
          <a:lstStyle/>
          <a:p>
            <a:r>
              <a:rPr lang="en-US" dirty="0" smtClean="0"/>
              <a:t>The Russian Soul</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a:t>
            </a:r>
            <a:br>
              <a:rPr lang="en-US" dirty="0" smtClean="0"/>
            </a:br>
            <a:endParaRPr lang="en-US" dirty="0"/>
          </a:p>
        </p:txBody>
      </p:sp>
      <p:sp>
        <p:nvSpPr>
          <p:cNvPr id="3" name="Content Placeholder 2"/>
          <p:cNvSpPr>
            <a:spLocks noGrp="1"/>
          </p:cNvSpPr>
          <p:nvPr>
            <p:ph idx="1"/>
          </p:nvPr>
        </p:nvSpPr>
        <p:spPr>
          <a:xfrm>
            <a:off x="4419600" y="1524000"/>
            <a:ext cx="4724400" cy="4953000"/>
          </a:xfrm>
        </p:spPr>
        <p:txBody>
          <a:bodyPr/>
          <a:lstStyle/>
          <a:p>
            <a:r>
              <a:rPr lang="en-US" dirty="0" smtClean="0"/>
              <a:t>Area: 78,867 sq km</a:t>
            </a:r>
          </a:p>
          <a:p>
            <a:r>
              <a:rPr lang="en-US" dirty="0" smtClean="0"/>
              <a:t>Population: 10,177,300</a:t>
            </a:r>
          </a:p>
          <a:p>
            <a:r>
              <a:rPr lang="en-US" dirty="0" smtClean="0"/>
              <a:t>Government: Parliamentary Democracy</a:t>
            </a:r>
          </a:p>
          <a:p>
            <a:r>
              <a:rPr lang="en-US" dirty="0" smtClean="0"/>
              <a:t>GDP: $272.2 billion</a:t>
            </a:r>
            <a:endParaRPr lang="en-US" dirty="0"/>
          </a:p>
        </p:txBody>
      </p:sp>
      <p:sp>
        <p:nvSpPr>
          <p:cNvPr id="5" name="Content Placeholder 2"/>
          <p:cNvSpPr txBox="1">
            <a:spLocks/>
          </p:cNvSpPr>
          <p:nvPr/>
        </p:nvSpPr>
        <p:spPr>
          <a:xfrm>
            <a:off x="0" y="1524000"/>
            <a:ext cx="45720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700" dirty="0" smtClean="0"/>
              <a:t>Area: 17,098242 sq km</a:t>
            </a:r>
          </a:p>
          <a:p>
            <a:pPr marL="342900" lvl="0" indent="-342900">
              <a:spcBef>
                <a:spcPct val="20000"/>
              </a:spcBef>
              <a:buFont typeface="Arial" pitchFamily="34" charset="0"/>
              <a:buChar cha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Population: </a:t>
            </a:r>
            <a:r>
              <a:rPr lang="en-US" sz="2700" dirty="0" smtClean="0"/>
              <a:t>138,082,178</a:t>
            </a:r>
          </a:p>
          <a:p>
            <a:pPr marL="342900" lvl="0" indent="-342900">
              <a:spcBef>
                <a:spcPct val="20000"/>
              </a:spcBef>
              <a:buFont typeface="Arial" pitchFamily="34" charset="0"/>
              <a:buChar cha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Government:</a:t>
            </a:r>
            <a:r>
              <a:rPr kumimoji="0" lang="en-US" sz="2700" b="0" i="0" u="none" strike="noStrike" kern="1200" cap="none" spc="0" normalizeH="0" noProof="0" dirty="0" smtClean="0">
                <a:ln>
                  <a:noFill/>
                </a:ln>
                <a:solidFill>
                  <a:schemeClr val="tx1"/>
                </a:solidFill>
                <a:effectLst/>
                <a:uLnTx/>
                <a:uFillTx/>
                <a:latin typeface="+mn-lt"/>
                <a:ea typeface="+mn-ea"/>
                <a:cs typeface="+mn-cs"/>
              </a:rPr>
              <a:t> </a:t>
            </a:r>
            <a:r>
              <a:rPr lang="en-US" sz="2700" dirty="0" smtClean="0"/>
              <a:t>Federation</a:t>
            </a:r>
            <a:endParaRPr kumimoji="0" lang="en-US" sz="2700" b="0" i="0" u="none" strike="noStrike" kern="1200" cap="none" spc="0" normalizeH="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en-US" sz="2700" baseline="0" dirty="0" smtClean="0"/>
              <a:t>GDP:</a:t>
            </a:r>
            <a:r>
              <a:rPr lang="en-US" sz="2700" dirty="0" smtClean="0"/>
              <a:t> $2.38 trillion</a:t>
            </a:r>
          </a:p>
          <a:p>
            <a:pPr marL="342900" lvl="0" indent="-342900">
              <a:spcBef>
                <a:spcPct val="20000"/>
              </a:spcBef>
              <a:buFont typeface="Arial" pitchFamily="34" charset="0"/>
              <a:buChar cha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0" y="990600"/>
            <a:ext cx="3505200" cy="12192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1"/>
                </a:solidFill>
                <a:effectLst/>
                <a:uLnTx/>
                <a:uFillTx/>
                <a:latin typeface="+mj-lt"/>
                <a:ea typeface="+mj-ea"/>
                <a:cs typeface="+mj-cs"/>
              </a:rPr>
              <a:t>Russia</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4419600" y="914400"/>
            <a:ext cx="3505200" cy="12192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Czech Republic</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http://t1.gstatic.com/images?q=tbn:ANd9GcRFOR-YOb7ZvouK2X4OZn3n4x2J9q8W3pdrRe18IpBtobY0FLyh"/>
          <p:cNvPicPr>
            <a:picLocks noChangeAspect="1" noChangeArrowheads="1"/>
          </p:cNvPicPr>
          <p:nvPr/>
        </p:nvPicPr>
        <p:blipFill>
          <a:blip r:embed="rId2" cstate="print"/>
          <a:srcRect/>
          <a:stretch>
            <a:fillRect/>
          </a:stretch>
        </p:blipFill>
        <p:spPr bwMode="auto">
          <a:xfrm>
            <a:off x="685800" y="4267200"/>
            <a:ext cx="2628900" cy="1743076"/>
          </a:xfrm>
          <a:prstGeom prst="rect">
            <a:avLst/>
          </a:prstGeom>
          <a:noFill/>
        </p:spPr>
      </p:pic>
      <p:pic>
        <p:nvPicPr>
          <p:cNvPr id="1028" name="Picture 4" descr="http://t2.gstatic.com/images?q=tbn:ANd9GcSNSG5mB01c_OJKU594acPCBxJg-yZYiCClxImYAzonVVf3evne0w"/>
          <p:cNvPicPr>
            <a:picLocks noChangeAspect="1" noChangeArrowheads="1"/>
          </p:cNvPicPr>
          <p:nvPr/>
        </p:nvPicPr>
        <p:blipFill>
          <a:blip r:embed="rId3" cstate="print"/>
          <a:srcRect/>
          <a:stretch>
            <a:fillRect/>
          </a:stretch>
        </p:blipFill>
        <p:spPr bwMode="auto">
          <a:xfrm>
            <a:off x="5181600" y="4343400"/>
            <a:ext cx="2628900" cy="173355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1"/>
            <a:ext cx="4267200" cy="1447800"/>
          </a:xfrm>
        </p:spPr>
        <p:txBody>
          <a:bodyPr/>
          <a:lstStyle/>
          <a:p>
            <a:r>
              <a:rPr lang="en-US" sz="4800" dirty="0" smtClean="0"/>
              <a:t>China </a:t>
            </a:r>
            <a:endParaRPr lang="en-US" sz="48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0" y="1901982"/>
            <a:ext cx="4571142" cy="3045524"/>
          </a:xfrm>
          <a:prstGeom prst="rect">
            <a:avLst/>
          </a:prstGeom>
        </p:spPr>
      </p:pic>
      <p:sp>
        <p:nvSpPr>
          <p:cNvPr id="5" name="TextBox 4"/>
          <p:cNvSpPr txBox="1"/>
          <p:nvPr/>
        </p:nvSpPr>
        <p:spPr>
          <a:xfrm>
            <a:off x="1600200" y="5410200"/>
            <a:ext cx="5410200" cy="369332"/>
          </a:xfrm>
          <a:prstGeom prst="rect">
            <a:avLst/>
          </a:prstGeom>
          <a:noFill/>
        </p:spPr>
        <p:txBody>
          <a:bodyPr wrap="square" rtlCol="0">
            <a:spAutoFit/>
          </a:bodyPr>
          <a:lstStyle/>
          <a:p>
            <a:r>
              <a:rPr lang="en-GB" dirty="0" smtClean="0">
                <a:hlinkClick r:id="rId3"/>
              </a:rPr>
              <a:t>http://www.youtube.com/watch?v=4Dl2UFs2U_A</a:t>
            </a:r>
            <a:endParaRPr lang="en-US" dirty="0" smtClean="0"/>
          </a:p>
        </p:txBody>
      </p:sp>
    </p:spTree>
    <p:extLst>
      <p:ext uri="{BB962C8B-B14F-4D97-AF65-F5344CB8AC3E}">
        <p14:creationId xmlns="" xmlns:p14="http://schemas.microsoft.com/office/powerpoint/2010/main" val="399504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981200" cy="1143000"/>
          </a:xfrm>
        </p:spPr>
        <p:txBody>
          <a:bodyPr>
            <a:normAutofit/>
          </a:bodyPr>
          <a:lstStyle/>
          <a:p>
            <a:r>
              <a:rPr lang="en-US" dirty="0" smtClean="0"/>
              <a:t>Map</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0" y="1500833"/>
            <a:ext cx="7772400" cy="4198218"/>
          </a:xfrm>
          <a:prstGeom prst="rect">
            <a:avLst/>
          </a:prstGeom>
        </p:spPr>
      </p:pic>
      <p:sp>
        <p:nvSpPr>
          <p:cNvPr id="6" name="TextBox 5"/>
          <p:cNvSpPr txBox="1"/>
          <p:nvPr/>
        </p:nvSpPr>
        <p:spPr>
          <a:xfrm>
            <a:off x="914400" y="5715000"/>
            <a:ext cx="5562600" cy="381000"/>
          </a:xfrm>
          <a:prstGeom prst="rect">
            <a:avLst/>
          </a:prstGeom>
          <a:noFill/>
        </p:spPr>
        <p:txBody>
          <a:bodyPr wrap="square" rtlCol="0">
            <a:spAutoFit/>
          </a:bodyPr>
          <a:lstStyle/>
          <a:p>
            <a:r>
              <a:rPr lang="en-US" dirty="0" smtClean="0"/>
              <a:t>9.6 million sq. km (3.7 million sq. miles)</a:t>
            </a:r>
            <a:endParaRPr lang="en-US" dirty="0"/>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81888" y="17721"/>
            <a:ext cx="1662112" cy="1662112"/>
          </a:xfrm>
          <a:prstGeom prst="rect">
            <a:avLst/>
          </a:prstGeom>
        </p:spPr>
      </p:pic>
    </p:spTree>
    <p:extLst>
      <p:ext uri="{BB962C8B-B14F-4D97-AF65-F5344CB8AC3E}">
        <p14:creationId xmlns="" xmlns:p14="http://schemas.microsoft.com/office/powerpoint/2010/main" val="817216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Facts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Official name: People’s Republic of China</a:t>
            </a:r>
          </a:p>
          <a:p>
            <a:r>
              <a:rPr lang="en-US" dirty="0" smtClean="0"/>
              <a:t>Population: 1.3 billion</a:t>
            </a:r>
          </a:p>
          <a:p>
            <a:r>
              <a:rPr lang="en-US" dirty="0" smtClean="0"/>
              <a:t>Capital: Beijing </a:t>
            </a:r>
          </a:p>
          <a:p>
            <a:r>
              <a:rPr lang="en-US" dirty="0" smtClean="0"/>
              <a:t>Time zone: UTC+8</a:t>
            </a:r>
          </a:p>
          <a:p>
            <a:r>
              <a:rPr lang="en-US" dirty="0" smtClean="0"/>
              <a:t>Official language: Mandarin Chinese</a:t>
            </a:r>
          </a:p>
          <a:p>
            <a:r>
              <a:rPr lang="en-US" dirty="0" smtClean="0"/>
              <a:t>Government: Communist Party</a:t>
            </a:r>
          </a:p>
          <a:p>
            <a:r>
              <a:rPr lang="en-US" dirty="0" smtClean="0"/>
              <a:t>President: </a:t>
            </a:r>
            <a:r>
              <a:rPr lang="en-US" dirty="0" err="1" smtClean="0"/>
              <a:t>Hu</a:t>
            </a:r>
            <a:r>
              <a:rPr lang="en-US" dirty="0" smtClean="0"/>
              <a:t> </a:t>
            </a:r>
            <a:r>
              <a:rPr lang="en-US" dirty="0" err="1" smtClean="0"/>
              <a:t>Jintao</a:t>
            </a:r>
            <a:endParaRPr lang="en-US" dirty="0" smtClean="0"/>
          </a:p>
          <a:p>
            <a:pPr>
              <a:buNone/>
            </a:pPr>
            <a:endParaRPr lang="en-US" dirty="0"/>
          </a:p>
        </p:txBody>
      </p:sp>
      <p:pic>
        <p:nvPicPr>
          <p:cNvPr id="4" name="图片 3" descr="images (8).jpg"/>
          <p:cNvPicPr>
            <a:picLocks noChangeAspect="1"/>
          </p:cNvPicPr>
          <p:nvPr/>
        </p:nvPicPr>
        <p:blipFill>
          <a:blip r:embed="rId3" cstate="print"/>
          <a:stretch>
            <a:fillRect/>
          </a:stretch>
        </p:blipFill>
        <p:spPr>
          <a:xfrm>
            <a:off x="6096000" y="480060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747463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Brief history</a:t>
            </a:r>
            <a:endParaRPr lang="en-US" dirty="0"/>
          </a:p>
        </p:txBody>
      </p:sp>
      <p:sp>
        <p:nvSpPr>
          <p:cNvPr id="3" name="Content Placeholder 2"/>
          <p:cNvSpPr>
            <a:spLocks noGrp="1"/>
          </p:cNvSpPr>
          <p:nvPr>
            <p:ph idx="1"/>
          </p:nvPr>
        </p:nvSpPr>
        <p:spPr>
          <a:xfrm>
            <a:off x="381000" y="1905000"/>
            <a:ext cx="8229600" cy="4525963"/>
          </a:xfrm>
        </p:spPr>
        <p:txBody>
          <a:bodyPr/>
          <a:lstStyle/>
          <a:p>
            <a:r>
              <a:rPr lang="en-US" dirty="0" smtClean="0"/>
              <a:t>A total history of 5,000 years</a:t>
            </a:r>
          </a:p>
          <a:p>
            <a:r>
              <a:rPr lang="en-US" dirty="0" smtClean="0"/>
              <a:t>First unification of China: 221 BC—Qin Dynasty</a:t>
            </a:r>
          </a:p>
          <a:p>
            <a:r>
              <a:rPr lang="en-US" dirty="0" smtClean="0"/>
              <a:t>Establishment of Republic: January  1, 1912</a:t>
            </a:r>
          </a:p>
          <a:p>
            <a:r>
              <a:rPr lang="en-US" dirty="0" smtClean="0"/>
              <a:t>Proclaim of People’s Republic: October 1, 1949</a:t>
            </a:r>
          </a:p>
          <a:p>
            <a:pPr>
              <a:buNone/>
            </a:pPr>
            <a:endParaRPr lang="en-US" dirty="0"/>
          </a:p>
        </p:txBody>
      </p:sp>
      <p:pic>
        <p:nvPicPr>
          <p:cNvPr id="5" name="图片 4" descr="images (18).jpg"/>
          <p:cNvPicPr>
            <a:picLocks noChangeAspect="1"/>
          </p:cNvPicPr>
          <p:nvPr/>
        </p:nvPicPr>
        <p:blipFill>
          <a:blip r:embed="rId3" cstate="print"/>
          <a:stretch>
            <a:fillRect/>
          </a:stretch>
        </p:blipFill>
        <p:spPr>
          <a:xfrm>
            <a:off x="7086600" y="228601"/>
            <a:ext cx="1809750" cy="2152372"/>
          </a:xfrm>
          <a:prstGeom prst="rect">
            <a:avLst/>
          </a:prstGeom>
        </p:spPr>
      </p:pic>
    </p:spTree>
    <p:extLst>
      <p:ext uri="{BB962C8B-B14F-4D97-AF65-F5344CB8AC3E}">
        <p14:creationId xmlns="" xmlns:p14="http://schemas.microsoft.com/office/powerpoint/2010/main" val="1881928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Vast and diverse landscape</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95400" y="1295400"/>
            <a:ext cx="5943600" cy="4693423"/>
          </a:xfrm>
          <a:prstGeom prst="rect">
            <a:avLst/>
          </a:prstGeom>
        </p:spPr>
      </p:pic>
    </p:spTree>
    <p:extLst>
      <p:ext uri="{BB962C8B-B14F-4D97-AF65-F5344CB8AC3E}">
        <p14:creationId xmlns="" xmlns:p14="http://schemas.microsoft.com/office/powerpoint/2010/main" val="3131999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lash_map_china_province.gif"/>
          <p:cNvPicPr>
            <a:picLocks noChangeAspect="1"/>
          </p:cNvPicPr>
          <p:nvPr/>
        </p:nvPicPr>
        <p:blipFill>
          <a:blip r:embed="rId3" cstate="print"/>
          <a:stretch>
            <a:fillRect/>
          </a:stretch>
        </p:blipFill>
        <p:spPr>
          <a:xfrm>
            <a:off x="4343401" y="705395"/>
            <a:ext cx="4800599" cy="3497579"/>
          </a:xfrm>
          <a:prstGeom prst="ellipse">
            <a:avLst/>
          </a:prstGeom>
          <a:ln>
            <a:noFill/>
          </a:ln>
          <a:effectLst>
            <a:softEdge rad="112500"/>
          </a:effectLst>
        </p:spPr>
      </p:pic>
      <p:sp>
        <p:nvSpPr>
          <p:cNvPr id="2" name="标题 1"/>
          <p:cNvSpPr>
            <a:spLocks noGrp="1"/>
          </p:cNvSpPr>
          <p:nvPr>
            <p:ph type="title"/>
          </p:nvPr>
        </p:nvSpPr>
        <p:spPr/>
        <p:txBody>
          <a:bodyPr>
            <a:normAutofit fontScale="90000"/>
          </a:bodyPr>
          <a:lstStyle/>
          <a:p>
            <a:pPr algn="l"/>
            <a:r>
              <a:rPr lang="en-US" dirty="0" smtClean="0"/>
              <a:t>Population density and big cities allocation</a:t>
            </a:r>
            <a:endParaRPr lang="en-GB" dirty="0"/>
          </a:p>
        </p:txBody>
      </p:sp>
      <p:pic>
        <p:nvPicPr>
          <p:cNvPr id="4" name="内容占位符 3" descr="china_population_83.jpg"/>
          <p:cNvPicPr>
            <a:picLocks noGrp="1" noChangeAspect="1"/>
          </p:cNvPicPr>
          <p:nvPr>
            <p:ph idx="1"/>
          </p:nvPr>
        </p:nvPicPr>
        <p:blipFill>
          <a:blip r:embed="rId4" cstate="print"/>
          <a:stretch>
            <a:fillRect/>
          </a:stretch>
        </p:blipFill>
        <p:spPr>
          <a:xfrm>
            <a:off x="457200" y="2133600"/>
            <a:ext cx="4408629" cy="423328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china-map-800.jpg"/>
          <p:cNvPicPr>
            <a:picLocks noChangeAspect="1"/>
          </p:cNvPicPr>
          <p:nvPr/>
        </p:nvPicPr>
        <p:blipFill>
          <a:blip r:embed="rId2" cstate="print"/>
          <a:stretch>
            <a:fillRect/>
          </a:stretch>
        </p:blipFill>
        <p:spPr>
          <a:xfrm>
            <a:off x="4876800" y="2905410"/>
            <a:ext cx="4037504" cy="3386457"/>
          </a:xfrm>
          <a:prstGeom prst="rect">
            <a:avLst/>
          </a:prstGeom>
        </p:spPr>
      </p:pic>
      <p:sp>
        <p:nvSpPr>
          <p:cNvPr id="2" name="标题 1"/>
          <p:cNvSpPr>
            <a:spLocks noGrp="1"/>
          </p:cNvSpPr>
          <p:nvPr>
            <p:ph type="title"/>
          </p:nvPr>
        </p:nvSpPr>
        <p:spPr/>
        <p:txBody>
          <a:bodyPr/>
          <a:lstStyle/>
          <a:p>
            <a:pPr algn="l"/>
            <a:r>
              <a:rPr lang="en-GB" dirty="0" smtClean="0"/>
              <a:t>Administrative</a:t>
            </a:r>
            <a:r>
              <a:rPr lang="en-GB" b="1" dirty="0" smtClean="0"/>
              <a:t> </a:t>
            </a:r>
            <a:r>
              <a:rPr lang="en-GB" dirty="0" smtClean="0"/>
              <a:t>divisions</a:t>
            </a:r>
            <a:endParaRPr lang="en-GB" dirty="0"/>
          </a:p>
        </p:txBody>
      </p:sp>
      <p:sp>
        <p:nvSpPr>
          <p:cNvPr id="3" name="内容占位符 2"/>
          <p:cNvSpPr>
            <a:spLocks noGrp="1"/>
          </p:cNvSpPr>
          <p:nvPr>
            <p:ph idx="1"/>
          </p:nvPr>
        </p:nvSpPr>
        <p:spPr>
          <a:xfrm>
            <a:off x="381000" y="1295400"/>
            <a:ext cx="6858000" cy="3382963"/>
          </a:xfrm>
        </p:spPr>
        <p:txBody>
          <a:bodyPr>
            <a:normAutofit lnSpcReduction="10000"/>
          </a:bodyPr>
          <a:lstStyle/>
          <a:p>
            <a:r>
              <a:rPr lang="en-US" dirty="0" smtClean="0"/>
              <a:t>Provinces: 22</a:t>
            </a:r>
          </a:p>
          <a:p>
            <a:r>
              <a:rPr lang="en-US" dirty="0" smtClean="0"/>
              <a:t>Autonomous  regions: 5(Tibet, Xinjiang, Inner Mongolia, Guangxi, Ningxia)</a:t>
            </a:r>
          </a:p>
          <a:p>
            <a:r>
              <a:rPr lang="en-US" dirty="0" smtClean="0"/>
              <a:t>Municipalities: 4(Beijing, Tianjin, Shanghai, Chongqing)</a:t>
            </a:r>
          </a:p>
          <a:p>
            <a:r>
              <a:rPr lang="en-US" dirty="0" smtClean="0"/>
              <a:t>Special administrative regions: </a:t>
            </a:r>
          </a:p>
          <a:p>
            <a:pPr>
              <a:buNone/>
            </a:pPr>
            <a:r>
              <a:rPr lang="en-US" dirty="0" smtClean="0"/>
              <a:t>     2(Hong Kong and Macau)</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Demographics </a:t>
            </a:r>
            <a:endParaRPr lang="en-US" dirty="0"/>
          </a:p>
        </p:txBody>
      </p:sp>
      <p:sp>
        <p:nvSpPr>
          <p:cNvPr id="3" name="Content Placeholder 2"/>
          <p:cNvSpPr>
            <a:spLocks noGrp="1"/>
          </p:cNvSpPr>
          <p:nvPr>
            <p:ph idx="1"/>
          </p:nvPr>
        </p:nvSpPr>
        <p:spPr>
          <a:xfrm>
            <a:off x="381000" y="1219200"/>
            <a:ext cx="8229600" cy="4525963"/>
          </a:xfrm>
        </p:spPr>
        <p:txBody>
          <a:bodyPr>
            <a:normAutofit/>
          </a:bodyPr>
          <a:lstStyle/>
          <a:p>
            <a:r>
              <a:rPr lang="en-US" sz="2800" dirty="0" smtClean="0"/>
              <a:t>Majority: Han—91.5%</a:t>
            </a:r>
          </a:p>
          <a:p>
            <a:r>
              <a:rPr lang="en-US" sz="2800" dirty="0" smtClean="0"/>
              <a:t>55 minority ethnic groups: </a:t>
            </a:r>
            <a:r>
              <a:rPr lang="en-US" sz="2800" dirty="0" err="1" smtClean="0"/>
              <a:t>Zhuang</a:t>
            </a:r>
            <a:r>
              <a:rPr lang="en-US" sz="2800" dirty="0" smtClean="0"/>
              <a:t>, Man, </a:t>
            </a:r>
            <a:r>
              <a:rPr lang="en-US" sz="2800" dirty="0" err="1" smtClean="0"/>
              <a:t>Hui</a:t>
            </a:r>
            <a:r>
              <a:rPr lang="en-US" sz="2800" dirty="0" smtClean="0"/>
              <a:t>, Tibetan, Mongolian, Uyghur, Korean, Kazakh, and etc.</a:t>
            </a:r>
          </a:p>
        </p:txBody>
      </p:sp>
      <p:pic>
        <p:nvPicPr>
          <p:cNvPr id="4" name="图片 3" descr="images.jpg"/>
          <p:cNvPicPr>
            <a:picLocks noChangeAspect="1"/>
          </p:cNvPicPr>
          <p:nvPr/>
        </p:nvPicPr>
        <p:blipFill>
          <a:blip r:embed="rId3" cstate="print"/>
          <a:stretch>
            <a:fillRect/>
          </a:stretch>
        </p:blipFill>
        <p:spPr>
          <a:xfrm>
            <a:off x="533400" y="3048000"/>
            <a:ext cx="1389829" cy="1485900"/>
          </a:xfrm>
          <a:prstGeom prst="rect">
            <a:avLst/>
          </a:prstGeom>
        </p:spPr>
      </p:pic>
      <p:pic>
        <p:nvPicPr>
          <p:cNvPr id="5" name="图片 4" descr="images (3).jpg"/>
          <p:cNvPicPr>
            <a:picLocks noChangeAspect="1"/>
          </p:cNvPicPr>
          <p:nvPr/>
        </p:nvPicPr>
        <p:blipFill>
          <a:blip r:embed="rId4" cstate="print"/>
          <a:stretch>
            <a:fillRect/>
          </a:stretch>
        </p:blipFill>
        <p:spPr>
          <a:xfrm>
            <a:off x="2895600" y="3124200"/>
            <a:ext cx="1557532" cy="1509713"/>
          </a:xfrm>
          <a:prstGeom prst="rect">
            <a:avLst/>
          </a:prstGeom>
          <a:ln w="88900" cap="sq" cmpd="thickThin">
            <a:solidFill>
              <a:srgbClr val="000000"/>
            </a:solidFill>
            <a:prstDash val="solid"/>
            <a:miter lim="800000"/>
          </a:ln>
          <a:effectLst>
            <a:innerShdw blurRad="76200">
              <a:srgbClr val="000000"/>
            </a:innerShdw>
          </a:effectLst>
        </p:spPr>
      </p:pic>
      <p:pic>
        <p:nvPicPr>
          <p:cNvPr id="6" name="图片 5" descr="images (4).jpg"/>
          <p:cNvPicPr>
            <a:picLocks noChangeAspect="1"/>
          </p:cNvPicPr>
          <p:nvPr/>
        </p:nvPicPr>
        <p:blipFill>
          <a:blip r:embed="rId5" cstate="print"/>
          <a:stretch>
            <a:fillRect/>
          </a:stretch>
        </p:blipFill>
        <p:spPr>
          <a:xfrm>
            <a:off x="2895600" y="5257800"/>
            <a:ext cx="1872283" cy="1257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图片 6" descr="images (7).jpg"/>
          <p:cNvPicPr>
            <a:picLocks noChangeAspect="1"/>
          </p:cNvPicPr>
          <p:nvPr/>
        </p:nvPicPr>
        <p:blipFill>
          <a:blip r:embed="rId6" cstate="print"/>
          <a:stretch>
            <a:fillRect/>
          </a:stretch>
        </p:blipFill>
        <p:spPr>
          <a:xfrm>
            <a:off x="4876800" y="2743200"/>
            <a:ext cx="1581444" cy="2376487"/>
          </a:xfrm>
          <a:prstGeom prst="rect">
            <a:avLst/>
          </a:prstGeom>
        </p:spPr>
      </p:pic>
      <p:pic>
        <p:nvPicPr>
          <p:cNvPr id="8" name="图片 7" descr="images (5).jpg"/>
          <p:cNvPicPr>
            <a:picLocks noChangeAspect="1"/>
          </p:cNvPicPr>
          <p:nvPr/>
        </p:nvPicPr>
        <p:blipFill>
          <a:blip r:embed="rId7" cstate="print"/>
          <a:stretch>
            <a:fillRect/>
          </a:stretch>
        </p:blipFill>
        <p:spPr>
          <a:xfrm>
            <a:off x="381000" y="4724400"/>
            <a:ext cx="2039387" cy="1647825"/>
          </a:xfrm>
          <a:prstGeom prst="rect">
            <a:avLst/>
          </a:prstGeom>
        </p:spPr>
      </p:pic>
      <p:pic>
        <p:nvPicPr>
          <p:cNvPr id="10" name="图片 9" descr="images (1).jpg"/>
          <p:cNvPicPr>
            <a:picLocks noChangeAspect="1"/>
          </p:cNvPicPr>
          <p:nvPr/>
        </p:nvPicPr>
        <p:blipFill>
          <a:blip r:embed="rId8" cstate="print"/>
          <a:stretch>
            <a:fillRect/>
          </a:stretch>
        </p:blipFill>
        <p:spPr>
          <a:xfrm>
            <a:off x="5334000" y="5334000"/>
            <a:ext cx="1882229" cy="1252538"/>
          </a:xfrm>
          <a:prstGeom prst="rect">
            <a:avLst/>
          </a:prstGeom>
        </p:spPr>
      </p:pic>
      <p:pic>
        <p:nvPicPr>
          <p:cNvPr id="11" name="图片 10" descr="20089112355502035.jpg"/>
          <p:cNvPicPr>
            <a:picLocks noChangeAspect="1"/>
          </p:cNvPicPr>
          <p:nvPr/>
        </p:nvPicPr>
        <p:blipFill>
          <a:blip r:embed="rId9" cstate="print"/>
          <a:stretch>
            <a:fillRect/>
          </a:stretch>
        </p:blipFill>
        <p:spPr>
          <a:xfrm>
            <a:off x="7086600" y="2895600"/>
            <a:ext cx="1738792" cy="2590799"/>
          </a:xfrm>
          <a:prstGeom prst="rect">
            <a:avLst/>
          </a:prstGeom>
          <a:ln>
            <a:noFill/>
          </a:ln>
          <a:effectLst>
            <a:softEdge rad="112500"/>
          </a:effectLst>
        </p:spPr>
      </p:pic>
    </p:spTree>
    <p:extLst>
      <p:ext uri="{BB962C8B-B14F-4D97-AF65-F5344CB8AC3E}">
        <p14:creationId xmlns="" xmlns:p14="http://schemas.microsoft.com/office/powerpoint/2010/main" val="39211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smtClean="0"/>
              <a:t>Classic Period (300-900 AD)</a:t>
            </a:r>
          </a:p>
          <a:p>
            <a:pPr lvl="1"/>
            <a:r>
              <a:rPr lang="en-US" dirty="0" smtClean="0"/>
              <a:t>Teotihuacan</a:t>
            </a:r>
          </a:p>
          <a:p>
            <a:pPr lvl="1"/>
            <a:r>
              <a:rPr lang="en-US" dirty="0" smtClean="0"/>
              <a:t>Maya Culture</a:t>
            </a:r>
          </a:p>
          <a:p>
            <a:r>
              <a:rPr lang="en-US" dirty="0" smtClean="0"/>
              <a:t>Cortez arrives (1519)</a:t>
            </a:r>
          </a:p>
          <a:p>
            <a:r>
              <a:rPr lang="en-US" dirty="0" smtClean="0"/>
              <a:t>War of Independence (1810)</a:t>
            </a:r>
          </a:p>
          <a:p>
            <a:r>
              <a:rPr lang="en-US" dirty="0" smtClean="0"/>
              <a:t>Mexican War (1853)</a:t>
            </a:r>
          </a:p>
          <a:p>
            <a:r>
              <a:rPr lang="en-US" dirty="0" smtClean="0"/>
              <a:t>Revolution (1920)</a:t>
            </a:r>
          </a:p>
          <a:p>
            <a:pPr lvl="1"/>
            <a:r>
              <a:rPr lang="en-US" dirty="0" smtClean="0">
                <a:hlinkClick r:id="rId3"/>
              </a:rPr>
              <a:t>Mexico's Revolution</a:t>
            </a:r>
            <a:endParaRPr lang="en-US" dirty="0" smtClean="0"/>
          </a:p>
          <a:p>
            <a:pPr lvl="1"/>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84141" y="1905000"/>
            <a:ext cx="3310505" cy="3124200"/>
          </a:xfrm>
          <a:prstGeom prst="rect">
            <a:avLst/>
          </a:prstGeom>
        </p:spPr>
      </p:pic>
    </p:spTree>
    <p:extLst>
      <p:ext uri="{BB962C8B-B14F-4D97-AF65-F5344CB8AC3E}">
        <p14:creationId xmlns:p14="http://schemas.microsoft.com/office/powerpoint/2010/main" xmlns="" val="1373301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Languages</a:t>
            </a:r>
            <a:endParaRPr lang="en-GB" dirty="0"/>
          </a:p>
        </p:txBody>
      </p:sp>
      <p:sp>
        <p:nvSpPr>
          <p:cNvPr id="3" name="内容占位符 2"/>
          <p:cNvSpPr>
            <a:spLocks noGrp="1"/>
          </p:cNvSpPr>
          <p:nvPr>
            <p:ph idx="1"/>
          </p:nvPr>
        </p:nvSpPr>
        <p:spPr>
          <a:xfrm>
            <a:off x="381000" y="1295400"/>
            <a:ext cx="8229600" cy="4525963"/>
          </a:xfrm>
        </p:spPr>
        <p:txBody>
          <a:bodyPr>
            <a:normAutofit/>
          </a:bodyPr>
          <a:lstStyle/>
          <a:p>
            <a:r>
              <a:rPr lang="en-US" altLang="zh-CN" sz="2800" dirty="0" smtClean="0"/>
              <a:t>Sino-Tibetan language family</a:t>
            </a:r>
          </a:p>
          <a:p>
            <a:r>
              <a:rPr lang="en-US" sz="2800" dirty="0" smtClean="0"/>
              <a:t>Most spoken: Mandarin, Wu(</a:t>
            </a:r>
            <a:r>
              <a:rPr lang="en-US" sz="2800" dirty="0" err="1" smtClean="0"/>
              <a:t>Shanghainese</a:t>
            </a:r>
            <a:r>
              <a:rPr lang="en-US" sz="2800" dirty="0" smtClean="0"/>
              <a:t>), and Cantonese</a:t>
            </a:r>
          </a:p>
          <a:p>
            <a:r>
              <a:rPr lang="en-US" sz="2800" dirty="0" smtClean="0"/>
              <a:t>Non-</a:t>
            </a:r>
            <a:r>
              <a:rPr lang="en-US" sz="2800" dirty="0" err="1" smtClean="0"/>
              <a:t>Sinitic</a:t>
            </a:r>
            <a:r>
              <a:rPr lang="en-US" sz="2800" dirty="0" smtClean="0"/>
              <a:t> languages: </a:t>
            </a:r>
            <a:r>
              <a:rPr lang="en-US" sz="2800" dirty="0" err="1" smtClean="0"/>
              <a:t>Zhuang</a:t>
            </a:r>
            <a:r>
              <a:rPr lang="en-US" sz="2800" dirty="0" smtClean="0"/>
              <a:t>, Mongolian, Tibetan, Uyghur, Korean, Kazakh</a:t>
            </a:r>
            <a:endParaRPr lang="en-GB" sz="2800" dirty="0"/>
          </a:p>
        </p:txBody>
      </p:sp>
      <p:pic>
        <p:nvPicPr>
          <p:cNvPr id="4" name="图片 3" descr="280px-Mongolian-PRC2.svg.png"/>
          <p:cNvPicPr>
            <a:picLocks noChangeAspect="1"/>
          </p:cNvPicPr>
          <p:nvPr/>
        </p:nvPicPr>
        <p:blipFill>
          <a:blip r:embed="rId3" cstate="print"/>
          <a:stretch>
            <a:fillRect/>
          </a:stretch>
        </p:blipFill>
        <p:spPr>
          <a:xfrm>
            <a:off x="6096000" y="3810000"/>
            <a:ext cx="2667000" cy="2000250"/>
          </a:xfrm>
          <a:prstGeom prst="rect">
            <a:avLst/>
          </a:prstGeom>
        </p:spPr>
      </p:pic>
      <p:pic>
        <p:nvPicPr>
          <p:cNvPr id="5" name="图片 4" descr="images (9).jpg"/>
          <p:cNvPicPr>
            <a:picLocks noChangeAspect="1"/>
          </p:cNvPicPr>
          <p:nvPr/>
        </p:nvPicPr>
        <p:blipFill>
          <a:blip r:embed="rId4" cstate="print"/>
          <a:stretch>
            <a:fillRect/>
          </a:stretch>
        </p:blipFill>
        <p:spPr>
          <a:xfrm>
            <a:off x="7058025" y="0"/>
            <a:ext cx="2085975" cy="2190750"/>
          </a:xfrm>
          <a:prstGeom prst="rect">
            <a:avLst/>
          </a:prstGeom>
        </p:spPr>
      </p:pic>
      <p:pic>
        <p:nvPicPr>
          <p:cNvPr id="6" name="图片 5" descr="未命名.jpg"/>
          <p:cNvPicPr>
            <a:picLocks noChangeAspect="1"/>
          </p:cNvPicPr>
          <p:nvPr/>
        </p:nvPicPr>
        <p:blipFill>
          <a:blip r:embed="rId5" cstate="print"/>
          <a:stretch>
            <a:fillRect/>
          </a:stretch>
        </p:blipFill>
        <p:spPr>
          <a:xfrm>
            <a:off x="533400" y="3886200"/>
            <a:ext cx="2609850" cy="1828800"/>
          </a:xfrm>
          <a:prstGeom prst="rect">
            <a:avLst/>
          </a:prstGeom>
        </p:spPr>
      </p:pic>
      <p:pic>
        <p:nvPicPr>
          <p:cNvPr id="7" name="图片 6" descr="weiyu.jpg"/>
          <p:cNvPicPr>
            <a:picLocks noChangeAspect="1"/>
          </p:cNvPicPr>
          <p:nvPr/>
        </p:nvPicPr>
        <p:blipFill>
          <a:blip r:embed="rId6" cstate="print"/>
          <a:stretch>
            <a:fillRect/>
          </a:stretch>
        </p:blipFill>
        <p:spPr>
          <a:xfrm>
            <a:off x="3657600" y="3657600"/>
            <a:ext cx="2139950" cy="2106117"/>
          </a:xfrm>
          <a:prstGeom prst="rect">
            <a:avLst/>
          </a:prstGeom>
        </p:spPr>
      </p:pic>
      <p:sp>
        <p:nvSpPr>
          <p:cNvPr id="8" name="TextBox 7"/>
          <p:cNvSpPr txBox="1"/>
          <p:nvPr/>
        </p:nvSpPr>
        <p:spPr>
          <a:xfrm>
            <a:off x="990600" y="5943600"/>
            <a:ext cx="1676400" cy="369332"/>
          </a:xfrm>
          <a:prstGeom prst="rect">
            <a:avLst/>
          </a:prstGeom>
          <a:noFill/>
        </p:spPr>
        <p:txBody>
          <a:bodyPr wrap="square" rtlCol="0">
            <a:spAutoFit/>
          </a:bodyPr>
          <a:lstStyle/>
          <a:p>
            <a:r>
              <a:rPr lang="en-US" dirty="0" smtClean="0"/>
              <a:t>Tibetan </a:t>
            </a:r>
            <a:endParaRPr lang="en-GB" dirty="0"/>
          </a:p>
        </p:txBody>
      </p:sp>
      <p:sp>
        <p:nvSpPr>
          <p:cNvPr id="9" name="TextBox 8"/>
          <p:cNvSpPr txBox="1"/>
          <p:nvPr/>
        </p:nvSpPr>
        <p:spPr>
          <a:xfrm>
            <a:off x="4114800" y="5867400"/>
            <a:ext cx="1676400" cy="369332"/>
          </a:xfrm>
          <a:prstGeom prst="rect">
            <a:avLst/>
          </a:prstGeom>
          <a:noFill/>
        </p:spPr>
        <p:txBody>
          <a:bodyPr wrap="square" rtlCol="0">
            <a:spAutoFit/>
          </a:bodyPr>
          <a:lstStyle/>
          <a:p>
            <a:r>
              <a:rPr lang="en-US" dirty="0" smtClean="0"/>
              <a:t>Uyghur </a:t>
            </a:r>
            <a:endParaRPr lang="en-GB" dirty="0"/>
          </a:p>
        </p:txBody>
      </p:sp>
      <p:sp>
        <p:nvSpPr>
          <p:cNvPr id="10" name="TextBox 9"/>
          <p:cNvSpPr txBox="1"/>
          <p:nvPr/>
        </p:nvSpPr>
        <p:spPr>
          <a:xfrm>
            <a:off x="6781800" y="5943600"/>
            <a:ext cx="1676400" cy="369332"/>
          </a:xfrm>
          <a:prstGeom prst="rect">
            <a:avLst/>
          </a:prstGeom>
          <a:noFill/>
        </p:spPr>
        <p:txBody>
          <a:bodyPr wrap="square" rtlCol="0">
            <a:spAutoFit/>
          </a:bodyPr>
          <a:lstStyle/>
          <a:p>
            <a:r>
              <a:rPr lang="en-US" dirty="0" smtClean="0"/>
              <a:t>Mongolian </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Economy </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2800" dirty="0" smtClean="0"/>
              <a:t>GDP: $7.3 trillion (2011--2</a:t>
            </a:r>
            <a:r>
              <a:rPr lang="en-US" sz="2800" baseline="30000" dirty="0" smtClean="0"/>
              <a:t>nd</a:t>
            </a:r>
            <a:r>
              <a:rPr lang="en-US" sz="2800" dirty="0" smtClean="0"/>
              <a:t>) </a:t>
            </a:r>
          </a:p>
          <a:p>
            <a:r>
              <a:rPr lang="en-US" sz="2800" dirty="0" smtClean="0"/>
              <a:t>Per capita: $5,184 (2011--90</a:t>
            </a:r>
            <a:r>
              <a:rPr lang="en-US" sz="2800" baseline="30000" dirty="0" smtClean="0"/>
              <a:t>th</a:t>
            </a:r>
            <a:r>
              <a:rPr lang="en-US" sz="2800" dirty="0" smtClean="0"/>
              <a:t>)</a:t>
            </a:r>
          </a:p>
          <a:p>
            <a:r>
              <a:rPr lang="en-US" sz="2800" dirty="0" smtClean="0"/>
              <a:t>Currency: </a:t>
            </a:r>
            <a:r>
              <a:rPr lang="en-US" sz="2800" dirty="0" err="1" smtClean="0"/>
              <a:t>yuan</a:t>
            </a:r>
            <a:r>
              <a:rPr lang="en-US" sz="2800" dirty="0" smtClean="0"/>
              <a:t>(CNY)</a:t>
            </a:r>
          </a:p>
          <a:p>
            <a:r>
              <a:rPr lang="en-US" sz="2800" dirty="0" smtClean="0"/>
              <a:t>Exchange rate: $1= </a:t>
            </a:r>
            <a:r>
              <a:rPr lang="en-GB" sz="2800" dirty="0" smtClean="0"/>
              <a:t>¥</a:t>
            </a:r>
            <a:r>
              <a:rPr lang="en-US" sz="2800" dirty="0" smtClean="0"/>
              <a:t>6.3</a:t>
            </a:r>
          </a:p>
          <a:p>
            <a:r>
              <a:rPr lang="en-US" sz="2800" dirty="0" smtClean="0"/>
              <a:t>World’s largest exporter and World’s second-largest importer</a:t>
            </a:r>
          </a:p>
          <a:p>
            <a:r>
              <a:rPr lang="en-US" sz="2800" dirty="0" smtClean="0"/>
              <a:t>Second-largest trading power with $2.85 trillion foreign exchange reserves.</a:t>
            </a:r>
          </a:p>
          <a:p>
            <a:r>
              <a:rPr lang="en-US" sz="2800" dirty="0" smtClean="0"/>
              <a:t>Member of WTO, APEC, ASEAN Plus Three, SCO</a:t>
            </a:r>
          </a:p>
        </p:txBody>
      </p:sp>
      <p:pic>
        <p:nvPicPr>
          <p:cNvPr id="4" name="图片 3" descr="stock-photo-chinese-currency-chinese-yuan-rmb-banknotes-29529976.jpg"/>
          <p:cNvPicPr>
            <a:picLocks noChangeAspect="1"/>
          </p:cNvPicPr>
          <p:nvPr/>
        </p:nvPicPr>
        <p:blipFill>
          <a:blip r:embed="rId3" cstate="print"/>
          <a:stretch>
            <a:fillRect/>
          </a:stretch>
        </p:blipFill>
        <p:spPr>
          <a:xfrm>
            <a:off x="6629400" y="685800"/>
            <a:ext cx="2057400" cy="1467612"/>
          </a:xfrm>
          <a:prstGeom prst="rect">
            <a:avLst/>
          </a:prstGeom>
        </p:spPr>
      </p:pic>
    </p:spTree>
    <p:extLst>
      <p:ext uri="{BB962C8B-B14F-4D97-AF65-F5344CB8AC3E}">
        <p14:creationId xmlns="" xmlns:p14="http://schemas.microsoft.com/office/powerpoint/2010/main" val="29493535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Culture</a:t>
            </a:r>
            <a:r>
              <a:rPr lang="en-US" altLang="zh-CN" dirty="0" smtClean="0"/>
              <a:t>—</a:t>
            </a:r>
            <a:r>
              <a:rPr lang="en-US" dirty="0" smtClean="0"/>
              <a:t>Confucianism</a:t>
            </a:r>
            <a:endParaRPr lang="en-US" dirty="0"/>
          </a:p>
        </p:txBody>
      </p:sp>
      <p:sp>
        <p:nvSpPr>
          <p:cNvPr id="4" name="内容占位符 3"/>
          <p:cNvSpPr>
            <a:spLocks noGrp="1"/>
          </p:cNvSpPr>
          <p:nvPr>
            <p:ph idx="1"/>
          </p:nvPr>
        </p:nvSpPr>
        <p:spPr>
          <a:xfrm>
            <a:off x="228600" y="1447800"/>
            <a:ext cx="8610600" cy="5029200"/>
          </a:xfrm>
        </p:spPr>
        <p:txBody>
          <a:bodyPr>
            <a:normAutofit/>
          </a:bodyPr>
          <a:lstStyle/>
          <a:p>
            <a:r>
              <a:rPr lang="en-US" sz="2800" dirty="0" smtClean="0"/>
              <a:t>Confucius(551 </a:t>
            </a:r>
            <a:r>
              <a:rPr lang="en-US" sz="2000" dirty="0" smtClean="0"/>
              <a:t>BCE</a:t>
            </a:r>
            <a:r>
              <a:rPr lang="en-US" sz="2800" dirty="0" smtClean="0"/>
              <a:t>-479 </a:t>
            </a:r>
            <a:r>
              <a:rPr lang="en-US" sz="2000" dirty="0" smtClean="0"/>
              <a:t>BCE</a:t>
            </a:r>
            <a:r>
              <a:rPr lang="en-US" sz="2800" dirty="0" smtClean="0"/>
              <a:t>), great philosopher          and educator</a:t>
            </a:r>
          </a:p>
          <a:p>
            <a:r>
              <a:rPr lang="en-US" sz="2800" dirty="0" smtClean="0"/>
              <a:t>Core values: human-heartedness, sincerity, propriety</a:t>
            </a:r>
          </a:p>
          <a:p>
            <a:r>
              <a:rPr lang="en-US" sz="2800" dirty="0" smtClean="0"/>
              <a:t>Conservative philosophies, Face is important</a:t>
            </a:r>
          </a:p>
          <a:p>
            <a:r>
              <a:rPr lang="en-US" sz="2800" dirty="0" smtClean="0"/>
              <a:t>Respect and worship of ancestors </a:t>
            </a:r>
          </a:p>
          <a:p>
            <a:r>
              <a:rPr lang="en-US" sz="2800" dirty="0" smtClean="0"/>
              <a:t>Emphasis on collectivism</a:t>
            </a:r>
          </a:p>
          <a:p>
            <a:endParaRPr lang="en-US" sz="2800" dirty="0" smtClean="0"/>
          </a:p>
          <a:p>
            <a:pPr>
              <a:buNone/>
            </a:pPr>
            <a:r>
              <a:rPr lang="en-US" sz="2800" dirty="0" smtClean="0"/>
              <a:t>                               </a:t>
            </a:r>
          </a:p>
        </p:txBody>
      </p:sp>
      <p:pic>
        <p:nvPicPr>
          <p:cNvPr id="5" name="图片 4" descr="images (10).jpg"/>
          <p:cNvPicPr>
            <a:picLocks noChangeAspect="1"/>
          </p:cNvPicPr>
          <p:nvPr/>
        </p:nvPicPr>
        <p:blipFill>
          <a:blip r:embed="rId3" cstate="print"/>
          <a:stretch>
            <a:fillRect/>
          </a:stretch>
        </p:blipFill>
        <p:spPr>
          <a:xfrm>
            <a:off x="7543800" y="0"/>
            <a:ext cx="1600200" cy="1710813"/>
          </a:xfrm>
          <a:prstGeom prst="rect">
            <a:avLst/>
          </a:prstGeom>
          <a:ln>
            <a:noFill/>
          </a:ln>
          <a:effectLst>
            <a:softEdge rad="112500"/>
          </a:effectLst>
        </p:spPr>
      </p:pic>
      <p:pic>
        <p:nvPicPr>
          <p:cNvPr id="6" name="图片 5" descr="images (11).jpg"/>
          <p:cNvPicPr>
            <a:picLocks noChangeAspect="1"/>
          </p:cNvPicPr>
          <p:nvPr/>
        </p:nvPicPr>
        <p:blipFill>
          <a:blip r:embed="rId4" cstate="print"/>
          <a:stretch>
            <a:fillRect/>
          </a:stretch>
        </p:blipFill>
        <p:spPr>
          <a:xfrm>
            <a:off x="838200" y="4829175"/>
            <a:ext cx="2543175"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3657600" y="6096000"/>
            <a:ext cx="5257800" cy="369332"/>
          </a:xfrm>
          <a:prstGeom prst="rect">
            <a:avLst/>
          </a:prstGeom>
          <a:noFill/>
        </p:spPr>
        <p:txBody>
          <a:bodyPr wrap="square" rtlCol="0">
            <a:spAutoFit/>
          </a:bodyPr>
          <a:lstStyle/>
          <a:p>
            <a:r>
              <a:rPr lang="en-GB" dirty="0" smtClean="0">
                <a:hlinkClick r:id="rId5"/>
              </a:rPr>
              <a:t>http://www.youtube.com/watch?v=ylWORyToTo4</a:t>
            </a:r>
            <a:endParaRPr lang="en-GB" dirty="0"/>
          </a:p>
        </p:txBody>
      </p:sp>
    </p:spTree>
    <p:extLst>
      <p:ext uri="{BB962C8B-B14F-4D97-AF65-F5344CB8AC3E}">
        <p14:creationId xmlns="" xmlns:p14="http://schemas.microsoft.com/office/powerpoint/2010/main" val="4299612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mages (13).jpg"/>
          <p:cNvPicPr>
            <a:picLocks noChangeAspect="1"/>
          </p:cNvPicPr>
          <p:nvPr/>
        </p:nvPicPr>
        <p:blipFill>
          <a:blip r:embed="rId3" cstate="print"/>
          <a:stretch>
            <a:fillRect/>
          </a:stretch>
        </p:blipFill>
        <p:spPr>
          <a:xfrm>
            <a:off x="7086600" y="4800600"/>
            <a:ext cx="1833562" cy="1833562"/>
          </a:xfrm>
          <a:prstGeom prst="rect">
            <a:avLst/>
          </a:prstGeom>
          <a:ln>
            <a:noFill/>
          </a:ln>
          <a:effectLst>
            <a:softEdge rad="112500"/>
          </a:effectLst>
        </p:spPr>
      </p:pic>
      <p:sp>
        <p:nvSpPr>
          <p:cNvPr id="2" name="标题 1"/>
          <p:cNvSpPr>
            <a:spLocks noGrp="1"/>
          </p:cNvSpPr>
          <p:nvPr>
            <p:ph type="title"/>
          </p:nvPr>
        </p:nvSpPr>
        <p:spPr/>
        <p:txBody>
          <a:bodyPr/>
          <a:lstStyle/>
          <a:p>
            <a:pPr algn="l"/>
            <a:r>
              <a:rPr lang="en-US" dirty="0" smtClean="0"/>
              <a:t>Culture—Taoism </a:t>
            </a:r>
            <a:endParaRPr lang="en-GB" dirty="0"/>
          </a:p>
        </p:txBody>
      </p:sp>
      <p:sp>
        <p:nvSpPr>
          <p:cNvPr id="3" name="内容占位符 2"/>
          <p:cNvSpPr>
            <a:spLocks noGrp="1"/>
          </p:cNvSpPr>
          <p:nvPr>
            <p:ph idx="1"/>
          </p:nvPr>
        </p:nvSpPr>
        <p:spPr/>
        <p:txBody>
          <a:bodyPr/>
          <a:lstStyle/>
          <a:p>
            <a:r>
              <a:rPr lang="en-US" dirty="0" smtClean="0"/>
              <a:t>It is all about balance and harmony</a:t>
            </a:r>
          </a:p>
          <a:p>
            <a:r>
              <a:rPr lang="en-US" dirty="0" smtClean="0"/>
              <a:t>Yin and Yang</a:t>
            </a:r>
          </a:p>
          <a:p>
            <a:r>
              <a:rPr lang="en-US" i="1" dirty="0" smtClean="0"/>
              <a:t>Wu </a:t>
            </a:r>
            <a:r>
              <a:rPr lang="en-US" i="1" dirty="0" err="1" smtClean="0"/>
              <a:t>wei</a:t>
            </a:r>
            <a:r>
              <a:rPr lang="en-US" i="1" dirty="0" smtClean="0"/>
              <a:t> </a:t>
            </a:r>
            <a:r>
              <a:rPr lang="en-US" dirty="0" smtClean="0"/>
              <a:t>or creative quietude, never forcing or training.</a:t>
            </a:r>
          </a:p>
          <a:p>
            <a:r>
              <a:rPr lang="en-US" dirty="0" smtClean="0"/>
              <a:t>Letting behavior flow spontaneously</a:t>
            </a:r>
          </a:p>
          <a:p>
            <a:r>
              <a:rPr lang="en-US" dirty="0" smtClean="0"/>
              <a:t>Seeking union with nature and simplicity of life more than materialistic possessions. </a:t>
            </a:r>
          </a:p>
          <a:p>
            <a:endParaRPr lang="en-GB" dirty="0"/>
          </a:p>
        </p:txBody>
      </p:sp>
      <p:pic>
        <p:nvPicPr>
          <p:cNvPr id="4" name="图片 3" descr="images (12).jpg"/>
          <p:cNvPicPr>
            <a:picLocks noChangeAspect="1"/>
          </p:cNvPicPr>
          <p:nvPr/>
        </p:nvPicPr>
        <p:blipFill>
          <a:blip r:embed="rId4" cstate="print"/>
          <a:stretch>
            <a:fillRect/>
          </a:stretch>
        </p:blipFill>
        <p:spPr>
          <a:xfrm>
            <a:off x="6781800" y="228600"/>
            <a:ext cx="2143125" cy="21336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jpg"/>
          <p:cNvPicPr>
            <a:picLocks noChangeAspect="1"/>
          </p:cNvPicPr>
          <p:nvPr/>
        </p:nvPicPr>
        <p:blipFill>
          <a:blip r:embed="rId3" cstate="print"/>
          <a:stretch>
            <a:fillRect/>
          </a:stretch>
        </p:blipFill>
        <p:spPr>
          <a:xfrm>
            <a:off x="7677150" y="0"/>
            <a:ext cx="1466850" cy="3124200"/>
          </a:xfrm>
          <a:prstGeom prst="ellipse">
            <a:avLst/>
          </a:prstGeom>
          <a:ln w="63500" cap="rnd">
            <a:noFill/>
          </a:ln>
          <a:effectLst>
            <a:innerShdw blurRad="63500" dist="50800" dir="5400000">
              <a:prstClr val="black">
                <a:alpha val="50000"/>
              </a:prstClr>
            </a:innerShdw>
          </a:effectLst>
          <a:scene3d>
            <a:camera prst="orthographicFront"/>
            <a:lightRig rig="contrasting" dir="t">
              <a:rot lat="0" lon="0" rev="3000000"/>
            </a:lightRig>
          </a:scene3d>
          <a:sp3d contourW="7620">
            <a:bevelT w="95250" h="31750"/>
            <a:contourClr>
              <a:srgbClr val="333333"/>
            </a:contourClr>
          </a:sp3d>
        </p:spPr>
      </p:pic>
      <p:sp>
        <p:nvSpPr>
          <p:cNvPr id="2" name="标题 1"/>
          <p:cNvSpPr>
            <a:spLocks noGrp="1"/>
          </p:cNvSpPr>
          <p:nvPr>
            <p:ph type="title"/>
          </p:nvPr>
        </p:nvSpPr>
        <p:spPr/>
        <p:txBody>
          <a:bodyPr/>
          <a:lstStyle/>
          <a:p>
            <a:pPr algn="l"/>
            <a:r>
              <a:rPr lang="en-US" dirty="0" smtClean="0"/>
              <a:t>Religion</a:t>
            </a:r>
            <a:endParaRPr lang="en-GB" dirty="0"/>
          </a:p>
        </p:txBody>
      </p:sp>
      <p:sp>
        <p:nvSpPr>
          <p:cNvPr id="3" name="内容占位符 2"/>
          <p:cNvSpPr>
            <a:spLocks noGrp="1"/>
          </p:cNvSpPr>
          <p:nvPr>
            <p:ph idx="1"/>
          </p:nvPr>
        </p:nvSpPr>
        <p:spPr>
          <a:xfrm>
            <a:off x="457200" y="1219200"/>
            <a:ext cx="8229600" cy="4525963"/>
          </a:xfrm>
        </p:spPr>
        <p:txBody>
          <a:bodyPr>
            <a:normAutofit/>
          </a:bodyPr>
          <a:lstStyle/>
          <a:p>
            <a:r>
              <a:rPr lang="en-US" sz="2800" dirty="0" smtClean="0"/>
              <a:t>Buddhism—introduced from India in Han Dynasty around 9</a:t>
            </a:r>
            <a:r>
              <a:rPr lang="en-US" sz="2000" dirty="0" smtClean="0"/>
              <a:t>AD   </a:t>
            </a:r>
            <a:r>
              <a:rPr lang="en-US" sz="2800" dirty="0" smtClean="0"/>
              <a:t>(18%) </a:t>
            </a:r>
          </a:p>
          <a:p>
            <a:r>
              <a:rPr lang="en-US" sz="2800" dirty="0" smtClean="0"/>
              <a:t>Three Faiths: Confucianism, Taoism, and Buddhism</a:t>
            </a:r>
          </a:p>
          <a:p>
            <a:r>
              <a:rPr lang="en-US" sz="2800" dirty="0" smtClean="0"/>
              <a:t>Christianity—first introduced to China during Tang Dynasty in 635</a:t>
            </a:r>
            <a:r>
              <a:rPr lang="en-US" sz="2000" dirty="0" smtClean="0"/>
              <a:t>AD   </a:t>
            </a:r>
            <a:r>
              <a:rPr lang="en-US" sz="2800" dirty="0" smtClean="0"/>
              <a:t>(1.2%) </a:t>
            </a:r>
            <a:r>
              <a:rPr lang="en-US" sz="2000" dirty="0" smtClean="0"/>
              <a:t>   </a:t>
            </a:r>
          </a:p>
          <a:p>
            <a:r>
              <a:rPr lang="en-US" sz="2800" dirty="0" smtClean="0"/>
              <a:t>Islam dates back to 651, only 18 years after Prophet Muhammad’s death  (1.7%)</a:t>
            </a:r>
            <a:endParaRPr lang="en-GB" sz="2800" dirty="0"/>
          </a:p>
        </p:txBody>
      </p:sp>
      <p:pic>
        <p:nvPicPr>
          <p:cNvPr id="5" name="图片 4" descr="下载.jpg"/>
          <p:cNvPicPr>
            <a:picLocks noChangeAspect="1"/>
          </p:cNvPicPr>
          <p:nvPr/>
        </p:nvPicPr>
        <p:blipFill>
          <a:blip r:embed="rId4" cstate="print"/>
          <a:stretch>
            <a:fillRect/>
          </a:stretch>
        </p:blipFill>
        <p:spPr>
          <a:xfrm>
            <a:off x="533400" y="4782575"/>
            <a:ext cx="2047875" cy="2075425"/>
          </a:xfrm>
          <a:prstGeom prst="rect">
            <a:avLst/>
          </a:prstGeom>
        </p:spPr>
      </p:pic>
      <p:pic>
        <p:nvPicPr>
          <p:cNvPr id="6" name="图片 5" descr="images (16).jpg"/>
          <p:cNvPicPr>
            <a:picLocks noChangeAspect="1"/>
          </p:cNvPicPr>
          <p:nvPr/>
        </p:nvPicPr>
        <p:blipFill>
          <a:blip r:embed="rId5" cstate="print"/>
          <a:stretch>
            <a:fillRect/>
          </a:stretch>
        </p:blipFill>
        <p:spPr>
          <a:xfrm>
            <a:off x="6858000" y="4720872"/>
            <a:ext cx="1981200" cy="2137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Food </a:t>
            </a:r>
            <a:endParaRPr lang="en-GB" dirty="0"/>
          </a:p>
        </p:txBody>
      </p:sp>
      <p:sp>
        <p:nvSpPr>
          <p:cNvPr id="3" name="内容占位符 2"/>
          <p:cNvSpPr>
            <a:spLocks noGrp="1"/>
          </p:cNvSpPr>
          <p:nvPr>
            <p:ph idx="1"/>
          </p:nvPr>
        </p:nvSpPr>
        <p:spPr/>
        <p:txBody>
          <a:bodyPr/>
          <a:lstStyle/>
          <a:p>
            <a:r>
              <a:rPr lang="en-US" dirty="0" smtClean="0"/>
              <a:t>Cuisines and tastes vary  a lot</a:t>
            </a:r>
          </a:p>
          <a:p>
            <a:r>
              <a:rPr lang="en-US" dirty="0" smtClean="0"/>
              <a:t>Healthy, fresh, and good at matching </a:t>
            </a:r>
          </a:p>
          <a:p>
            <a:r>
              <a:rPr lang="en-US" dirty="0" smtClean="0"/>
              <a:t>Food is something for Chinese</a:t>
            </a:r>
          </a:p>
          <a:p>
            <a:r>
              <a:rPr lang="en-US" dirty="0" smtClean="0"/>
              <a:t>Chinese like cooking and spend time enjoying their cooking with family and friends</a:t>
            </a:r>
          </a:p>
          <a:p>
            <a:r>
              <a:rPr lang="en-US" dirty="0" smtClean="0"/>
              <a:t>Dining is not dining that simple</a:t>
            </a:r>
          </a:p>
          <a:p>
            <a:r>
              <a:rPr lang="en-US" dirty="0" smtClean="0"/>
              <a:t>Foreign restaurants poured in and gained profit</a:t>
            </a:r>
            <a:endParaRPr lang="en-GB" dirty="0"/>
          </a:p>
        </p:txBody>
      </p:sp>
      <p:pic>
        <p:nvPicPr>
          <p:cNvPr id="4" name="图片 3" descr="images (19).jpg"/>
          <p:cNvPicPr>
            <a:picLocks noChangeAspect="1"/>
          </p:cNvPicPr>
          <p:nvPr/>
        </p:nvPicPr>
        <p:blipFill>
          <a:blip r:embed="rId2" cstate="print"/>
          <a:stretch>
            <a:fillRect/>
          </a:stretch>
        </p:blipFill>
        <p:spPr>
          <a:xfrm>
            <a:off x="6667500" y="152400"/>
            <a:ext cx="2476500"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Something fun</a:t>
            </a:r>
            <a:endParaRPr lang="en-GB" dirty="0"/>
          </a:p>
        </p:txBody>
      </p:sp>
      <p:pic>
        <p:nvPicPr>
          <p:cNvPr id="7" name="内容占位符 6" descr="zodiac-sign (1).jpg"/>
          <p:cNvPicPr>
            <a:picLocks noGrp="1" noChangeAspect="1"/>
          </p:cNvPicPr>
          <p:nvPr>
            <p:ph idx="1"/>
          </p:nvPr>
        </p:nvPicPr>
        <p:blipFill>
          <a:blip r:embed="rId2" cstate="print"/>
          <a:stretch>
            <a:fillRect/>
          </a:stretch>
        </p:blipFill>
        <p:spPr>
          <a:xfrm>
            <a:off x="4648200" y="0"/>
            <a:ext cx="4714876" cy="4202975"/>
          </a:xfrm>
        </p:spPr>
      </p:pic>
      <p:sp>
        <p:nvSpPr>
          <p:cNvPr id="8" name="TextBox 7"/>
          <p:cNvSpPr txBox="1"/>
          <p:nvPr/>
        </p:nvSpPr>
        <p:spPr>
          <a:xfrm>
            <a:off x="304800" y="5410200"/>
            <a:ext cx="6781800" cy="381000"/>
          </a:xfrm>
          <a:prstGeom prst="rect">
            <a:avLst/>
          </a:prstGeom>
          <a:noFill/>
        </p:spPr>
        <p:txBody>
          <a:bodyPr wrap="square" rtlCol="0">
            <a:spAutoFit/>
          </a:bodyPr>
          <a:lstStyle/>
          <a:p>
            <a:r>
              <a:rPr lang="en-GB" dirty="0" smtClean="0">
                <a:hlinkClick r:id="rId3"/>
              </a:rPr>
              <a:t>http://www.youtube.com/watch?v=mBdiyKMUuF4&amp;feature=related</a:t>
            </a:r>
            <a:endParaRPr lang="en-GB" dirty="0" smtClean="0"/>
          </a:p>
        </p:txBody>
      </p:sp>
      <p:sp>
        <p:nvSpPr>
          <p:cNvPr id="9" name="内容占位符 2"/>
          <p:cNvSpPr txBox="1">
            <a:spLocks/>
          </p:cNvSpPr>
          <p:nvPr/>
        </p:nvSpPr>
        <p:spPr>
          <a:xfrm>
            <a:off x="4572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Love red;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Think number 6, 8,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and 9 are lucky 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good, do not like 4, and 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You have to bring your own bag or buy the plastic bags after shopping in the supermarket</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Conducting business</a:t>
            </a:r>
            <a:endParaRPr lang="en-US" dirty="0"/>
          </a:p>
        </p:txBody>
      </p:sp>
      <p:sp>
        <p:nvSpPr>
          <p:cNvPr id="3" name="Content Placeholder 2"/>
          <p:cNvSpPr>
            <a:spLocks noGrp="1"/>
          </p:cNvSpPr>
          <p:nvPr>
            <p:ph idx="1"/>
          </p:nvPr>
        </p:nvSpPr>
        <p:spPr>
          <a:xfrm>
            <a:off x="381000" y="1905000"/>
            <a:ext cx="8229600" cy="4525963"/>
          </a:xfrm>
        </p:spPr>
        <p:txBody>
          <a:bodyPr>
            <a:normAutofit/>
          </a:bodyPr>
          <a:lstStyle/>
          <a:p>
            <a:r>
              <a:rPr lang="en-US" dirty="0" smtClean="0"/>
              <a:t>High context language: A “yes” can be a “no”</a:t>
            </a:r>
          </a:p>
          <a:p>
            <a:r>
              <a:rPr lang="en-US" dirty="0" smtClean="0"/>
              <a:t>Being neutral is not always bad</a:t>
            </a:r>
          </a:p>
          <a:p>
            <a:r>
              <a:rPr lang="en-US" dirty="0" smtClean="0"/>
              <a:t>Trying to show interest and gain trust</a:t>
            </a:r>
          </a:p>
          <a:p>
            <a:r>
              <a:rPr lang="en-US" dirty="0" smtClean="0"/>
              <a:t>Bringing business to the dining table</a:t>
            </a:r>
          </a:p>
          <a:p>
            <a:endParaRPr lang="en-US" dirty="0" smtClean="0"/>
          </a:p>
          <a:p>
            <a:pPr>
              <a:buNone/>
            </a:pPr>
            <a:endParaRPr lang="en-US" dirty="0" smtClean="0">
              <a:hlinkClick r:id="rId3"/>
            </a:endParaRPr>
          </a:p>
          <a:p>
            <a:pPr>
              <a:buNone/>
            </a:pPr>
            <a:r>
              <a:rPr lang="en-GB" sz="2400" dirty="0" smtClean="0">
                <a:hlinkClick r:id="rId3"/>
              </a:rPr>
              <a:t>http://www.youtube.com/watch?v=loL97DgsvdE</a:t>
            </a:r>
            <a:endParaRPr lang="en-GB" sz="2400" dirty="0" smtClean="0"/>
          </a:p>
          <a:p>
            <a:pPr>
              <a:buNone/>
            </a:pPr>
            <a:endParaRPr lang="en-US" dirty="0"/>
          </a:p>
        </p:txBody>
      </p:sp>
    </p:spTree>
    <p:extLst>
      <p:ext uri="{BB962C8B-B14F-4D97-AF65-F5344CB8AC3E}">
        <p14:creationId xmlns="" xmlns:p14="http://schemas.microsoft.com/office/powerpoint/2010/main" val="1909387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pPr algn="l"/>
            <a:r>
              <a:rPr lang="en-US" dirty="0" smtClean="0"/>
              <a:t>Comparison</a:t>
            </a:r>
            <a:endParaRPr lang="en-GB" dirty="0"/>
          </a:p>
        </p:txBody>
      </p:sp>
      <p:sp>
        <p:nvSpPr>
          <p:cNvPr id="3" name="内容占位符 2"/>
          <p:cNvSpPr>
            <a:spLocks noGrp="1"/>
          </p:cNvSpPr>
          <p:nvPr>
            <p:ph idx="1"/>
          </p:nvPr>
        </p:nvSpPr>
        <p:spPr>
          <a:xfrm>
            <a:off x="381000" y="990600"/>
            <a:ext cx="4267200" cy="5135563"/>
          </a:xfrm>
        </p:spPr>
        <p:txBody>
          <a:bodyPr>
            <a:normAutofit/>
          </a:bodyPr>
          <a:lstStyle/>
          <a:p>
            <a:pPr algn="ctr">
              <a:buNone/>
            </a:pPr>
            <a:r>
              <a:rPr lang="en-US" sz="2800" b="1" dirty="0" smtClean="0"/>
              <a:t>China</a:t>
            </a:r>
          </a:p>
          <a:p>
            <a:r>
              <a:rPr lang="en-US" sz="2800" dirty="0" smtClean="0"/>
              <a:t>Area: 9.6 million sq. km</a:t>
            </a:r>
          </a:p>
          <a:p>
            <a:r>
              <a:rPr lang="en-US" sz="2800" dirty="0" smtClean="0"/>
              <a:t>Population: 1.3 billion </a:t>
            </a:r>
          </a:p>
          <a:p>
            <a:r>
              <a:rPr lang="en-US" sz="2800" dirty="0" smtClean="0"/>
              <a:t>Capital: Beijing</a:t>
            </a:r>
          </a:p>
          <a:p>
            <a:r>
              <a:rPr lang="en-US" sz="2800" dirty="0" smtClean="0"/>
              <a:t>Language: Mandarin</a:t>
            </a:r>
          </a:p>
          <a:p>
            <a:r>
              <a:rPr lang="en-US" sz="2800" dirty="0" smtClean="0"/>
              <a:t>GDP: $7.3 trillion</a:t>
            </a:r>
          </a:p>
          <a:p>
            <a:endParaRPr lang="en-GB" sz="2800" dirty="0"/>
          </a:p>
        </p:txBody>
      </p:sp>
      <p:sp>
        <p:nvSpPr>
          <p:cNvPr id="4" name="内容占位符 2"/>
          <p:cNvSpPr txBox="1">
            <a:spLocks/>
          </p:cNvSpPr>
          <p:nvPr/>
        </p:nvSpPr>
        <p:spPr>
          <a:xfrm>
            <a:off x="4724400" y="990600"/>
            <a:ext cx="4191000" cy="4525963"/>
          </a:xfrm>
          <a:prstGeom prst="rect">
            <a:avLst/>
          </a:prstGeom>
        </p:spPr>
        <p:txBody>
          <a:bodyPr vert="horz" lIns="91440" tIns="45720" rIns="91440" bIns="45720" rtlCol="0">
            <a:normAutofit/>
          </a:bodyPr>
          <a:lstStyle/>
          <a:p>
            <a:pPr marL="342900" lvl="0" indent="-342900" algn="ctr">
              <a:spcBef>
                <a:spcPct val="20000"/>
              </a:spcBef>
            </a:pPr>
            <a:r>
              <a:rPr lang="en-US" sz="2800" b="1" dirty="0" smtClean="0"/>
              <a:t>Czech Republic</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Area: </a:t>
            </a:r>
            <a:r>
              <a:rPr lang="en-US" sz="2800" dirty="0" smtClean="0"/>
              <a:t>78,866 sq. </a:t>
            </a:r>
            <a:r>
              <a:rPr lang="en-GB" sz="2800" dirty="0" smtClean="0"/>
              <a:t>km</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Population: 10.6 million</a:t>
            </a:r>
          </a:p>
          <a:p>
            <a:pPr marL="342900" lvl="0" indent="-342900">
              <a:spcBef>
                <a:spcPct val="200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Capital: Prague</a:t>
            </a:r>
          </a:p>
          <a:p>
            <a:pPr marL="342900" lvl="0" indent="-342900">
              <a:spcBef>
                <a:spcPct val="200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Language: Czech</a:t>
            </a:r>
          </a:p>
          <a:p>
            <a:pPr marL="342900" lvl="0" indent="-342900">
              <a:spcBef>
                <a:spcPct val="200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GDP:</a:t>
            </a:r>
            <a:r>
              <a:rPr lang="en-US" sz="2800" dirty="0" smtClean="0"/>
              <a:t> $218.363 billion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6" descr="http://www.crwflags.com/fotw/images/c/cz.gif"/>
          <p:cNvPicPr>
            <a:picLocks noChangeAspect="1" noChangeArrowheads="1"/>
          </p:cNvPicPr>
          <p:nvPr/>
        </p:nvPicPr>
        <p:blipFill>
          <a:blip r:embed="rId2" cstate="print"/>
          <a:srcRect/>
          <a:stretch>
            <a:fillRect/>
          </a:stretch>
        </p:blipFill>
        <p:spPr bwMode="auto">
          <a:xfrm>
            <a:off x="5562600" y="4800599"/>
            <a:ext cx="3086100" cy="2057401"/>
          </a:xfrm>
          <a:prstGeom prst="rect">
            <a:avLst/>
          </a:prstGeom>
          <a:noFill/>
        </p:spPr>
      </p:pic>
      <p:pic>
        <p:nvPicPr>
          <p:cNvPr id="6"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5800" y="4882294"/>
            <a:ext cx="2965412" cy="197570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Resources:</a:t>
            </a:r>
            <a:endParaRPr lang="en-GB" dirty="0"/>
          </a:p>
        </p:txBody>
      </p:sp>
      <p:sp>
        <p:nvSpPr>
          <p:cNvPr id="3" name="内容占位符 2"/>
          <p:cNvSpPr>
            <a:spLocks noGrp="1"/>
          </p:cNvSpPr>
          <p:nvPr>
            <p:ph idx="1"/>
          </p:nvPr>
        </p:nvSpPr>
        <p:spPr>
          <a:xfrm>
            <a:off x="457200" y="1371600"/>
            <a:ext cx="8229600" cy="4754563"/>
          </a:xfrm>
        </p:spPr>
        <p:txBody>
          <a:bodyPr/>
          <a:lstStyle/>
          <a:p>
            <a:r>
              <a:rPr lang="en-GB" dirty="0" smtClean="0">
                <a:hlinkClick r:id="rId2"/>
              </a:rPr>
              <a:t>http://wenwen.soso.com/z/q78617691.htm?sp=3001</a:t>
            </a:r>
            <a:endParaRPr lang="en-GB" dirty="0" smtClean="0"/>
          </a:p>
          <a:p>
            <a:r>
              <a:rPr lang="en-GB" dirty="0" smtClean="0">
                <a:hlinkClick r:id="rId3"/>
              </a:rPr>
              <a:t>http://www.doingbusiness.org/data/exploreeconomies/china/</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r>
              <a:rPr lang="en-US" dirty="0" smtClean="0"/>
              <a:t>Free market economy</a:t>
            </a:r>
          </a:p>
          <a:p>
            <a:r>
              <a:rPr lang="en-US" dirty="0" smtClean="0"/>
              <a:t>High foreign debt</a:t>
            </a:r>
          </a:p>
          <a:p>
            <a:r>
              <a:rPr lang="en-US" dirty="0" smtClean="0"/>
              <a:t>Improved over the last 50 years</a:t>
            </a:r>
          </a:p>
          <a:p>
            <a:r>
              <a:rPr lang="en-US" dirty="0"/>
              <a:t>President-Felipe Calderon</a:t>
            </a:r>
          </a:p>
        </p:txBody>
      </p:sp>
    </p:spTree>
    <p:extLst>
      <p:ext uri="{BB962C8B-B14F-4D97-AF65-F5344CB8AC3E}">
        <p14:creationId xmlns:p14="http://schemas.microsoft.com/office/powerpoint/2010/main" xmlns="" val="54871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the Global Organization</a:t>
            </a:r>
            <a:endParaRPr lang="en-US" dirty="0"/>
          </a:p>
        </p:txBody>
      </p:sp>
      <p:sp>
        <p:nvSpPr>
          <p:cNvPr id="3" name="Subtitle 2"/>
          <p:cNvSpPr>
            <a:spLocks noGrp="1"/>
          </p:cNvSpPr>
          <p:nvPr>
            <p:ph type="subTitle" idx="1"/>
          </p:nvPr>
        </p:nvSpPr>
        <p:spPr/>
        <p:txBody>
          <a:bodyPr/>
          <a:lstStyle/>
          <a:p>
            <a:r>
              <a:rPr lang="en-US" dirty="0" smtClean="0"/>
              <a:t>Chapter 8</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Third corner of the globalization triangle</a:t>
            </a:r>
          </a:p>
          <a:p>
            <a:pPr lvl="1"/>
            <a:r>
              <a:rPr lang="en-US" dirty="0" smtClean="0"/>
              <a:t>Other two are industry globalization drivers and global strategy levers</a:t>
            </a:r>
          </a:p>
          <a:p>
            <a:r>
              <a:rPr lang="en-US" dirty="0" smtClean="0"/>
              <a:t>Achieving balance between autonomy and integration</a:t>
            </a:r>
            <a:endParaRPr lang="en-US" dirty="0"/>
          </a:p>
        </p:txBody>
      </p:sp>
      <p:sp>
        <p:nvSpPr>
          <p:cNvPr id="2" name="Title 1"/>
          <p:cNvSpPr>
            <a:spLocks noGrp="1"/>
          </p:cNvSpPr>
          <p:nvPr>
            <p:ph type="title"/>
          </p:nvPr>
        </p:nvSpPr>
        <p:spPr/>
        <p:txBody>
          <a:bodyPr/>
          <a:lstStyle/>
          <a:p>
            <a:r>
              <a:rPr lang="en-US" dirty="0" smtClean="0"/>
              <a:t>Organization Factors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Organization Structure</a:t>
            </a:r>
          </a:p>
          <a:p>
            <a:r>
              <a:rPr lang="en-US" dirty="0" smtClean="0"/>
              <a:t>Managements Processes</a:t>
            </a:r>
          </a:p>
          <a:p>
            <a:r>
              <a:rPr lang="en-US" dirty="0" smtClean="0"/>
              <a:t>People</a:t>
            </a:r>
          </a:p>
          <a:p>
            <a:r>
              <a:rPr lang="en-US" dirty="0" smtClean="0"/>
              <a:t>Culture</a:t>
            </a:r>
            <a:endParaRPr lang="en-US" dirty="0"/>
          </a:p>
        </p:txBody>
      </p:sp>
      <p:sp>
        <p:nvSpPr>
          <p:cNvPr id="2" name="Title 1"/>
          <p:cNvSpPr>
            <a:spLocks noGrp="1"/>
          </p:cNvSpPr>
          <p:nvPr>
            <p:ph type="title"/>
          </p:nvPr>
        </p:nvSpPr>
        <p:spPr/>
        <p:txBody>
          <a:bodyPr/>
          <a:lstStyle/>
          <a:p>
            <a:r>
              <a:rPr lang="en-US" dirty="0" smtClean="0"/>
              <a:t>Four Factors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Global</a:t>
            </a:r>
          </a:p>
          <a:p>
            <a:pPr lvl="1"/>
            <a:r>
              <a:rPr lang="en-US" dirty="0" smtClean="0"/>
              <a:t>Some form of centralized global authority</a:t>
            </a:r>
          </a:p>
          <a:p>
            <a:r>
              <a:rPr lang="en-US" dirty="0" err="1" smtClean="0"/>
              <a:t>Multilocal</a:t>
            </a:r>
            <a:endParaRPr lang="en-US" dirty="0" smtClean="0"/>
          </a:p>
          <a:p>
            <a:pPr lvl="1"/>
            <a:r>
              <a:rPr lang="en-US" dirty="0" smtClean="0"/>
              <a:t>Each country makes its own decisions</a:t>
            </a:r>
          </a:p>
          <a:p>
            <a:r>
              <a:rPr lang="en-US" dirty="0" smtClean="0"/>
              <a:t>Export-Based</a:t>
            </a:r>
          </a:p>
          <a:p>
            <a:pPr lvl="1"/>
            <a:r>
              <a:rPr lang="en-US" dirty="0" smtClean="0"/>
              <a:t>Centralized authority but only takes view of home country</a:t>
            </a:r>
            <a:endParaRPr lang="en-US" dirty="0"/>
          </a:p>
        </p:txBody>
      </p:sp>
      <p:sp>
        <p:nvSpPr>
          <p:cNvPr id="2" name="Title 1"/>
          <p:cNvSpPr>
            <a:spLocks noGrp="1"/>
          </p:cNvSpPr>
          <p:nvPr>
            <p:ph type="title"/>
          </p:nvPr>
        </p:nvSpPr>
        <p:spPr/>
        <p:txBody>
          <a:bodyPr/>
          <a:lstStyle/>
          <a:p>
            <a:r>
              <a:rPr lang="en-US" dirty="0" smtClean="0"/>
              <a:t>Three Geographic Strategies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Global</a:t>
            </a:r>
          </a:p>
          <a:p>
            <a:pPr lvl="1"/>
            <a:r>
              <a:rPr lang="en-US" dirty="0" smtClean="0"/>
              <a:t>Centralized global</a:t>
            </a:r>
          </a:p>
          <a:p>
            <a:pPr lvl="2"/>
            <a:r>
              <a:rPr lang="en-US" dirty="0" smtClean="0"/>
              <a:t>Global Sector Head</a:t>
            </a:r>
          </a:p>
          <a:p>
            <a:pPr lvl="2"/>
            <a:r>
              <a:rPr lang="en-US" dirty="0" smtClean="0"/>
              <a:t>Country based organization structure</a:t>
            </a:r>
          </a:p>
          <a:p>
            <a:pPr lvl="1"/>
            <a:r>
              <a:rPr lang="en-US" dirty="0" smtClean="0"/>
              <a:t>Global Business Directors</a:t>
            </a:r>
          </a:p>
          <a:p>
            <a:pPr lvl="2"/>
            <a:r>
              <a:rPr lang="en-US" dirty="0" smtClean="0"/>
              <a:t>Operate across the functional and geographic organizations</a:t>
            </a:r>
          </a:p>
          <a:p>
            <a:pPr lvl="2">
              <a:buNone/>
            </a:pPr>
            <a:endParaRPr lang="en-US" dirty="0" smtClean="0"/>
          </a:p>
          <a:p>
            <a:pPr>
              <a:buNone/>
            </a:pPr>
            <a:r>
              <a:rPr lang="en-US" dirty="0"/>
              <a:t>	</a:t>
            </a:r>
            <a:endParaRPr lang="en-US" dirty="0" smtClean="0"/>
          </a:p>
        </p:txBody>
      </p:sp>
      <p:sp>
        <p:nvSpPr>
          <p:cNvPr id="2" name="Title 1"/>
          <p:cNvSpPr>
            <a:spLocks noGrp="1"/>
          </p:cNvSpPr>
          <p:nvPr>
            <p:ph type="title"/>
          </p:nvPr>
        </p:nvSpPr>
        <p:spPr/>
        <p:txBody>
          <a:bodyPr/>
          <a:lstStyle/>
          <a:p>
            <a:r>
              <a:rPr lang="en-US" dirty="0" smtClean="0"/>
              <a:t>Organization Structure</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Global</a:t>
            </a:r>
          </a:p>
          <a:p>
            <a:pPr lvl="1"/>
            <a:r>
              <a:rPr lang="en-US" dirty="0" smtClean="0"/>
              <a:t>Eliminating Domestic-International Split</a:t>
            </a:r>
          </a:p>
          <a:p>
            <a:pPr lvl="1"/>
            <a:r>
              <a:rPr lang="en-US" dirty="0" smtClean="0"/>
              <a:t>“Transnational” companies</a:t>
            </a:r>
            <a:endParaRPr lang="en-US" dirty="0"/>
          </a:p>
        </p:txBody>
      </p:sp>
      <p:sp>
        <p:nvSpPr>
          <p:cNvPr id="2" name="Title 1"/>
          <p:cNvSpPr>
            <a:spLocks noGrp="1"/>
          </p:cNvSpPr>
          <p:nvPr>
            <p:ph type="title"/>
          </p:nvPr>
        </p:nvSpPr>
        <p:spPr/>
        <p:txBody>
          <a:bodyPr/>
          <a:lstStyle/>
          <a:p>
            <a:r>
              <a:rPr lang="en-US" dirty="0" smtClean="0"/>
              <a:t>Organization Structure</a:t>
            </a:r>
            <a:endParaRPr lang="en-US" dirty="0"/>
          </a:p>
        </p:txBody>
      </p:sp>
      <p:pic>
        <p:nvPicPr>
          <p:cNvPr id="25602" name="Picture 2" descr="http://annenberg.usc.edu/Events/2010/~/media/events/big/apds275.ashx"/>
          <p:cNvPicPr>
            <a:picLocks noChangeAspect="1" noChangeArrowheads="1"/>
          </p:cNvPicPr>
          <p:nvPr/>
        </p:nvPicPr>
        <p:blipFill>
          <a:blip r:embed="rId2" cstate="print"/>
          <a:srcRect/>
          <a:stretch>
            <a:fillRect/>
          </a:stretch>
        </p:blipFill>
        <p:spPr bwMode="auto">
          <a:xfrm>
            <a:off x="5410200" y="3200400"/>
            <a:ext cx="3000375" cy="300037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Unilever</a:t>
            </a:r>
          </a:p>
          <a:p>
            <a:pPr lvl="1"/>
            <a:r>
              <a:rPr lang="en-US" dirty="0" smtClean="0"/>
              <a:t>Coordinators for separate sectors</a:t>
            </a:r>
          </a:p>
          <a:p>
            <a:pPr lvl="1"/>
            <a:r>
              <a:rPr lang="en-US" dirty="0" smtClean="0"/>
              <a:t>Coordinators at head office</a:t>
            </a:r>
          </a:p>
          <a:p>
            <a:r>
              <a:rPr lang="en-US" dirty="0" smtClean="0"/>
              <a:t>P&amp;G</a:t>
            </a:r>
          </a:p>
          <a:p>
            <a:pPr lvl="1"/>
            <a:r>
              <a:rPr lang="en-US" dirty="0" smtClean="0"/>
              <a:t>Used integrated structures in 1980’s</a:t>
            </a:r>
          </a:p>
          <a:p>
            <a:pPr lvl="1"/>
            <a:r>
              <a:rPr lang="en-US" dirty="0" smtClean="0"/>
              <a:t>Mid-1990’s reorganized to seven global business units</a:t>
            </a:r>
            <a:endParaRPr lang="en-US" dirty="0"/>
          </a:p>
        </p:txBody>
      </p:sp>
      <p:sp>
        <p:nvSpPr>
          <p:cNvPr id="2" name="Title 1"/>
          <p:cNvSpPr>
            <a:spLocks noGrp="1"/>
          </p:cNvSpPr>
          <p:nvPr>
            <p:ph type="title"/>
          </p:nvPr>
        </p:nvSpPr>
        <p:spPr/>
        <p:txBody>
          <a:bodyPr/>
          <a:lstStyle/>
          <a:p>
            <a:r>
              <a:rPr lang="en-US" dirty="0" smtClean="0"/>
              <a:t>Unilever vs. P&amp;G</a:t>
            </a:r>
            <a:endParaRPr lang="en-US" dirty="0"/>
          </a:p>
        </p:txBody>
      </p:sp>
      <p:pic>
        <p:nvPicPr>
          <p:cNvPr id="1026" name="Picture 2" descr="http://greensg.files.wordpress.com/2011/12/unilever.jpg"/>
          <p:cNvPicPr>
            <a:picLocks noChangeAspect="1" noChangeArrowheads="1"/>
          </p:cNvPicPr>
          <p:nvPr/>
        </p:nvPicPr>
        <p:blipFill>
          <a:blip r:embed="rId2" cstate="print"/>
          <a:srcRect/>
          <a:stretch>
            <a:fillRect/>
          </a:stretch>
        </p:blipFill>
        <p:spPr bwMode="auto">
          <a:xfrm>
            <a:off x="6324600" y="533400"/>
            <a:ext cx="2270679" cy="2514600"/>
          </a:xfrm>
          <a:prstGeom prst="rect">
            <a:avLst/>
          </a:prstGeom>
          <a:noFill/>
        </p:spPr>
      </p:pic>
      <p:pic>
        <p:nvPicPr>
          <p:cNvPr id="1028" name="Picture 4" descr="http://gurugupta.files.wordpress.com/2007/10/pg_logo_il.jpg"/>
          <p:cNvPicPr>
            <a:picLocks noChangeAspect="1" noChangeArrowheads="1"/>
          </p:cNvPicPr>
          <p:nvPr/>
        </p:nvPicPr>
        <p:blipFill>
          <a:blip r:embed="rId3" cstate="print"/>
          <a:srcRect/>
          <a:stretch>
            <a:fillRect/>
          </a:stretch>
        </p:blipFill>
        <p:spPr bwMode="auto">
          <a:xfrm>
            <a:off x="4267200" y="4876800"/>
            <a:ext cx="3314700" cy="1439527"/>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Fragmented </a:t>
            </a:r>
            <a:r>
              <a:rPr lang="en-US" dirty="0" err="1" smtClean="0"/>
              <a:t>Multilocal</a:t>
            </a:r>
            <a:endParaRPr lang="en-US" dirty="0" smtClean="0"/>
          </a:p>
          <a:p>
            <a:r>
              <a:rPr lang="en-US" dirty="0" smtClean="0"/>
              <a:t>Integrated Country</a:t>
            </a:r>
          </a:p>
          <a:p>
            <a:r>
              <a:rPr lang="en-US" dirty="0" smtClean="0"/>
              <a:t>Integrated Business Global</a:t>
            </a:r>
          </a:p>
          <a:p>
            <a:r>
              <a:rPr lang="en-US" dirty="0" smtClean="0"/>
              <a:t>Integrated Corporate Global</a:t>
            </a:r>
          </a:p>
          <a:p>
            <a:endParaRPr lang="en-US" dirty="0" smtClean="0"/>
          </a:p>
          <a:p>
            <a:r>
              <a:rPr lang="en-US" dirty="0" smtClean="0"/>
              <a:t>Mixtures can be best</a:t>
            </a:r>
            <a:endParaRPr lang="en-US" dirty="0"/>
          </a:p>
        </p:txBody>
      </p:sp>
      <p:sp>
        <p:nvSpPr>
          <p:cNvPr id="2" name="Title 1"/>
          <p:cNvSpPr>
            <a:spLocks noGrp="1"/>
          </p:cNvSpPr>
          <p:nvPr>
            <p:ph type="title"/>
          </p:nvPr>
        </p:nvSpPr>
        <p:spPr/>
        <p:txBody>
          <a:bodyPr/>
          <a:lstStyle/>
          <a:p>
            <a:r>
              <a:rPr lang="en-US" dirty="0" smtClean="0"/>
              <a:t>Corporate Strategies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Different countries get different responsibilities</a:t>
            </a:r>
          </a:p>
          <a:p>
            <a:pPr lvl="1"/>
            <a:r>
              <a:rPr lang="en-US" dirty="0" smtClean="0"/>
              <a:t>Requires cooperation</a:t>
            </a:r>
          </a:p>
          <a:p>
            <a:pPr lvl="1"/>
            <a:r>
              <a:rPr lang="en-US" dirty="0" smtClean="0"/>
              <a:t>Nobody singled out</a:t>
            </a:r>
            <a:endParaRPr lang="en-US" dirty="0"/>
          </a:p>
        </p:txBody>
      </p:sp>
      <p:sp>
        <p:nvSpPr>
          <p:cNvPr id="2" name="Title 1"/>
          <p:cNvSpPr>
            <a:spLocks noGrp="1"/>
          </p:cNvSpPr>
          <p:nvPr>
            <p:ph type="title"/>
          </p:nvPr>
        </p:nvSpPr>
        <p:spPr/>
        <p:txBody>
          <a:bodyPr/>
          <a:lstStyle/>
          <a:p>
            <a:r>
              <a:rPr lang="en-US" dirty="0" smtClean="0"/>
              <a:t>Designating Strategic Leaders</a:t>
            </a:r>
            <a:endParaRPr lang="en-US" dirty="0"/>
          </a:p>
        </p:txBody>
      </p:sp>
      <p:pic>
        <p:nvPicPr>
          <p:cNvPr id="22530" name="Picture 2" descr="http://pyesolutions.com/images/tablesolutionssm.jpg"/>
          <p:cNvPicPr>
            <a:picLocks noChangeAspect="1" noChangeArrowheads="1"/>
          </p:cNvPicPr>
          <p:nvPr/>
        </p:nvPicPr>
        <p:blipFill>
          <a:blip r:embed="rId2" cstate="print"/>
          <a:srcRect/>
          <a:stretch>
            <a:fillRect/>
          </a:stretch>
        </p:blipFill>
        <p:spPr bwMode="auto">
          <a:xfrm>
            <a:off x="4267200" y="2971800"/>
            <a:ext cx="3759198" cy="28194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Three major regions</a:t>
            </a:r>
          </a:p>
          <a:p>
            <a:pPr lvl="1"/>
            <a:r>
              <a:rPr lang="en-US" dirty="0" smtClean="0"/>
              <a:t>United States</a:t>
            </a:r>
          </a:p>
          <a:p>
            <a:pPr lvl="2"/>
            <a:r>
              <a:rPr lang="en-US" dirty="0" smtClean="0"/>
              <a:t>Slower to go international</a:t>
            </a:r>
          </a:p>
          <a:p>
            <a:pPr lvl="1"/>
            <a:r>
              <a:rPr lang="en-US" dirty="0" smtClean="0"/>
              <a:t>Japan</a:t>
            </a:r>
          </a:p>
          <a:p>
            <a:pPr lvl="2"/>
            <a:r>
              <a:rPr lang="en-US" dirty="0" smtClean="0"/>
              <a:t>Need to retain global integration while allowing local autonomy</a:t>
            </a:r>
          </a:p>
          <a:p>
            <a:pPr lvl="1"/>
            <a:r>
              <a:rPr lang="en-US" dirty="0" smtClean="0"/>
              <a:t>Europe</a:t>
            </a:r>
          </a:p>
          <a:p>
            <a:pPr lvl="2"/>
            <a:r>
              <a:rPr lang="en-US" dirty="0" smtClean="0"/>
              <a:t>Most advanced in </a:t>
            </a:r>
            <a:r>
              <a:rPr lang="en-US" dirty="0" err="1" smtClean="0"/>
              <a:t>multinationalization</a:t>
            </a:r>
            <a:endParaRPr lang="en-US" dirty="0" smtClean="0"/>
          </a:p>
          <a:p>
            <a:pPr lvl="2"/>
            <a:r>
              <a:rPr lang="en-US" dirty="0" smtClean="0"/>
              <a:t>Need to increase global integration</a:t>
            </a:r>
            <a:endParaRPr lang="en-US" dirty="0"/>
          </a:p>
        </p:txBody>
      </p:sp>
      <p:sp>
        <p:nvSpPr>
          <p:cNvPr id="2" name="Title 1"/>
          <p:cNvSpPr>
            <a:spLocks noGrp="1"/>
          </p:cNvSpPr>
          <p:nvPr>
            <p:ph type="title"/>
          </p:nvPr>
        </p:nvSpPr>
        <p:spPr/>
        <p:txBody>
          <a:bodyPr/>
          <a:lstStyle/>
          <a:p>
            <a:r>
              <a:rPr lang="en-US" dirty="0" smtClean="0"/>
              <a:t>National Differences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dirty="0" smtClean="0"/>
              <a:t>Torn Nation</a:t>
            </a:r>
          </a:p>
          <a:p>
            <a:r>
              <a:rPr lang="en-US" dirty="0" smtClean="0"/>
              <a:t>Three distinctive cultures: Indian (30%), Spanish (9%) and Mestizo (60%)</a:t>
            </a:r>
          </a:p>
          <a:p>
            <a:r>
              <a:rPr lang="en-US" dirty="0" smtClean="0"/>
              <a:t>Plaza of Three Cultures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6800" y="3429000"/>
            <a:ext cx="4038600" cy="3025051"/>
          </a:xfrm>
          <a:prstGeom prst="rect">
            <a:avLst/>
          </a:prstGeom>
        </p:spPr>
      </p:pic>
    </p:spTree>
    <p:extLst>
      <p:ext uri="{BB962C8B-B14F-4D97-AF65-F5344CB8AC3E}">
        <p14:creationId xmlns:p14="http://schemas.microsoft.com/office/powerpoint/2010/main" xmlns="" val="2311484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Global Strategy Information System</a:t>
            </a:r>
          </a:p>
          <a:p>
            <a:pPr lvl="1"/>
            <a:r>
              <a:rPr lang="en-US" dirty="0" smtClean="0"/>
              <a:t>Imperative to have worldwide information to formulate a global strategy</a:t>
            </a:r>
          </a:p>
          <a:p>
            <a:pPr lvl="1"/>
            <a:r>
              <a:rPr lang="en-US" dirty="0" smtClean="0"/>
              <a:t>Most importantly, headquarters needs to send information back</a:t>
            </a:r>
          </a:p>
          <a:p>
            <a:r>
              <a:rPr lang="en-US" dirty="0" smtClean="0"/>
              <a:t>Coordinating Globally</a:t>
            </a:r>
          </a:p>
          <a:p>
            <a:pPr lvl="1"/>
            <a:r>
              <a:rPr lang="en-US" dirty="0" smtClean="0"/>
              <a:t>Range of coordination (least to most coercive)</a:t>
            </a:r>
          </a:p>
          <a:p>
            <a:pPr lvl="2"/>
            <a:r>
              <a:rPr lang="en-US" dirty="0" smtClean="0"/>
              <a:t>Share information</a:t>
            </a:r>
          </a:p>
          <a:p>
            <a:pPr lvl="2"/>
            <a:r>
              <a:rPr lang="en-US" dirty="0" smtClean="0"/>
              <a:t>Negotiate</a:t>
            </a:r>
          </a:p>
          <a:p>
            <a:pPr lvl="2"/>
            <a:r>
              <a:rPr lang="en-US" dirty="0" smtClean="0"/>
              <a:t>Required to clear</a:t>
            </a:r>
          </a:p>
          <a:p>
            <a:pPr lvl="2"/>
            <a:r>
              <a:rPr lang="en-US" dirty="0" smtClean="0"/>
              <a:t>Directed</a:t>
            </a:r>
          </a:p>
          <a:p>
            <a:endParaRPr lang="en-US" dirty="0" smtClean="0"/>
          </a:p>
        </p:txBody>
      </p:sp>
      <p:sp>
        <p:nvSpPr>
          <p:cNvPr id="2" name="Title 1"/>
          <p:cNvSpPr>
            <a:spLocks noGrp="1"/>
          </p:cNvSpPr>
          <p:nvPr>
            <p:ph type="title"/>
          </p:nvPr>
        </p:nvSpPr>
        <p:spPr/>
        <p:txBody>
          <a:bodyPr/>
          <a:lstStyle/>
          <a:p>
            <a:r>
              <a:rPr lang="en-US" dirty="0" smtClean="0"/>
              <a:t>Management Processes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Global Strategic Planning</a:t>
            </a:r>
          </a:p>
          <a:p>
            <a:pPr lvl="1"/>
            <a:r>
              <a:rPr lang="en-US" dirty="0" smtClean="0"/>
              <a:t>Idea is to have a strategic planning process involving key parties</a:t>
            </a:r>
          </a:p>
          <a:p>
            <a:pPr lvl="1"/>
            <a:r>
              <a:rPr lang="en-US" dirty="0" smtClean="0"/>
              <a:t>Most multinational corporations have yet to develop this</a:t>
            </a:r>
          </a:p>
          <a:p>
            <a:r>
              <a:rPr lang="en-US" dirty="0" smtClean="0"/>
              <a:t>Global Budgeting</a:t>
            </a:r>
          </a:p>
          <a:p>
            <a:pPr lvl="1"/>
            <a:r>
              <a:rPr lang="en-US" dirty="0" smtClean="0"/>
              <a:t>Transferring resources</a:t>
            </a:r>
          </a:p>
          <a:p>
            <a:pPr lvl="1"/>
            <a:r>
              <a:rPr lang="en-US" dirty="0" smtClean="0"/>
              <a:t>Adjusting prices accordingly</a:t>
            </a:r>
          </a:p>
          <a:p>
            <a:pPr lvl="1"/>
            <a:r>
              <a:rPr lang="en-US" dirty="0" smtClean="0"/>
              <a:t>Global budgets</a:t>
            </a:r>
          </a:p>
          <a:p>
            <a:pPr lvl="1"/>
            <a:endParaRPr lang="en-US" dirty="0"/>
          </a:p>
        </p:txBody>
      </p:sp>
      <p:sp>
        <p:nvSpPr>
          <p:cNvPr id="3" name="Title 2"/>
          <p:cNvSpPr>
            <a:spLocks noGrp="1"/>
          </p:cNvSpPr>
          <p:nvPr>
            <p:ph type="title"/>
          </p:nvPr>
        </p:nvSpPr>
        <p:spPr/>
        <p:txBody>
          <a:bodyPr/>
          <a:lstStyle/>
          <a:p>
            <a:r>
              <a:rPr lang="en-US" dirty="0" smtClean="0"/>
              <a:t>Management Processes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Global Process Review and Compensation</a:t>
            </a:r>
          </a:p>
          <a:p>
            <a:pPr lvl="1"/>
            <a:r>
              <a:rPr lang="en-US" dirty="0" smtClean="0"/>
              <a:t>Need the way managers are evaluated and rewarded to reinforce global objectives</a:t>
            </a:r>
          </a:p>
          <a:p>
            <a:pPr lvl="1"/>
            <a:r>
              <a:rPr lang="en-US" dirty="0" smtClean="0"/>
              <a:t>Also need rewards to also be tied into overall performance of a region, not just one country</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Management Processes</a:t>
            </a:r>
            <a:endParaRPr lang="en-US" dirty="0"/>
          </a:p>
        </p:txBody>
      </p:sp>
      <p:pic>
        <p:nvPicPr>
          <p:cNvPr id="44034" name="Picture 2" descr="http://rentacomputertoday.com/wp-content/uploads/2010/12/rewards.jpg"/>
          <p:cNvPicPr>
            <a:picLocks noChangeAspect="1" noChangeArrowheads="1"/>
          </p:cNvPicPr>
          <p:nvPr/>
        </p:nvPicPr>
        <p:blipFill>
          <a:blip r:embed="rId2" cstate="print"/>
          <a:srcRect/>
          <a:stretch>
            <a:fillRect/>
          </a:stretch>
        </p:blipFill>
        <p:spPr bwMode="auto">
          <a:xfrm>
            <a:off x="4724400" y="3810000"/>
            <a:ext cx="2381250" cy="2476501"/>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Early stages</a:t>
            </a:r>
          </a:p>
          <a:p>
            <a:pPr lvl="1"/>
            <a:r>
              <a:rPr lang="en-US" dirty="0" smtClean="0"/>
              <a:t>Rely on expatriates</a:t>
            </a:r>
          </a:p>
          <a:p>
            <a:r>
              <a:rPr lang="en-US" dirty="0" smtClean="0"/>
              <a:t>Global</a:t>
            </a:r>
          </a:p>
          <a:p>
            <a:pPr lvl="1"/>
            <a:r>
              <a:rPr lang="en-US" dirty="0" err="1" smtClean="0"/>
              <a:t>Multicountry</a:t>
            </a:r>
            <a:r>
              <a:rPr lang="en-US" dirty="0" smtClean="0"/>
              <a:t> careers</a:t>
            </a:r>
          </a:p>
          <a:p>
            <a:pPr lvl="1"/>
            <a:r>
              <a:rPr lang="en-US" dirty="0" smtClean="0"/>
              <a:t>Foreign nationals in home and third countries</a:t>
            </a:r>
          </a:p>
          <a:p>
            <a:pPr lvl="1"/>
            <a:r>
              <a:rPr lang="en-US" dirty="0" smtClean="0"/>
              <a:t>Extensive travel</a:t>
            </a:r>
          </a:p>
        </p:txBody>
      </p:sp>
      <p:sp>
        <p:nvSpPr>
          <p:cNvPr id="3" name="Title 2"/>
          <p:cNvSpPr>
            <a:spLocks noGrp="1"/>
          </p:cNvSpPr>
          <p:nvPr>
            <p:ph type="title"/>
          </p:nvPr>
        </p:nvSpPr>
        <p:spPr/>
        <p:txBody>
          <a:bodyPr/>
          <a:lstStyle/>
          <a:p>
            <a:r>
              <a:rPr lang="en-US" dirty="0" smtClean="0"/>
              <a:t>People</a:t>
            </a:r>
            <a:endParaRPr lang="en-US" dirty="0"/>
          </a:p>
        </p:txBody>
      </p:sp>
      <p:pic>
        <p:nvPicPr>
          <p:cNvPr id="46082" name="Picture 2" descr="http://xanetwork.files.wordpress.com/2010/03/business-people-world.jpg"/>
          <p:cNvPicPr>
            <a:picLocks noChangeAspect="1" noChangeArrowheads="1"/>
          </p:cNvPicPr>
          <p:nvPr/>
        </p:nvPicPr>
        <p:blipFill>
          <a:blip r:embed="rId2" cstate="print"/>
          <a:srcRect/>
          <a:stretch>
            <a:fillRect/>
          </a:stretch>
        </p:blipFill>
        <p:spPr bwMode="auto">
          <a:xfrm>
            <a:off x="4267200" y="3810000"/>
            <a:ext cx="3553691" cy="2443162"/>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Multilocal</a:t>
            </a:r>
            <a:endParaRPr lang="en-US" dirty="0" smtClean="0"/>
          </a:p>
          <a:p>
            <a:pPr lvl="1"/>
            <a:r>
              <a:rPr lang="en-US" dirty="0" smtClean="0"/>
              <a:t>Professional expatriates</a:t>
            </a:r>
          </a:p>
          <a:p>
            <a:pPr lvl="1"/>
            <a:r>
              <a:rPr lang="en-US" dirty="0" smtClean="0"/>
              <a:t>Nationals run local business</a:t>
            </a:r>
          </a:p>
          <a:p>
            <a:pPr lvl="1"/>
            <a:r>
              <a:rPr lang="en-US" dirty="0" smtClean="0"/>
              <a:t>Limited travel</a:t>
            </a:r>
          </a:p>
          <a:p>
            <a:r>
              <a:rPr lang="en-US" dirty="0" smtClean="0"/>
              <a:t>Export-Based</a:t>
            </a:r>
          </a:p>
          <a:p>
            <a:pPr lvl="1"/>
            <a:r>
              <a:rPr lang="en-US" dirty="0" smtClean="0"/>
              <a:t>Home country nationals run local marketing subsidiaries</a:t>
            </a:r>
          </a:p>
        </p:txBody>
      </p:sp>
      <p:sp>
        <p:nvSpPr>
          <p:cNvPr id="2" name="Title 1"/>
          <p:cNvSpPr>
            <a:spLocks noGrp="1"/>
          </p:cNvSpPr>
          <p:nvPr>
            <p:ph type="title"/>
          </p:nvPr>
        </p:nvSpPr>
        <p:spPr/>
        <p:txBody>
          <a:bodyPr/>
          <a:lstStyle/>
          <a:p>
            <a:r>
              <a:rPr lang="en-US" dirty="0" smtClean="0"/>
              <a:t>People</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Need to gain experience in other countries</a:t>
            </a:r>
          </a:p>
          <a:p>
            <a:pPr lvl="1"/>
            <a:r>
              <a:rPr lang="en-US" dirty="0" smtClean="0"/>
              <a:t>3 benefits</a:t>
            </a:r>
          </a:p>
          <a:p>
            <a:pPr lvl="2"/>
            <a:r>
              <a:rPr lang="en-US" dirty="0" smtClean="0"/>
              <a:t>Broadens talent pool</a:t>
            </a:r>
          </a:p>
          <a:p>
            <a:pPr lvl="2"/>
            <a:r>
              <a:rPr lang="en-US" dirty="0" smtClean="0"/>
              <a:t>Shows commitments to internationalization</a:t>
            </a:r>
          </a:p>
          <a:p>
            <a:pPr lvl="2"/>
            <a:r>
              <a:rPr lang="en-US" dirty="0" smtClean="0"/>
              <a:t>Development opportunity</a:t>
            </a:r>
            <a:endParaRPr lang="en-US" dirty="0"/>
          </a:p>
        </p:txBody>
      </p:sp>
      <p:sp>
        <p:nvSpPr>
          <p:cNvPr id="2" name="Title 1"/>
          <p:cNvSpPr>
            <a:spLocks noGrp="1"/>
          </p:cNvSpPr>
          <p:nvPr>
            <p:ph type="title"/>
          </p:nvPr>
        </p:nvSpPr>
        <p:spPr/>
        <p:txBody>
          <a:bodyPr/>
          <a:lstStyle/>
          <a:p>
            <a:r>
              <a:rPr lang="en-US" dirty="0" smtClean="0"/>
              <a:t>Foreign Nationals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Jacques </a:t>
            </a:r>
            <a:r>
              <a:rPr lang="en-US" dirty="0" err="1" smtClean="0"/>
              <a:t>Maisonrouge</a:t>
            </a:r>
            <a:endParaRPr lang="en-US" dirty="0" smtClean="0"/>
          </a:p>
          <a:p>
            <a:pPr lvl="1"/>
            <a:r>
              <a:rPr lang="en-US" dirty="0" smtClean="0"/>
              <a:t>Former head of IBM’s international arm</a:t>
            </a:r>
          </a:p>
          <a:p>
            <a:pPr lvl="1"/>
            <a:r>
              <a:rPr lang="en-US" dirty="0" smtClean="0"/>
              <a:t>Had policy that no executive could become a general manager without an overseas assignment</a:t>
            </a:r>
          </a:p>
          <a:p>
            <a:r>
              <a:rPr lang="en-US" dirty="0" smtClean="0"/>
              <a:t>Very common practice now</a:t>
            </a:r>
          </a:p>
          <a:p>
            <a:endParaRPr lang="en-US" dirty="0"/>
          </a:p>
        </p:txBody>
      </p:sp>
      <p:sp>
        <p:nvSpPr>
          <p:cNvPr id="2" name="Title 1"/>
          <p:cNvSpPr>
            <a:spLocks noGrp="1"/>
          </p:cNvSpPr>
          <p:nvPr>
            <p:ph type="title"/>
          </p:nvPr>
        </p:nvSpPr>
        <p:spPr/>
        <p:txBody>
          <a:bodyPr>
            <a:normAutofit/>
          </a:bodyPr>
          <a:lstStyle/>
          <a:p>
            <a:r>
              <a:rPr lang="en-US" dirty="0" smtClean="0"/>
              <a:t>Working Internationally</a:t>
            </a:r>
            <a:endParaRPr lang="en-US" dirty="0"/>
          </a:p>
        </p:txBody>
      </p:sp>
      <p:pic>
        <p:nvPicPr>
          <p:cNvPr id="17410" name="Picture 2" descr="http://www.bloomberg.com/image/if1QvIMDTe1c.jpg"/>
          <p:cNvPicPr>
            <a:picLocks noChangeAspect="1" noChangeArrowheads="1"/>
          </p:cNvPicPr>
          <p:nvPr/>
        </p:nvPicPr>
        <p:blipFill>
          <a:blip r:embed="rId2" cstate="print"/>
          <a:srcRect/>
          <a:stretch>
            <a:fillRect/>
          </a:stretch>
        </p:blipFill>
        <p:spPr bwMode="auto">
          <a:xfrm>
            <a:off x="5867400" y="3352800"/>
            <a:ext cx="2078736" cy="304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Global</a:t>
            </a:r>
          </a:p>
          <a:p>
            <a:pPr lvl="1"/>
            <a:r>
              <a:rPr lang="en-US" dirty="0" smtClean="0"/>
              <a:t>Global identity</a:t>
            </a:r>
          </a:p>
          <a:p>
            <a:pPr lvl="1"/>
            <a:r>
              <a:rPr lang="en-US" dirty="0" smtClean="0"/>
              <a:t>Interdependence</a:t>
            </a:r>
          </a:p>
          <a:p>
            <a:r>
              <a:rPr lang="en-US" dirty="0" err="1" smtClean="0"/>
              <a:t>Multilocal</a:t>
            </a:r>
            <a:endParaRPr lang="en-US" dirty="0" smtClean="0"/>
          </a:p>
          <a:p>
            <a:pPr lvl="1"/>
            <a:r>
              <a:rPr lang="en-US" dirty="0" smtClean="0"/>
              <a:t>Multinational identity</a:t>
            </a:r>
          </a:p>
          <a:p>
            <a:pPr lvl="1"/>
            <a:r>
              <a:rPr lang="en-US" dirty="0" smtClean="0"/>
              <a:t>Autonomy</a:t>
            </a:r>
          </a:p>
          <a:p>
            <a:r>
              <a:rPr lang="en-US" dirty="0" smtClean="0"/>
              <a:t>Export-Based</a:t>
            </a:r>
          </a:p>
          <a:p>
            <a:pPr lvl="1"/>
            <a:r>
              <a:rPr lang="en-US" dirty="0" smtClean="0"/>
              <a:t>Home country culture</a:t>
            </a:r>
            <a:endParaRPr lang="en-US" dirty="0"/>
          </a:p>
        </p:txBody>
      </p:sp>
      <p:sp>
        <p:nvSpPr>
          <p:cNvPr id="2" name="Title 1"/>
          <p:cNvSpPr>
            <a:spLocks noGrp="1"/>
          </p:cNvSpPr>
          <p:nvPr>
            <p:ph type="title"/>
          </p:nvPr>
        </p:nvSpPr>
        <p:spPr/>
        <p:txBody>
          <a:bodyPr/>
          <a:lstStyle/>
          <a:p>
            <a:r>
              <a:rPr lang="en-US" dirty="0" smtClean="0"/>
              <a:t>Culture</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Global Identity</a:t>
            </a:r>
          </a:p>
          <a:p>
            <a:pPr lvl="1"/>
            <a:r>
              <a:rPr lang="en-US" dirty="0" smtClean="0"/>
              <a:t>Strong national identity can be damaging</a:t>
            </a:r>
          </a:p>
          <a:p>
            <a:pPr lvl="1"/>
            <a:r>
              <a:rPr lang="en-US" dirty="0" smtClean="0"/>
              <a:t>Still a need to have roots in local culture</a:t>
            </a:r>
          </a:p>
          <a:p>
            <a:pPr lvl="1"/>
            <a:r>
              <a:rPr lang="en-US" dirty="0" smtClean="0"/>
              <a:t>Best to avoid nationalistic displays</a:t>
            </a:r>
            <a:endParaRPr lang="en-US" dirty="0"/>
          </a:p>
        </p:txBody>
      </p:sp>
      <p:sp>
        <p:nvSpPr>
          <p:cNvPr id="2" name="Title 1"/>
          <p:cNvSpPr>
            <a:spLocks noGrp="1"/>
          </p:cNvSpPr>
          <p:nvPr>
            <p:ph type="title"/>
          </p:nvPr>
        </p:nvSpPr>
        <p:spPr/>
        <p:txBody>
          <a:bodyPr/>
          <a:lstStyle/>
          <a:p>
            <a:r>
              <a:rPr lang="en-US" dirty="0" smtClean="0"/>
              <a:t>Culture</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international stores are franchises</a:t>
            </a:r>
          </a:p>
          <a:p>
            <a:r>
              <a:rPr lang="en-US" dirty="0" smtClean="0"/>
              <a:t>Global strategy does not come into play as much</a:t>
            </a:r>
          </a:p>
          <a:p>
            <a:r>
              <a:rPr lang="en-US" dirty="0" smtClean="0"/>
              <a:t>International section of the company</a:t>
            </a:r>
          </a:p>
          <a:p>
            <a:pPr lvl="1"/>
            <a:r>
              <a:rPr lang="en-US" dirty="0" smtClean="0"/>
              <a:t>Based at the home office in the US</a:t>
            </a:r>
          </a:p>
          <a:p>
            <a:pPr lvl="1"/>
            <a:r>
              <a:rPr lang="en-US" dirty="0" smtClean="0"/>
              <a:t>Not really integrated into any other specific country</a:t>
            </a:r>
            <a:endParaRPr lang="en-US" dirty="0"/>
          </a:p>
        </p:txBody>
      </p:sp>
      <p:sp>
        <p:nvSpPr>
          <p:cNvPr id="2" name="Title 1"/>
          <p:cNvSpPr>
            <a:spLocks noGrp="1"/>
          </p:cNvSpPr>
          <p:nvPr>
            <p:ph type="title"/>
          </p:nvPr>
        </p:nvSpPr>
        <p:spPr/>
        <p:txBody>
          <a:bodyPr/>
          <a:lstStyle/>
          <a:p>
            <a:r>
              <a:rPr lang="en-US" dirty="0" err="1" smtClean="0"/>
              <a:t>Krispy</a:t>
            </a:r>
            <a:r>
              <a:rPr lang="en-US" dirty="0" smtClean="0"/>
              <a:t> </a:t>
            </a:r>
            <a:r>
              <a:rPr lang="en-US" dirty="0" err="1" smtClean="0"/>
              <a:t>Kreme</a:t>
            </a:r>
            <a:endParaRPr lang="en-US" dirty="0"/>
          </a:p>
        </p:txBody>
      </p:sp>
      <p:pic>
        <p:nvPicPr>
          <p:cNvPr id="13314" name="Picture 2" descr="http://claycord.com/wp-content/uploads/2012/01/krispy-kreme-logo.jpg"/>
          <p:cNvPicPr>
            <a:picLocks noChangeAspect="1" noChangeArrowheads="1"/>
          </p:cNvPicPr>
          <p:nvPr/>
        </p:nvPicPr>
        <p:blipFill>
          <a:blip r:embed="rId2" cstate="print"/>
          <a:srcRect/>
          <a:stretch>
            <a:fillRect/>
          </a:stretch>
        </p:blipFill>
        <p:spPr bwMode="auto">
          <a:xfrm>
            <a:off x="3048000" y="4419600"/>
            <a:ext cx="5125792" cy="1828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Fiesta</a:t>
            </a:r>
            <a:endParaRPr lang="en-US" dirty="0"/>
          </a:p>
        </p:txBody>
      </p:sp>
      <p:sp>
        <p:nvSpPr>
          <p:cNvPr id="3" name="Content Placeholder 2"/>
          <p:cNvSpPr>
            <a:spLocks noGrp="1"/>
          </p:cNvSpPr>
          <p:nvPr>
            <p:ph idx="1"/>
          </p:nvPr>
        </p:nvSpPr>
        <p:spPr/>
        <p:txBody>
          <a:bodyPr/>
          <a:lstStyle/>
          <a:p>
            <a:r>
              <a:rPr lang="en-US" dirty="0" smtClean="0"/>
              <a:t>Between 500-600</a:t>
            </a:r>
          </a:p>
          <a:p>
            <a:r>
              <a:rPr lang="en-US" dirty="0" smtClean="0"/>
              <a:t>Aspects revealed: People, religion, experiencing the present and freedom within social order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2057" y="3488777"/>
            <a:ext cx="3940629" cy="2951668"/>
          </a:xfrm>
          <a:prstGeom prst="rect">
            <a:avLst/>
          </a:prstGeom>
        </p:spPr>
      </p:pic>
    </p:spTree>
    <p:extLst>
      <p:ext uri="{BB962C8B-B14F-4D97-AF65-F5344CB8AC3E}">
        <p14:creationId xmlns:p14="http://schemas.microsoft.com/office/powerpoint/2010/main" xmlns="" val="235222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Focus on People</a:t>
            </a:r>
            <a:endParaRPr lang="en-US" dirty="0"/>
          </a:p>
        </p:txBody>
      </p:sp>
      <p:sp>
        <p:nvSpPr>
          <p:cNvPr id="3" name="Content Placeholder 2"/>
          <p:cNvSpPr>
            <a:spLocks noGrp="1"/>
          </p:cNvSpPr>
          <p:nvPr>
            <p:ph idx="1"/>
          </p:nvPr>
        </p:nvSpPr>
        <p:spPr/>
        <p:txBody>
          <a:bodyPr/>
          <a:lstStyle/>
          <a:p>
            <a:r>
              <a:rPr lang="en-US" dirty="0" smtClean="0"/>
              <a:t>Mexico is collectivist</a:t>
            </a:r>
          </a:p>
          <a:p>
            <a:r>
              <a:rPr lang="en-US" dirty="0" smtClean="0"/>
              <a:t>Building block is the immediate family</a:t>
            </a:r>
          </a:p>
          <a:p>
            <a:r>
              <a:rPr lang="en-US" dirty="0" smtClean="0"/>
              <a:t>Importance of friends</a:t>
            </a:r>
          </a:p>
          <a:p>
            <a:r>
              <a:rPr lang="en-US" dirty="0" smtClean="0"/>
              <a:t>Relationships rule</a:t>
            </a:r>
            <a:endParaRPr lang="en-US" dirty="0"/>
          </a:p>
        </p:txBody>
      </p:sp>
      <p:pic>
        <p:nvPicPr>
          <p:cNvPr id="1026" name="Picture 2" descr="http://t0.gstatic.com/images?q=tbn:ANd9GcQNB800TZz8LxyVAA6XqiT-45opM_7Fsc0x98G8F37xpySdNuRrh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3505200"/>
            <a:ext cx="3629025" cy="25227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43775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3165</TotalTime>
  <Words>4224</Words>
  <Application>Microsoft Office PowerPoint</Application>
  <PresentationFormat>On-screen Show (4:3)</PresentationFormat>
  <Paragraphs>573</Paragraphs>
  <Slides>79</Slides>
  <Notes>38</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Concourse</vt:lpstr>
      <vt:lpstr>Mexico, Russia, and China Chapter 8: Building the Global Organization  </vt:lpstr>
      <vt:lpstr>Mexico</vt:lpstr>
      <vt:lpstr>Highlighted Facts</vt:lpstr>
      <vt:lpstr>Influence of Past</vt:lpstr>
      <vt:lpstr>History</vt:lpstr>
      <vt:lpstr>Economy</vt:lpstr>
      <vt:lpstr>Culture</vt:lpstr>
      <vt:lpstr>Mexican Fiesta</vt:lpstr>
      <vt:lpstr>Primary Focus on People</vt:lpstr>
      <vt:lpstr>Religion</vt:lpstr>
      <vt:lpstr>Experiencing the Present</vt:lpstr>
      <vt:lpstr>Freedom Within Social Order</vt:lpstr>
      <vt:lpstr>Conducting Business </vt:lpstr>
      <vt:lpstr>Conducting Business Cont’d</vt:lpstr>
      <vt:lpstr>Current News</vt:lpstr>
      <vt:lpstr>Mexico vs. Czech Republic</vt:lpstr>
      <vt:lpstr>References</vt:lpstr>
      <vt:lpstr>Slide 18</vt:lpstr>
      <vt:lpstr>Slide 19</vt:lpstr>
      <vt:lpstr>Slide 20</vt:lpstr>
      <vt:lpstr>People and Society</vt:lpstr>
      <vt:lpstr>Government</vt:lpstr>
      <vt:lpstr>History</vt:lpstr>
      <vt:lpstr>History</vt:lpstr>
      <vt:lpstr>History</vt:lpstr>
      <vt:lpstr>History</vt:lpstr>
      <vt:lpstr>Present Russia</vt:lpstr>
      <vt:lpstr>Russian Ballet</vt:lpstr>
      <vt:lpstr>Ballet as a metaphor for Russia</vt:lpstr>
      <vt:lpstr>Echelons</vt:lpstr>
      <vt:lpstr>Drama and Realism</vt:lpstr>
      <vt:lpstr>Drama and Realism</vt:lpstr>
      <vt:lpstr>Drama and Realism</vt:lpstr>
      <vt:lpstr>Drama and Realism</vt:lpstr>
      <vt:lpstr>Drama and Realism</vt:lpstr>
      <vt:lpstr>Drama and Realism </vt:lpstr>
      <vt:lpstr>The Russian Soul</vt:lpstr>
      <vt:lpstr>The Russian Soul</vt:lpstr>
      <vt:lpstr>The Russian Soul</vt:lpstr>
      <vt:lpstr>The Russian Soul</vt:lpstr>
      <vt:lpstr>Comparison </vt:lpstr>
      <vt:lpstr>China </vt:lpstr>
      <vt:lpstr>Map</vt:lpstr>
      <vt:lpstr>Facts</vt:lpstr>
      <vt:lpstr>Brief history</vt:lpstr>
      <vt:lpstr>Vast and diverse landscape</vt:lpstr>
      <vt:lpstr>Population density and big cities allocation</vt:lpstr>
      <vt:lpstr>Administrative divisions</vt:lpstr>
      <vt:lpstr>Demographics </vt:lpstr>
      <vt:lpstr>Languages</vt:lpstr>
      <vt:lpstr>Economy </vt:lpstr>
      <vt:lpstr>Culture—Confucianism</vt:lpstr>
      <vt:lpstr>Culture—Taoism </vt:lpstr>
      <vt:lpstr>Religion</vt:lpstr>
      <vt:lpstr>Food </vt:lpstr>
      <vt:lpstr>Something fun</vt:lpstr>
      <vt:lpstr>Conducting business</vt:lpstr>
      <vt:lpstr>Comparison</vt:lpstr>
      <vt:lpstr>Resources:</vt:lpstr>
      <vt:lpstr>Building the Global Organization</vt:lpstr>
      <vt:lpstr>Organization Factors</vt:lpstr>
      <vt:lpstr>Four Factors</vt:lpstr>
      <vt:lpstr>Three Geographic Strategies</vt:lpstr>
      <vt:lpstr>Organization Structure</vt:lpstr>
      <vt:lpstr>Organization Structure</vt:lpstr>
      <vt:lpstr>Unilever vs. P&amp;G</vt:lpstr>
      <vt:lpstr>Corporate Strategies</vt:lpstr>
      <vt:lpstr>Designating Strategic Leaders</vt:lpstr>
      <vt:lpstr>National Differences</vt:lpstr>
      <vt:lpstr>Management Processes</vt:lpstr>
      <vt:lpstr>Management Processes</vt:lpstr>
      <vt:lpstr>Management Processes</vt:lpstr>
      <vt:lpstr>People</vt:lpstr>
      <vt:lpstr>People</vt:lpstr>
      <vt:lpstr>Foreign Nationals</vt:lpstr>
      <vt:lpstr>Working Internationally</vt:lpstr>
      <vt:lpstr>Culture</vt:lpstr>
      <vt:lpstr>Culture</vt:lpstr>
      <vt:lpstr>Krispy Kreme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Global Organization</dc:title>
  <dc:creator>Timothy Kaskela</dc:creator>
  <cp:lastModifiedBy>Kelli</cp:lastModifiedBy>
  <cp:revision>110</cp:revision>
  <dcterms:created xsi:type="dcterms:W3CDTF">2012-03-31T08:14:15Z</dcterms:created>
  <dcterms:modified xsi:type="dcterms:W3CDTF">2012-04-03T16:51:22Z</dcterms:modified>
</cp:coreProperties>
</file>