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83" r:id="rId14"/>
    <p:sldId id="284" r:id="rId15"/>
    <p:sldId id="285" r:id="rId16"/>
    <p:sldId id="286" r:id="rId17"/>
    <p:sldId id="287" r:id="rId18"/>
    <p:sldId id="288" r:id="rId19"/>
    <p:sldId id="289" r:id="rId20"/>
    <p:sldId id="290" r:id="rId21"/>
    <p:sldId id="291" r:id="rId22"/>
    <p:sldId id="292" r:id="rId23"/>
    <p:sldId id="269" r:id="rId24"/>
    <p:sldId id="270" r:id="rId25"/>
    <p:sldId id="271" r:id="rId26"/>
    <p:sldId id="272" r:id="rId27"/>
    <p:sldId id="273"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94660"/>
  </p:normalViewPr>
  <p:slideViewPr>
    <p:cSldViewPr>
      <p:cViewPr varScale="1">
        <p:scale>
          <a:sx n="131" d="100"/>
          <a:sy n="131" d="100"/>
        </p:scale>
        <p:origin x="-27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D0FC0-728A-4700-B002-8876854F4365}"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81796-DFDD-480B-9493-8C5353AC6E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Foothill Ranch facility in California (US) manufactures high performance sunglasses and prescription frames and lenses and assembles most of Oakley’s eyewear products, while Oakley’s second manufacturing centre in Dayton, Nevada (US), produces the frames used in its X Metal® (a proprietary alloy) eyewear products. Lastly, there is a small plant in India, serving the local market. </a:t>
            </a:r>
            <a:endParaRPr lang="en-US" dirty="0" smtClean="0"/>
          </a:p>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ctr"/>
            <a:r>
              <a:rPr lang="en-US" sz="1200" kern="1200" dirty="0" smtClean="0">
                <a:solidFill>
                  <a:schemeClr val="tx1"/>
                </a:solidFill>
                <a:latin typeface="+mn-lt"/>
                <a:ea typeface="+mn-ea"/>
                <a:cs typeface="+mn-cs"/>
              </a:rPr>
              <a:t>There are five distinct and well-defined geographic regions: the northern desert, the high Andean sector, the central valley, the southern lake district, and the archipelago. Santiago is the capital and the commercial center of the country.</a:t>
            </a:r>
          </a:p>
          <a:p>
            <a:pPr lvl="0" fontAlgn="ctr"/>
            <a:r>
              <a:rPr lang="en-US" sz="1200" kern="1200" dirty="0" smtClean="0">
                <a:solidFill>
                  <a:schemeClr val="tx1"/>
                </a:solidFill>
                <a:latin typeface="+mn-lt"/>
                <a:ea typeface="+mn-ea"/>
                <a:cs typeface="+mn-cs"/>
              </a:rPr>
              <a:t>Climate temperate; dessert in the north; Mediterranean in the central region; cool and damp in the south</a:t>
            </a:r>
          </a:p>
          <a:p>
            <a:r>
              <a:rPr lang="en-US" dirty="0" smtClean="0"/>
              <a:t>6,435 km of coast line,</a:t>
            </a:r>
            <a:r>
              <a:rPr lang="en-US" baseline="0" dirty="0" smtClean="0"/>
              <a:t> Elevation ranging from 0m to 6,880m</a:t>
            </a:r>
            <a:endParaRPr lang="en-US" dirty="0" smtClean="0"/>
          </a:p>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576BA-AC59-4B17-9D66-F8EA968CD0A7}"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5F8903-0389-4685-B9C2-55640DA1CD8B}" type="datetimeFigureOut">
              <a:rPr lang="en-US" smtClean="0"/>
              <a:pPr/>
              <a:t>5/1/2012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0E19606-19CD-45C8-B186-7212CC5829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0E19606-19CD-45C8-B186-7212CC5829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0E19606-19CD-45C8-B186-7212CC5829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0E19606-19CD-45C8-B186-7212CC5829A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0E19606-19CD-45C8-B186-7212CC5829A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0E19606-19CD-45C8-B186-7212CC5829A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0E19606-19CD-45C8-B186-7212CC5829A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0E19606-19CD-45C8-B186-7212CC5829A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5F8903-0389-4685-B9C2-55640DA1CD8B}" type="datetimeFigureOut">
              <a:rPr lang="en-US" smtClean="0"/>
              <a:pPr/>
              <a:t>5/1/2012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0E19606-19CD-45C8-B186-7212CC5829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5F8903-0389-4685-B9C2-55640DA1CD8B}" type="datetimeFigureOut">
              <a:rPr lang="en-US" smtClean="0"/>
              <a:pPr/>
              <a:t>5/1/2012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0E19606-19CD-45C8-B186-7212CC5829A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5F8903-0389-4685-B9C2-55640DA1CD8B}" type="datetimeFigureOut">
              <a:rPr lang="en-US" smtClean="0"/>
              <a:pPr/>
              <a:t>5/1/2012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0E19606-19CD-45C8-B186-7212CC5829A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5F8903-0389-4685-B9C2-55640DA1CD8B}" type="datetimeFigureOut">
              <a:rPr lang="en-US" smtClean="0"/>
              <a:pPr/>
              <a:t>5/1/2012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0E19606-19CD-45C8-B186-7212CC5829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images.search.yahoo.com/images/view;_ylt=A0PDoQ5PA6BPRjAA1hiJzbkF;_ylu=X3oDMTBlMTQ4cGxyBHNlYwNzcgRzbGsDaW1n?back=http%3A%2F%2Fimages.search.yahoo.com%2Fsearch%2Fimages%3Fp%3Doakley%2Bfootwear%26n%3D30%26ei%3Dutf-8%26fr%3Dyfp-t-701-s%26tab%3Dorganic%26ri%3D4&amp;w=380&amp;h=340&amp;imgurl=rubensmenswear.com%2Fpages%2Fphotographs%2Foakley%2Ffootwear%2Fsplit_smoke%2Fimages%2Faw_07%2Fnavy.jpg&amp;rurl=http%3A%2F%2Flovelyheels.webs.com%2Foakley-footwear.html&amp;size=10.2+KB&amp;name=oakley+footwear+-+Buy+Shoes%2C+High+heels%2C+Pumps%2C+Sandals%2C+short+boots+...&amp;p=oakley+footwear&amp;oid=031eb2837c5e6e84b9cfded2a4af3aec&amp;fr2=&amp;fr=yfp-t-701-s&amp;tt=oakley%2Bfootwear%2B-%2BBuy%2BShoes%252C%2BHigh%2Bheels%252C%2BPumps%252C%2BSandals%252C%2Bshort%2Bboots%2B...&amp;b=0&amp;ni=144&amp;no=4&amp;ts=&amp;tab=organic&amp;sigr=11gfcjl89&amp;sigb=13c9rdp0q&amp;sigi=12mldsfpe&amp;.crumb=CbBQdLLPsrQ" TargetMode="External"/><Relationship Id="rId1" Type="http://schemas.openxmlformats.org/officeDocument/2006/relationships/slideLayout" Target="../slideLayouts/slideLayout2.xml"/><Relationship Id="rId6" Type="http://schemas.openxmlformats.org/officeDocument/2006/relationships/hyperlink" Target="http://images.search.yahoo.com/images/view;_ylt=A0PDoVyhA6BPukEAvo.JzbkF;_ylu=X3oDMTBlMTQ4cGxyBHNlYwNzcgRzbGsDaW1n?back=http%3A%2F%2Fimages.search.yahoo.com%2Fsearch%2Fimages%3Fp%3Doakley%2Bwatches%26n%3D30%26ei%3Dutf-8%26fr%3Dyfp-t-701-s%26tab%3Dorganic%26ri%3D2&amp;w=450&amp;h=343&amp;imgurl=professionalwatches.com%2Foakley_judge__-thumb-450x343.jpg&amp;rurl=http%3A%2F%2Fprofessionalwatches.com%2F2006%2F03%2Foakley_judge_wristwatch.html&amp;size=98.2+KB&amp;name=PW%2C+the+Wristwatch+Guide%3A+Oakley+Judge+Wristwatch&amp;p=oakley+watches&amp;oid=fc9066df77f0cbbc119ce54bebfcc8f0&amp;fr2=&amp;fr=yfp-t-701-s&amp;tt=PW%252C%2Bthe%2BWristwatch%2BGuide%253A%2BOakley%2BJudge%2BWristwatch&amp;b=0&amp;ni=144&amp;no=2&amp;ts=&amp;tab=organic&amp;sigr=123mh508u&amp;sigb=13b8nt0gk&amp;sigi=11oddsnl4&amp;.crumb=CbBQdLLPsrQ" TargetMode="External"/><Relationship Id="rId5" Type="http://schemas.openxmlformats.org/officeDocument/2006/relationships/image" Target="../media/image26.jpeg"/><Relationship Id="rId4" Type="http://schemas.openxmlformats.org/officeDocument/2006/relationships/hyperlink" Target="http://images.search.yahoo.com/images/view;_ylt=A0PDoKp0A6BP0n0AVeGJzbkF;_ylu=X3oDMTBlMTQ4cGxyBHNlYwNzcgRzbGsDaW1n?back=http%3A%2F%2Fimages.search.yahoo.com%2Fsearch%2Fimages%3Fp%3Doakley%2Bproducts%26phrase%3D1%26n%3D30%26ei%3Dutf-8%26fr%3Dyfp-t-701-s%26tab%3Dorganic%26ri%3D59&amp;w=800&amp;h=800&amp;imgurl=iloveskate.co.uk%2Fimage%2Fcache%2Fdata%2FProducts%2Foakley%2Foakley_mens_whales_tale_polo_shirt_black2-800x800.jpg&amp;rurl=http%3A%2F%2Filoveskate.co.uk%2Foakley_mens_whales_tale_polo_shirt_black&amp;size=35.5+KB&amp;name=brand+oakley+product+code+oakley+whales+tale+reward+points+0+...&amp;p=oakley+products&amp;oid=71bd2608ce6d0fc664ba0f027aab8254&amp;fr2=&amp;fr=yfp-t-701-s&amp;tt=brand%2Boakley%2Bproduct%2Bcode%2Boakley%2Bwhales%2Btale%2Breward%2Bpoints%2B0%2B...&amp;b=31&amp;ni=144&amp;no=59&amp;ts=&amp;tab=organic&amp;sigr=120374fj6&amp;sigb=13mtr2pns&amp;sigi=1372ut4pd&amp;.crumb=CbBQdLLPsr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s.search.yahoo.com/r/_ylt=A0PDoS.cS59Pi38AMzSjzbkF;_ylu=X3oDMTBpcGszamw0BHNlYwNmcC1pbWcEc2xrA2ltZw--/SIG=125oti50r/EXP=1335868444/**http:/www.apumanque.cl/tiendas_ficha.php?_t=6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images.search.yahoo.com/r/_ylt=A0PDoV7jTZ9Pez0Ap0OjzbkF;_ylu=X3oDMTBpcGszamw0BHNlYwNmcC1pbWcEc2xrA2ltZw--/SIG=15gmk40q8/EXP=1335869027/**http:/www.surfshopchallenge.com/2010-news/the-inaugural-west-qualifier-of-surfer-magazine%E2%80%99s-oakley-surf-shop-challenge-kicks-off-this-frida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search.yahoo.com/images/view;_ylt=A0PDoX2O.J9PbV4A2pyJzbkF;_ylu=X3oDMTBlMTQ4cGxyBHNlYwNzcgRzbGsDaW1n?back=http://images.search.yahoo.com/search/images?_adv_prop=image&amp;va=oakley+kiosk&amp;fr=yfp-t-701-s&amp;tab=organic&amp;ri=1&amp;w=600&amp;h=400&amp;imgurl=jerrykasaiphotography.com/2009/01%20SIA/349H8238_600.jpg&amp;rurl=http://jerrykasai.blogspot.com/2009/01/sia-2009-oakley-booth-photos.html&amp;size=91+KB&amp;name=Jerry+Kasai+Photography:+SIA+2009+Oakley+Booth+photos&amp;p=oakley+kiosk&amp;oid=0523ac3e4f81f11a67d30aa17b20671e&amp;fr2=&amp;fr=yfp-t-701-s&amp;tt=Jerry+Kasai+Photography:+SIA+2009+Oakley+Booth+photos&amp;b=0&amp;ni=144&amp;no=1&amp;ts=&amp;tab=organic&amp;sigr=128lg6gj3&amp;sigb=13ci4itph&amp;sigi=11o31ne81&amp;.crumb=CbBQdLLPsrQ"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images.search.yahoo.com/r/_ylt=A0PDoS3lT59PSmcA6D6jzbkF;_ylu=X3oDMTBpcGszamw0BHNlYwNmcC1pbWcEc2xrA2ltZw--/SIG=12k6arfg5/EXP=1335869541/**http:/www.smh.com.au/photogallery/2008/01/29/1201369123161.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search.yahoo.com/images/view;_ylt=A0PDoV5PTp9PKX4ASbKJzbkF;_ylu=X3oDMTBlMTQ4cGxyBHNlYwNzcgRzbGsDaW1n?back=http://images.search.yahoo.com/search/images?p=oakley+radar&amp;sado=1&amp;n=30&amp;ei=utf-8&amp;fr2=sg-gac&amp;tab=organic&amp;ri=14&amp;w=800&amp;h=375&amp;imgurl=www.jamesandjames.com/oakley/images/pictures/radarrange/large/09-664.jpg&amp;rurl=http://www.jamesandjames.com/oakley/products/radarrange/radarrange.htm&amp;size=16.1+KB&amp;name=Oakley+Radar+Range+Sunglasses,+With+Jet+Black+Frame+And+Grey+Lens+...&amp;p=oakley+radar&amp;oid=71c7bc3b0ae88da337216c6e6684ef51&amp;fr2=sg-gac&amp;fr=&amp;tt=Oakley+Radar+Range+Sunglasses,+With+Jet+Black+Frame+And+Grey+Lens+...&amp;b=0&amp;ni=144&amp;no=14&amp;ts=&amp;tab=organic&amp;sigr=126ksirga&amp;sigb=13dardo5u&amp;sigi=12814lqvq&amp;.crumb=CbBQdLLPsrQ"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images.search.yahoo.com/r/_ylt=A0PDoS2aTp9P0WgAxTSjzbkF;_ylu=X3oDMTBpcGszamw0BHNlYwNmcC1pbWcEc2xrA2ltZw--/SIG=13cfbcmo4/EXP=1335869210/**http:/lovehateadvertising.com/2010/10/oakley-and-the-chilean-miners-publicity-goldmin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images.search.yahoo.com/r/_ylt=A0PDoS38Tp9P4SAAcS2jzbkF;_ylu=X3oDMTBpcGszamw0BHNlYwNmcC1pbWcEc2xrA2ltZw--/SIG=1296hrkb0/EXP=1335869308/**http:/www.justanotherdayinellijay.com/9-10_3-11.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images.search.yahoo.com/r/_ylt=A0PDoS9fT59PeBQApKWjzbkF;_ylu=X3oDMTBpcGszamw0BHNlYwNmcC1pbWcEc2xrA2ltZw--/SIG=132g5d75d/EXP=1335869407/**http:/thehighlow.com/2010/10/oakleys-chilean-marketing-draws-mixed-reactions/" TargetMode="Externa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search.yahoo.com/r/_ylt=A0PDoS2JUJ9PxAQAbjOjzbkF;_ylu=X3oDMTBpcGszamw0BHNlYwNmcC1pbWcEc2xrA2ltZw--/SIG=131n56sel/EXP=1335869705/**http:/www.designboom.com/weblog/cat/8/view/12785/rio-2016-olympics-logo.html"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selectism.com/news/2012/03/22/oakley-team-gb-olympic-sunglasses/oakley-team-gb-cycling-sunglasses-7/"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Sunglass Industry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373311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pPr marL="109728" indent="0">
              <a:buNone/>
            </a:pPr>
            <a:endParaRPr lang="en-US" dirty="0"/>
          </a:p>
        </p:txBody>
      </p:sp>
      <p:sp>
        <p:nvSpPr>
          <p:cNvPr id="3" name="Title 2"/>
          <p:cNvSpPr>
            <a:spLocks noGrp="1"/>
          </p:cNvSpPr>
          <p:nvPr>
            <p:ph type="title"/>
          </p:nvPr>
        </p:nvSpPr>
        <p:spPr/>
        <p:txBody>
          <a:bodyPr/>
          <a:lstStyle/>
          <a:p>
            <a:r>
              <a:rPr lang="en-US" dirty="0" smtClean="0"/>
              <a:t>Oakley</a:t>
            </a:r>
            <a:endParaRPr lang="en-US" dirty="0"/>
          </a:p>
        </p:txBody>
      </p:sp>
      <p:pic>
        <p:nvPicPr>
          <p:cNvPr id="12" name="Picture 1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9600" y="1066800"/>
            <a:ext cx="7848600" cy="5123656"/>
          </a:xfrm>
          <a:prstGeom prst="rect">
            <a:avLst/>
          </a:prstGeom>
          <a:noFill/>
          <a:ln>
            <a:noFill/>
          </a:ln>
        </p:spPr>
      </p:pic>
    </p:spTree>
    <p:extLst>
      <p:ext uri="{BB962C8B-B14F-4D97-AF65-F5344CB8AC3E}">
        <p14:creationId xmlns="" xmlns:p14="http://schemas.microsoft.com/office/powerpoint/2010/main" val="426548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Brand Location</a:t>
            </a:r>
          </a:p>
          <a:p>
            <a:endParaRPr lang="en-US" dirty="0"/>
          </a:p>
          <a:p>
            <a:r>
              <a:rPr lang="en-US" dirty="0" smtClean="0"/>
              <a:t>Prescription Industry</a:t>
            </a:r>
          </a:p>
          <a:p>
            <a:endParaRPr lang="en-US" dirty="0"/>
          </a:p>
          <a:p>
            <a:endParaRPr lang="en-US" dirty="0"/>
          </a:p>
        </p:txBody>
      </p:sp>
      <p:sp>
        <p:nvSpPr>
          <p:cNvPr id="3" name="Title 2"/>
          <p:cNvSpPr>
            <a:spLocks noGrp="1"/>
          </p:cNvSpPr>
          <p:nvPr>
            <p:ph type="title"/>
          </p:nvPr>
        </p:nvSpPr>
        <p:spPr/>
        <p:txBody>
          <a:bodyPr/>
          <a:lstStyle/>
          <a:p>
            <a:r>
              <a:rPr lang="en-US" dirty="0" smtClean="0"/>
              <a:t>Oakley</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3179616"/>
            <a:ext cx="3124200" cy="2819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048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It is clear to observe that Oakley is </a:t>
            </a:r>
            <a:r>
              <a:rPr lang="en-US" dirty="0"/>
              <a:t>a world leader in their respected </a:t>
            </a:r>
            <a:r>
              <a:rPr lang="en-US" dirty="0" smtClean="0"/>
              <a:t>industry as well as a trend setter.</a:t>
            </a:r>
          </a:p>
          <a:p>
            <a:pPr marL="109728" indent="0">
              <a:buNone/>
            </a:pPr>
            <a:endParaRPr lang="en-US" dirty="0" smtClean="0"/>
          </a:p>
          <a:p>
            <a:r>
              <a:rPr lang="en-US" dirty="0" smtClean="0"/>
              <a:t>  </a:t>
            </a:r>
            <a:r>
              <a:rPr lang="en-US" dirty="0"/>
              <a:t>Having seen this information we feel that the Oakley brand would be well suited in the Chilean Market place.</a:t>
            </a:r>
          </a:p>
        </p:txBody>
      </p:sp>
      <p:sp>
        <p:nvSpPr>
          <p:cNvPr id="3" name="Title 2"/>
          <p:cNvSpPr>
            <a:spLocks noGrp="1"/>
          </p:cNvSpPr>
          <p:nvPr>
            <p:ph type="title"/>
          </p:nvPr>
        </p:nvSpPr>
        <p:spPr/>
        <p:txBody>
          <a:bodyPr/>
          <a:lstStyle/>
          <a:p>
            <a:r>
              <a:rPr lang="en-US" dirty="0" smtClean="0"/>
              <a:t>Oakley</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10200" y="4343400"/>
            <a:ext cx="3162300" cy="1981200"/>
          </a:xfrm>
          <a:prstGeom prst="rect">
            <a:avLst/>
          </a:prstGeom>
        </p:spPr>
      </p:pic>
    </p:spTree>
    <p:extLst>
      <p:ext uri="{BB962C8B-B14F-4D97-AF65-F5344CB8AC3E}">
        <p14:creationId xmlns="" xmlns:p14="http://schemas.microsoft.com/office/powerpoint/2010/main" val="2283316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ttp://www.fakeculture.net/blog/wp-content/uploads/2010/11/logo-luxottica-blu.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914400"/>
            <a:ext cx="4876800" cy="2859723"/>
          </a:xfrm>
          <a:prstGeom prst="rect">
            <a:avLst/>
          </a:prstGeom>
          <a:noFill/>
          <a:ln>
            <a:noFill/>
          </a:ln>
        </p:spPr>
      </p:pic>
      <p:sp>
        <p:nvSpPr>
          <p:cNvPr id="16" name="Rectangle 15"/>
          <p:cNvSpPr/>
          <p:nvPr/>
        </p:nvSpPr>
        <p:spPr>
          <a:xfrm>
            <a:off x="457200" y="4038600"/>
            <a:ext cx="8153400" cy="1477328"/>
          </a:xfrm>
          <a:prstGeom prst="rect">
            <a:avLst/>
          </a:prstGeom>
        </p:spPr>
        <p:txBody>
          <a:bodyPr wrap="square">
            <a:spAutoFit/>
          </a:bodyPr>
          <a:lstStyle/>
          <a:p>
            <a:pPr marL="285750" lvl="0" indent="-285750">
              <a:buFont typeface="Wingdings" pitchFamily="2" charset="2"/>
              <a:buChar char="q"/>
            </a:pPr>
            <a:r>
              <a:rPr lang="en-US" dirty="0" smtClean="0"/>
              <a:t>In </a:t>
            </a:r>
            <a:r>
              <a:rPr lang="en-US" dirty="0"/>
              <a:t>2007, Oakley was bought by the Milan-based Luxottica Group for US $2.1 billion. They are now one of the most successful brands in Luxottica’s </a:t>
            </a:r>
            <a:r>
              <a:rPr lang="en-US" dirty="0" smtClean="0"/>
              <a:t>portfolio.</a:t>
            </a:r>
          </a:p>
          <a:p>
            <a:pPr lvl="0"/>
            <a:endParaRPr lang="en-US" dirty="0" smtClean="0"/>
          </a:p>
          <a:p>
            <a:pPr marL="285750" lvl="0" indent="-285750">
              <a:buFont typeface="Wingdings" pitchFamily="2" charset="2"/>
              <a:buChar char="q"/>
            </a:pPr>
            <a:r>
              <a:rPr lang="en-US" dirty="0" smtClean="0"/>
              <a:t>Luxottica’s </a:t>
            </a:r>
            <a:r>
              <a:rPr lang="en-US" dirty="0"/>
              <a:t>size, strength and reach give Oakley all the necessary resources for a successful expansion of the business into new markets like South America.</a:t>
            </a:r>
          </a:p>
        </p:txBody>
      </p:sp>
    </p:spTree>
    <p:extLst>
      <p:ext uri="{BB962C8B-B14F-4D97-AF65-F5344CB8AC3E}">
        <p14:creationId xmlns:p14="http://schemas.microsoft.com/office/powerpoint/2010/main" xmlns="" val="70436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625" y="304800"/>
            <a:ext cx="828675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90600" y="5181600"/>
            <a:ext cx="7315200" cy="923330"/>
          </a:xfrm>
          <a:prstGeom prst="rect">
            <a:avLst/>
          </a:prstGeom>
          <a:noFill/>
        </p:spPr>
        <p:txBody>
          <a:bodyPr wrap="square" rtlCol="0">
            <a:spAutoFit/>
          </a:bodyPr>
          <a:lstStyle/>
          <a:p>
            <a:pPr marL="285750" indent="-285750" algn="ctr">
              <a:buFont typeface="Wingdings" pitchFamily="2" charset="2"/>
              <a:buChar char="ü"/>
            </a:pPr>
            <a:r>
              <a:rPr lang="en-US" dirty="0" smtClean="0"/>
              <a:t>6.2 billion euros in sales in 2011</a:t>
            </a:r>
          </a:p>
          <a:p>
            <a:pPr marL="285750" indent="-285750" algn="ctr">
              <a:buFont typeface="Wingdings" pitchFamily="2" charset="2"/>
              <a:buChar char="ü"/>
            </a:pPr>
            <a:r>
              <a:rPr lang="en-US" dirty="0" smtClean="0"/>
              <a:t>65,000 global employees</a:t>
            </a:r>
          </a:p>
          <a:p>
            <a:pPr marL="285750" indent="-285750" algn="ctr">
              <a:buFont typeface="Wingdings" pitchFamily="2" charset="2"/>
              <a:buChar char="ü"/>
            </a:pPr>
            <a:r>
              <a:rPr lang="en-US" dirty="0" smtClean="0"/>
              <a:t>Presence on all continents</a:t>
            </a:r>
            <a:endParaRPr lang="en-US" dirty="0"/>
          </a:p>
        </p:txBody>
      </p:sp>
    </p:spTree>
    <p:extLst>
      <p:ext uri="{BB962C8B-B14F-4D97-AF65-F5344CB8AC3E}">
        <p14:creationId xmlns:p14="http://schemas.microsoft.com/office/powerpoint/2010/main" xmlns="" val="322485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3581400" cy="2895600"/>
          </a:xfrm>
          <a:prstGeom prst="rect">
            <a:avLst/>
          </a:prstGeom>
          <a:solidFill>
            <a:schemeClr val="accent1">
              <a:lumMod val="60000"/>
              <a:lumOff val="4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24400" y="2369757"/>
            <a:ext cx="3581400" cy="2895600"/>
          </a:xfrm>
          <a:prstGeom prst="rect">
            <a:avLst/>
          </a:prstGeom>
          <a:solidFill>
            <a:schemeClr val="accent1">
              <a:lumMod val="60000"/>
              <a:lumOff val="4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RETAIL DISTRIBUTION</a:t>
            </a:r>
            <a:endParaRPr lang="en-US" sz="2400" dirty="0">
              <a:solidFill>
                <a:schemeClr val="tx1"/>
              </a:solidFill>
            </a:endParaRPr>
          </a:p>
        </p:txBody>
      </p:sp>
      <p:sp>
        <p:nvSpPr>
          <p:cNvPr id="4" name="TextBox 3"/>
          <p:cNvSpPr txBox="1"/>
          <p:nvPr/>
        </p:nvSpPr>
        <p:spPr>
          <a:xfrm>
            <a:off x="1600200" y="914400"/>
            <a:ext cx="5943600" cy="553998"/>
          </a:xfrm>
          <a:prstGeom prst="rect">
            <a:avLst/>
          </a:prstGeom>
          <a:noFill/>
        </p:spPr>
        <p:txBody>
          <a:bodyPr wrap="square" rtlCol="0">
            <a:spAutoFit/>
          </a:bodyPr>
          <a:lstStyle/>
          <a:p>
            <a:pPr algn="ctr"/>
            <a:r>
              <a:rPr lang="en-US" sz="3000" dirty="0" smtClean="0"/>
              <a:t>TWO MAIN INDUSTRY SEGMENTS</a:t>
            </a:r>
            <a:endParaRPr lang="en-US" sz="3000" dirty="0"/>
          </a:p>
        </p:txBody>
      </p:sp>
      <p:sp>
        <p:nvSpPr>
          <p:cNvPr id="5" name="TextBox 4"/>
          <p:cNvSpPr txBox="1"/>
          <p:nvPr/>
        </p:nvSpPr>
        <p:spPr>
          <a:xfrm>
            <a:off x="1371600" y="3048000"/>
            <a:ext cx="2667000" cy="1200329"/>
          </a:xfrm>
          <a:prstGeom prst="rect">
            <a:avLst/>
          </a:prstGeom>
          <a:noFill/>
        </p:spPr>
        <p:txBody>
          <a:bodyPr wrap="square" rtlCol="0">
            <a:spAutoFit/>
          </a:bodyPr>
          <a:lstStyle/>
          <a:p>
            <a:r>
              <a:rPr lang="en-US" sz="2400" dirty="0" smtClean="0"/>
              <a:t>MANUFACTURING &amp; WHOLESALE DISTRIBUTION</a:t>
            </a:r>
            <a:endParaRPr lang="en-US" sz="2400" dirty="0"/>
          </a:p>
        </p:txBody>
      </p:sp>
    </p:spTree>
    <p:extLst>
      <p:ext uri="{BB962C8B-B14F-4D97-AF65-F5344CB8AC3E}">
        <p14:creationId xmlns:p14="http://schemas.microsoft.com/office/powerpoint/2010/main" xmlns="" val="157800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OPTIMAL BRAND BALANCE</a:t>
            </a:r>
            <a:endParaRPr lang="en-US" dirty="0"/>
          </a:p>
        </p:txBody>
      </p:sp>
      <p:sp>
        <p:nvSpPr>
          <p:cNvPr id="6" name="Text Placeholder 5"/>
          <p:cNvSpPr>
            <a:spLocks noGrp="1"/>
          </p:cNvSpPr>
          <p:nvPr>
            <p:ph type="body" idx="1"/>
          </p:nvPr>
        </p:nvSpPr>
        <p:spPr/>
        <p:txBody>
          <a:bodyPr/>
          <a:lstStyle/>
          <a:p>
            <a:r>
              <a:rPr lang="en-US" dirty="0" smtClean="0"/>
              <a:t>HOUSE BRANDS	</a:t>
            </a:r>
            <a:endParaRPr lang="en-US" dirty="0"/>
          </a:p>
        </p:txBody>
      </p:sp>
      <p:sp>
        <p:nvSpPr>
          <p:cNvPr id="8" name="Text Placeholder 7"/>
          <p:cNvSpPr>
            <a:spLocks noGrp="1"/>
          </p:cNvSpPr>
          <p:nvPr>
            <p:ph type="body" sz="quarter" idx="3"/>
          </p:nvPr>
        </p:nvSpPr>
        <p:spPr/>
        <p:txBody>
          <a:bodyPr/>
          <a:lstStyle/>
          <a:p>
            <a:r>
              <a:rPr lang="en-US" dirty="0" smtClean="0"/>
              <a:t>LICENSE BRANDS</a:t>
            </a:r>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514600"/>
            <a:ext cx="4040188"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025" y="2514600"/>
            <a:ext cx="4041775"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634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FINANCIAL STRENGTH</a:t>
            </a:r>
            <a:endParaRPr lang="en-US" dirty="0"/>
          </a:p>
        </p:txBody>
      </p:sp>
      <p:pic>
        <p:nvPicPr>
          <p:cNvPr id="9" name="Content Placeholder 8"/>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371600"/>
            <a:ext cx="7964749" cy="4525963"/>
          </a:xfrm>
          <a:prstGeom prst="rect">
            <a:avLst/>
          </a:prstGeom>
          <a:noFill/>
          <a:ln>
            <a:noFill/>
          </a:ln>
        </p:spPr>
      </p:pic>
    </p:spTree>
    <p:extLst>
      <p:ext uri="{BB962C8B-B14F-4D97-AF65-F5344CB8AC3E}">
        <p14:creationId xmlns:p14="http://schemas.microsoft.com/office/powerpoint/2010/main" xmlns="" val="212382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CASH ON HAND</a:t>
            </a:r>
            <a:endParaRPr lang="en-US" sz="4000" dirty="0"/>
          </a:p>
        </p:txBody>
      </p:sp>
      <p:sp>
        <p:nvSpPr>
          <p:cNvPr id="5" name="Content Placeholder 4"/>
          <p:cNvSpPr>
            <a:spLocks noGrp="1"/>
          </p:cNvSpPr>
          <p:nvPr>
            <p:ph idx="1"/>
          </p:nvPr>
        </p:nvSpPr>
        <p:spPr>
          <a:xfrm>
            <a:off x="298450" y="1752600"/>
            <a:ext cx="5111750" cy="5853113"/>
          </a:xfrm>
        </p:spPr>
        <p:txBody>
          <a:bodyPr/>
          <a:lstStyle/>
          <a:p>
            <a:endParaRPr lang="en-US" dirty="0" smtClean="0"/>
          </a:p>
          <a:p>
            <a:pPr marL="0" indent="0">
              <a:buNone/>
            </a:pPr>
            <a:r>
              <a:rPr lang="en-US" sz="4200" dirty="0" smtClean="0"/>
              <a:t>EMERGING MARKET GROWTH</a:t>
            </a:r>
          </a:p>
          <a:p>
            <a:endParaRPr lang="en-US" dirty="0" smtClean="0"/>
          </a:p>
          <a:p>
            <a:endParaRPr lang="en-US" dirty="0"/>
          </a:p>
        </p:txBody>
      </p:sp>
      <p:sp>
        <p:nvSpPr>
          <p:cNvPr id="6" name="Text Placeholder 5"/>
          <p:cNvSpPr>
            <a:spLocks noGrp="1"/>
          </p:cNvSpPr>
          <p:nvPr>
            <p:ph type="body" sz="half" idx="2"/>
          </p:nvPr>
        </p:nvSpPr>
        <p:spPr>
          <a:xfrm>
            <a:off x="2743200" y="304801"/>
            <a:ext cx="6298670" cy="1905000"/>
          </a:xfrm>
        </p:spPr>
        <p:txBody>
          <a:bodyPr>
            <a:normAutofit/>
          </a:bodyPr>
          <a:lstStyle/>
          <a:p>
            <a:r>
              <a:rPr lang="en-US" sz="2000" dirty="0" smtClean="0"/>
              <a:t>HALF A BILLION EURO IN MID 2011</a:t>
            </a:r>
          </a:p>
          <a:p>
            <a:r>
              <a:rPr lang="en-US" sz="2000" dirty="0" smtClean="0"/>
              <a:t> - ACQUISITIONS</a:t>
            </a:r>
          </a:p>
          <a:p>
            <a:r>
              <a:rPr lang="en-US" sz="2000" dirty="0" smtClean="0"/>
              <a:t> - OPPORTUNITIES</a:t>
            </a:r>
            <a:endParaRPr lang="en-US" sz="2000" dirty="0"/>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657600"/>
            <a:ext cx="5638800" cy="2971800"/>
          </a:xfrm>
          <a:prstGeom prst="rect">
            <a:avLst/>
          </a:prstGeom>
          <a:noFill/>
          <a:ln>
            <a:noFill/>
          </a:ln>
        </p:spPr>
      </p:pic>
      <p:sp>
        <p:nvSpPr>
          <p:cNvPr id="8" name="Down Arrow 7"/>
          <p:cNvSpPr/>
          <p:nvPr/>
        </p:nvSpPr>
        <p:spPr>
          <a:xfrm rot="2814621">
            <a:off x="7835635" y="2374762"/>
            <a:ext cx="838200" cy="1371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51017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DOUBLE DIGIT GROWTH</a:t>
            </a:r>
            <a:endParaRPr lang="en-US" dirty="0"/>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875132"/>
            <a:ext cx="8229600" cy="3976098"/>
          </a:xfrm>
          <a:prstGeom prst="rect">
            <a:avLst/>
          </a:prstGeom>
          <a:noFill/>
          <a:ln>
            <a:noFill/>
          </a:ln>
        </p:spPr>
      </p:pic>
    </p:spTree>
    <p:extLst>
      <p:ext uri="{BB962C8B-B14F-4D97-AF65-F5344CB8AC3E}">
        <p14:creationId xmlns:p14="http://schemas.microsoft.com/office/powerpoint/2010/main" xmlns="" val="72808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Invented in1929 by Sam Foster</a:t>
            </a:r>
          </a:p>
          <a:p>
            <a:endParaRPr lang="en-US" dirty="0"/>
          </a:p>
          <a:p>
            <a:endParaRPr lang="en-US" dirty="0"/>
          </a:p>
          <a:p>
            <a:r>
              <a:rPr lang="en-US" dirty="0" smtClean="0"/>
              <a:t>By the 1930’s the industry was vastly popular</a:t>
            </a:r>
          </a:p>
          <a:p>
            <a:endParaRPr lang="en-US" dirty="0"/>
          </a:p>
          <a:p>
            <a:endParaRPr lang="en-US" dirty="0" smtClean="0"/>
          </a:p>
          <a:p>
            <a:r>
              <a:rPr lang="en-US" dirty="0"/>
              <a:t>Army Air Corps </a:t>
            </a:r>
            <a:r>
              <a:rPr lang="en-US" dirty="0" smtClean="0"/>
              <a:t>commission</a:t>
            </a:r>
            <a:endParaRPr lang="en-US" dirty="0"/>
          </a:p>
        </p:txBody>
      </p:sp>
      <p:sp>
        <p:nvSpPr>
          <p:cNvPr id="3" name="Title 2"/>
          <p:cNvSpPr>
            <a:spLocks noGrp="1"/>
          </p:cNvSpPr>
          <p:nvPr>
            <p:ph type="title"/>
          </p:nvPr>
        </p:nvSpPr>
        <p:spPr/>
        <p:txBody>
          <a:bodyPr/>
          <a:lstStyle/>
          <a:p>
            <a:r>
              <a:rPr lang="en-US" dirty="0" smtClean="0"/>
              <a:t>Sunglass Industry Information</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3581400"/>
            <a:ext cx="3276600" cy="302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0775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LUXOTTICA’S 2012 STRATEGY</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018616"/>
            <a:ext cx="8229600" cy="3689131"/>
          </a:xfrm>
          <a:prstGeom prst="rect">
            <a:avLst/>
          </a:prstGeom>
          <a:noFill/>
          <a:ln>
            <a:noFill/>
          </a:ln>
        </p:spPr>
      </p:pic>
    </p:spTree>
    <p:extLst>
      <p:ext uri="{BB962C8B-B14F-4D97-AF65-F5344CB8AC3E}">
        <p14:creationId xmlns:p14="http://schemas.microsoft.com/office/powerpoint/2010/main" xmlns="" val="357558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HOW THEY WILL DO IT</a:t>
            </a:r>
            <a:endParaRPr lang="en-US" dirty="0"/>
          </a:p>
        </p:txBody>
      </p:sp>
      <p:pic>
        <p:nvPicPr>
          <p:cNvPr id="4" name="Content Placeholder 3" descr="wp_lbox_activities_en"/>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858" y="1600200"/>
            <a:ext cx="4158283" cy="4525963"/>
          </a:xfrm>
          <a:prstGeom prst="rect">
            <a:avLst/>
          </a:prstGeom>
          <a:noFill/>
          <a:ln>
            <a:noFill/>
          </a:ln>
        </p:spPr>
      </p:pic>
    </p:spTree>
    <p:extLst>
      <p:ext uri="{BB962C8B-B14F-4D97-AF65-F5344CB8AC3E}">
        <p14:creationId xmlns:p14="http://schemas.microsoft.com/office/powerpoint/2010/main" xmlns="" val="123853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OAKLEY FITS IN</a:t>
            </a:r>
            <a:endParaRPr lang="en-US" dirty="0"/>
          </a:p>
        </p:txBody>
      </p:sp>
      <p:sp>
        <p:nvSpPr>
          <p:cNvPr id="3" name="Content Placeholder 2"/>
          <p:cNvSpPr>
            <a:spLocks noGrp="1"/>
          </p:cNvSpPr>
          <p:nvPr>
            <p:ph idx="1"/>
          </p:nvPr>
        </p:nvSpPr>
        <p:spPr/>
        <p:txBody>
          <a:bodyPr>
            <a:normAutofit/>
          </a:bodyPr>
          <a:lstStyle/>
          <a:p>
            <a:r>
              <a:rPr lang="en-US" dirty="0" smtClean="0"/>
              <a:t>THE MOST VALUE ADDED ACQUISITION IN THE COMPANY’S HISTORY</a:t>
            </a:r>
          </a:p>
          <a:p>
            <a:pPr lvl="1"/>
            <a:r>
              <a:rPr lang="en-US" dirty="0" smtClean="0"/>
              <a:t>THE ONLY ONE TO EXPERIENCE CONTINUED DOUBLE DIGIT GROWTH</a:t>
            </a:r>
          </a:p>
          <a:p>
            <a:r>
              <a:rPr lang="en-US" dirty="0" smtClean="0"/>
              <a:t>GREAT FIT IN THE AMERICAN MARKETS</a:t>
            </a:r>
          </a:p>
          <a:p>
            <a:r>
              <a:rPr lang="en-US" dirty="0" smtClean="0"/>
              <a:t>GROWTH OPPORTUNITIES FOR SPORTING AND ACTIVE LIFESTYLES (TOURISM)</a:t>
            </a:r>
          </a:p>
          <a:p>
            <a:r>
              <a:rPr lang="en-US" dirty="0" smtClean="0"/>
              <a:t>A PART OF THE OVERALL GLOBAL STRATEGY</a:t>
            </a:r>
          </a:p>
          <a:p>
            <a:pPr lvl="1"/>
            <a:r>
              <a:rPr lang="en-US" dirty="0" smtClean="0"/>
              <a:t>RETAIL, MANUFACTURING AND DISTRIBUTION</a:t>
            </a:r>
          </a:p>
          <a:p>
            <a:pPr lvl="1"/>
            <a:r>
              <a:rPr lang="en-US" dirty="0" smtClean="0"/>
              <a:t>START WITH MULTI-LOCAL, EXPAND TO GLOBAL</a:t>
            </a:r>
            <a:endParaRPr lang="en-US" dirty="0"/>
          </a:p>
        </p:txBody>
      </p:sp>
    </p:spTree>
    <p:extLst>
      <p:ext uri="{BB962C8B-B14F-4D97-AF65-F5344CB8AC3E}">
        <p14:creationId xmlns:p14="http://schemas.microsoft.com/office/powerpoint/2010/main" xmlns="" val="400366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Oakley In Chile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r>
              <a:rPr lang="en-US" dirty="0"/>
              <a:t>Chile has a </a:t>
            </a:r>
            <a:r>
              <a:rPr lang="en-US" dirty="0" smtClean="0"/>
              <a:t>GDP(gross </a:t>
            </a:r>
            <a:r>
              <a:rPr lang="en-US" dirty="0"/>
              <a:t>domestic product) of $279.9 </a:t>
            </a:r>
            <a:r>
              <a:rPr lang="en-US" dirty="0" smtClean="0"/>
              <a:t>billion</a:t>
            </a:r>
          </a:p>
          <a:p>
            <a:r>
              <a:rPr lang="en-US" dirty="0" smtClean="0"/>
              <a:t>PPP </a:t>
            </a:r>
            <a:r>
              <a:rPr lang="en-US" dirty="0"/>
              <a:t>(price purchasing parity) of $</a:t>
            </a:r>
            <a:r>
              <a:rPr lang="en-US" dirty="0" smtClean="0"/>
              <a:t>13,331</a:t>
            </a:r>
          </a:p>
          <a:p>
            <a:r>
              <a:rPr lang="en-US" dirty="0" smtClean="0"/>
              <a:t> The </a:t>
            </a:r>
            <a:r>
              <a:rPr lang="en-US" dirty="0"/>
              <a:t>public is likely able to purchase Oakley's sunglass products. </a:t>
            </a:r>
          </a:p>
        </p:txBody>
      </p:sp>
      <p:sp>
        <p:nvSpPr>
          <p:cNvPr id="2" name="Title 1"/>
          <p:cNvSpPr>
            <a:spLocks noGrp="1"/>
          </p:cNvSpPr>
          <p:nvPr>
            <p:ph type="title"/>
          </p:nvPr>
        </p:nvSpPr>
        <p:spPr/>
        <p:txBody>
          <a:bodyPr/>
          <a:lstStyle/>
          <a:p>
            <a:r>
              <a:rPr lang="en-US" dirty="0" smtClean="0"/>
              <a:t>Total Market Availability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r>
              <a:rPr lang="en-US" dirty="0" smtClean="0"/>
              <a:t>Vast increase in tourism</a:t>
            </a:r>
          </a:p>
          <a:p>
            <a:r>
              <a:rPr lang="en-US" dirty="0" smtClean="0"/>
              <a:t>High amount of brand recognition</a:t>
            </a:r>
          </a:p>
          <a:p>
            <a:r>
              <a:rPr lang="en-US" dirty="0" smtClean="0"/>
              <a:t>Chilean people high on fashion sense</a:t>
            </a:r>
            <a:endParaRPr lang="en-US" dirty="0"/>
          </a:p>
        </p:txBody>
      </p:sp>
      <p:pic>
        <p:nvPicPr>
          <p:cNvPr id="12" name="Content Placeholder 11" descr="chile.jpg"/>
          <p:cNvPicPr>
            <a:picLocks noGrp="1" noChangeAspect="1"/>
          </p:cNvPicPr>
          <p:nvPr>
            <p:ph sz="half" idx="2"/>
          </p:nvPr>
        </p:nvPicPr>
        <p:blipFill>
          <a:blip r:embed="rId2" cstate="print"/>
          <a:stretch>
            <a:fillRect/>
          </a:stretch>
        </p:blipFill>
        <p:spPr>
          <a:xfrm>
            <a:off x="4572000" y="1752600"/>
            <a:ext cx="4038600" cy="2656441"/>
          </a:xfrm>
        </p:spPr>
      </p:pic>
      <p:sp>
        <p:nvSpPr>
          <p:cNvPr id="9" name="Title 8"/>
          <p:cNvSpPr>
            <a:spLocks noGrp="1"/>
          </p:cNvSpPr>
          <p:nvPr>
            <p:ph type="title"/>
          </p:nvPr>
        </p:nvSpPr>
        <p:spPr/>
        <p:txBody>
          <a:bodyPr/>
          <a:lstStyle/>
          <a:p>
            <a:r>
              <a:rPr lang="en-US" dirty="0" smtClean="0"/>
              <a:t>Total Market Availability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Acquisition of GMO </a:t>
            </a:r>
            <a:r>
              <a:rPr lang="en-US" dirty="0" err="1" smtClean="0"/>
              <a:t>Opticas</a:t>
            </a:r>
            <a:endParaRPr lang="en-US" dirty="0" smtClean="0"/>
          </a:p>
          <a:p>
            <a:r>
              <a:rPr lang="en-US" dirty="0" smtClean="0"/>
              <a:t>Proven track record of mobility</a:t>
            </a:r>
          </a:p>
          <a:p>
            <a:r>
              <a:rPr lang="en-US" dirty="0" smtClean="0"/>
              <a:t>Customer service center already operating in Chile</a:t>
            </a:r>
            <a:endParaRPr lang="en-US" dirty="0"/>
          </a:p>
        </p:txBody>
      </p:sp>
      <p:sp>
        <p:nvSpPr>
          <p:cNvPr id="2" name="Title 1"/>
          <p:cNvSpPr>
            <a:spLocks noGrp="1"/>
          </p:cNvSpPr>
          <p:nvPr>
            <p:ph type="title"/>
          </p:nvPr>
        </p:nvSpPr>
        <p:spPr/>
        <p:txBody>
          <a:bodyPr/>
          <a:lstStyle/>
          <a:p>
            <a:r>
              <a:rPr lang="en-US" dirty="0" smtClean="0"/>
              <a:t>Current Participation In Chile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manufacturing plant in Brazil</a:t>
            </a:r>
          </a:p>
          <a:p>
            <a:r>
              <a:rPr lang="en-US" dirty="0" smtClean="0"/>
              <a:t>High amount of recourses from a top notch company (Luxottica)</a:t>
            </a:r>
          </a:p>
          <a:p>
            <a:r>
              <a:rPr lang="en-US" dirty="0" smtClean="0"/>
              <a:t>Many south American recourses</a:t>
            </a:r>
          </a:p>
          <a:p>
            <a:r>
              <a:rPr lang="en-US" dirty="0" smtClean="0"/>
              <a:t>Market research</a:t>
            </a:r>
            <a:endParaRPr lang="en-US" dirty="0"/>
          </a:p>
        </p:txBody>
      </p:sp>
      <p:pic>
        <p:nvPicPr>
          <p:cNvPr id="5" name="Content Placeholder 4" descr="Latest-Trends-of-Sunglasses-for-girls.jpg"/>
          <p:cNvPicPr>
            <a:picLocks noGrp="1" noChangeAspect="1"/>
          </p:cNvPicPr>
          <p:nvPr>
            <p:ph sz="half" idx="2"/>
          </p:nvPr>
        </p:nvPicPr>
        <p:blipFill>
          <a:blip r:embed="rId2" cstate="print"/>
          <a:stretch>
            <a:fillRect/>
          </a:stretch>
        </p:blipFill>
        <p:spPr>
          <a:xfrm>
            <a:off x="4648200" y="1524000"/>
            <a:ext cx="3124200" cy="4790440"/>
          </a:xfrm>
        </p:spPr>
      </p:pic>
      <p:sp>
        <p:nvSpPr>
          <p:cNvPr id="2" name="Title 1"/>
          <p:cNvSpPr>
            <a:spLocks noGrp="1"/>
          </p:cNvSpPr>
          <p:nvPr>
            <p:ph type="title"/>
          </p:nvPr>
        </p:nvSpPr>
        <p:spPr/>
        <p:txBody>
          <a:bodyPr/>
          <a:lstStyle/>
          <a:p>
            <a:r>
              <a:rPr lang="en-US" dirty="0" smtClean="0"/>
              <a:t>Using Luxottica’s Infrastructure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Total Strategy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ea typeface="Calibri"/>
              </a:rPr>
              <a:t>Optics</a:t>
            </a:r>
          </a:p>
          <a:p>
            <a:r>
              <a:rPr lang="en-US" dirty="0" smtClean="0"/>
              <a:t>Product Variety </a:t>
            </a:r>
          </a:p>
          <a:p>
            <a:r>
              <a:rPr lang="en-US" dirty="0" smtClean="0">
                <a:ea typeface="Calibri"/>
              </a:rPr>
              <a:t>575 </a:t>
            </a:r>
            <a:r>
              <a:rPr lang="en-US" dirty="0" smtClean="0">
                <a:ea typeface="Calibri"/>
              </a:rPr>
              <a:t>patents and 1100 </a:t>
            </a:r>
            <a:r>
              <a:rPr lang="en-US" dirty="0" smtClean="0">
                <a:ea typeface="Calibri"/>
              </a:rPr>
              <a:t>trademarks</a:t>
            </a:r>
          </a:p>
          <a:p>
            <a:endParaRPr lang="en-US" dirty="0"/>
          </a:p>
        </p:txBody>
      </p:sp>
      <p:sp>
        <p:nvSpPr>
          <p:cNvPr id="3" name="Title 2"/>
          <p:cNvSpPr>
            <a:spLocks noGrp="1"/>
          </p:cNvSpPr>
          <p:nvPr>
            <p:ph type="title"/>
          </p:nvPr>
        </p:nvSpPr>
        <p:spPr/>
        <p:txBody>
          <a:bodyPr/>
          <a:lstStyle/>
          <a:p>
            <a:r>
              <a:rPr lang="en-US" dirty="0" smtClean="0"/>
              <a:t>Oakley Brand </a:t>
            </a:r>
            <a:endParaRPr lang="en-US" dirty="0"/>
          </a:p>
        </p:txBody>
      </p:sp>
      <p:pic>
        <p:nvPicPr>
          <p:cNvPr id="28674" name="Picture 2" descr="http://ts4.mm.bing.net/images/thumbnail.aspx?q=4726504678162851&amp;id=fb72712e3da63f0d2f4b9ebc9400e36c">
            <a:hlinkClick r:id="rId2" tooltip="oakley footwear - Buy Shoes, High heels, Pumps, Sandals, short boots ..."/>
          </p:cNvPr>
          <p:cNvPicPr>
            <a:picLocks noChangeAspect="1" noChangeArrowheads="1"/>
          </p:cNvPicPr>
          <p:nvPr/>
        </p:nvPicPr>
        <p:blipFill>
          <a:blip r:embed="rId3" cstate="print"/>
          <a:srcRect/>
          <a:stretch>
            <a:fillRect/>
          </a:stretch>
        </p:blipFill>
        <p:spPr bwMode="auto">
          <a:xfrm>
            <a:off x="3352800" y="3200400"/>
            <a:ext cx="1714500" cy="1533525"/>
          </a:xfrm>
          <a:prstGeom prst="rect">
            <a:avLst/>
          </a:prstGeom>
          <a:noFill/>
        </p:spPr>
      </p:pic>
      <p:pic>
        <p:nvPicPr>
          <p:cNvPr id="28676" name="Picture 4" descr="http://ts4.mm.bing.net/images/thumbnail.aspx?q=4949933159481811&amp;id=2c7489fa4391f907f2e4e9c1e7f4a833">
            <a:hlinkClick r:id="rId4" tooltip="brand oakley product code oakley whales tale reward points 0 ..."/>
          </p:cNvPr>
          <p:cNvPicPr>
            <a:picLocks noChangeAspect="1" noChangeArrowheads="1"/>
          </p:cNvPicPr>
          <p:nvPr/>
        </p:nvPicPr>
        <p:blipFill>
          <a:blip r:embed="rId5" cstate="print"/>
          <a:srcRect/>
          <a:stretch>
            <a:fillRect/>
          </a:stretch>
        </p:blipFill>
        <p:spPr bwMode="auto">
          <a:xfrm>
            <a:off x="533400" y="3200400"/>
            <a:ext cx="1533525" cy="1533525"/>
          </a:xfrm>
          <a:prstGeom prst="rect">
            <a:avLst/>
          </a:prstGeom>
          <a:noFill/>
        </p:spPr>
      </p:pic>
      <p:pic>
        <p:nvPicPr>
          <p:cNvPr id="28678" name="Picture 6" descr="http://ts2.mm.bing.net/images/thumbnail.aspx?q=4713954797028849&amp;id=3ce17b75765cd0c09b9b953571565d20">
            <a:hlinkClick r:id="rId6" tooltip="PW, the Wristwatch Guide: Oakley Judge Wristwatch"/>
          </p:cNvPr>
          <p:cNvPicPr>
            <a:picLocks noChangeAspect="1" noChangeArrowheads="1"/>
          </p:cNvPicPr>
          <p:nvPr/>
        </p:nvPicPr>
        <p:blipFill>
          <a:blip r:embed="rId7" cstate="print"/>
          <a:srcRect/>
          <a:stretch>
            <a:fillRect/>
          </a:stretch>
        </p:blipFill>
        <p:spPr bwMode="auto">
          <a:xfrm>
            <a:off x="6172200" y="3048000"/>
            <a:ext cx="2514600" cy="1918723"/>
          </a:xfrm>
          <a:prstGeom prst="rect">
            <a:avLst/>
          </a:prstGeom>
          <a:noFill/>
        </p:spPr>
      </p:pic>
      <p:pic>
        <p:nvPicPr>
          <p:cNvPr id="7" name="Picture 12" descr="http://t0.gstatic.com/images?q=tbn:ANd9GcQTMazs_0HYlqG-rhlAo3PSQ8GB5hKq7xCLqIiHI0m2q3xDONn2"/>
          <p:cNvPicPr>
            <a:picLocks noChangeAspect="1" noChangeArrowheads="1"/>
          </p:cNvPicPr>
          <p:nvPr/>
        </p:nvPicPr>
        <p:blipFill>
          <a:blip r:embed="rId8" cstate="print"/>
          <a:srcRect/>
          <a:stretch>
            <a:fillRect/>
          </a:stretch>
        </p:blipFill>
        <p:spPr bwMode="auto">
          <a:xfrm>
            <a:off x="2590800" y="4419600"/>
            <a:ext cx="3299691" cy="1785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Recession of 2001</a:t>
            </a:r>
          </a:p>
          <a:p>
            <a:endParaRPr lang="en-US" dirty="0" smtClean="0"/>
          </a:p>
          <a:p>
            <a:endParaRPr lang="en-US" dirty="0"/>
          </a:p>
          <a:p>
            <a:r>
              <a:rPr lang="en-US" dirty="0"/>
              <a:t>Sunglasses make up over 10% percent of the worldwide vision </a:t>
            </a:r>
            <a:r>
              <a:rPr lang="en-US" dirty="0" smtClean="0"/>
              <a:t>care</a:t>
            </a:r>
          </a:p>
          <a:p>
            <a:endParaRPr lang="en-US" dirty="0" smtClean="0"/>
          </a:p>
          <a:p>
            <a:endParaRPr lang="en-US" dirty="0"/>
          </a:p>
          <a:p>
            <a:r>
              <a:rPr lang="en-US" dirty="0" smtClean="0"/>
              <a:t>Decline is sales in 2009</a:t>
            </a:r>
            <a:endParaRPr lang="en-US" dirty="0"/>
          </a:p>
          <a:p>
            <a:endParaRPr lang="en-US" dirty="0" smtClean="0"/>
          </a:p>
        </p:txBody>
      </p:sp>
      <p:sp>
        <p:nvSpPr>
          <p:cNvPr id="3" name="Title 2"/>
          <p:cNvSpPr>
            <a:spLocks noGrp="1"/>
          </p:cNvSpPr>
          <p:nvPr>
            <p:ph type="title"/>
          </p:nvPr>
        </p:nvSpPr>
        <p:spPr/>
        <p:txBody>
          <a:bodyPr/>
          <a:lstStyle/>
          <a:p>
            <a:r>
              <a:rPr lang="en-US" dirty="0" smtClean="0"/>
              <a:t>Sunglass Industry Info Cont’d</a:t>
            </a:r>
            <a:endParaRPr lang="en-US" dirty="0"/>
          </a:p>
        </p:txBody>
      </p:sp>
    </p:spTree>
    <p:extLst>
      <p:ext uri="{BB962C8B-B14F-4D97-AF65-F5344CB8AC3E}">
        <p14:creationId xmlns="" xmlns:p14="http://schemas.microsoft.com/office/powerpoint/2010/main" val="3202792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South American Market</a:t>
            </a:r>
          </a:p>
          <a:p>
            <a:endParaRPr lang="en-US" dirty="0"/>
          </a:p>
        </p:txBody>
      </p:sp>
      <p:sp>
        <p:nvSpPr>
          <p:cNvPr id="3" name="Title 2"/>
          <p:cNvSpPr>
            <a:spLocks noGrp="1"/>
          </p:cNvSpPr>
          <p:nvPr>
            <p:ph type="title"/>
          </p:nvPr>
        </p:nvSpPr>
        <p:spPr/>
        <p:txBody>
          <a:bodyPr/>
          <a:lstStyle/>
          <a:p>
            <a:r>
              <a:rPr lang="en-US" dirty="0" smtClean="0"/>
              <a:t>Goal</a:t>
            </a:r>
            <a:endParaRPr lang="en-US" dirty="0"/>
          </a:p>
        </p:txBody>
      </p:sp>
      <p:pic>
        <p:nvPicPr>
          <p:cNvPr id="1026" name="Picture 2" descr="https://mail.ttu.edu/owa/attachment.ashx?id=RgAAAAAsDiFRoXamSL6mpBY7fVNmBwB2PEtjxBa8Rr7tlFqRApXNAAACl4kcAAAch5t1SODlSrqWCAWguAnJARMRsyTKAAAJ&amp;attcnt=1&amp;attid0=EADXDd8vZqHWRq6X%2baTTQL5Z"/>
          <p:cNvPicPr>
            <a:picLocks noChangeAspect="1" noChangeArrowheads="1"/>
          </p:cNvPicPr>
          <p:nvPr/>
        </p:nvPicPr>
        <p:blipFill>
          <a:blip r:embed="rId3" cstate="print"/>
          <a:srcRect/>
          <a:stretch>
            <a:fillRect/>
          </a:stretch>
        </p:blipFill>
        <p:spPr bwMode="auto">
          <a:xfrm>
            <a:off x="1371600" y="2362200"/>
            <a:ext cx="6400800" cy="30480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Foothill Ranch facility California </a:t>
            </a:r>
          </a:p>
          <a:p>
            <a:r>
              <a:rPr lang="en-US" dirty="0" smtClean="0"/>
              <a:t>Dayton, Nevada </a:t>
            </a:r>
          </a:p>
          <a:p>
            <a:r>
              <a:rPr lang="en-US" dirty="0" smtClean="0"/>
              <a:t>India </a:t>
            </a:r>
          </a:p>
          <a:p>
            <a:r>
              <a:rPr lang="en-US" dirty="0" smtClean="0"/>
              <a:t>CHILE? Soon!</a:t>
            </a:r>
            <a:endParaRPr lang="en-US" dirty="0"/>
          </a:p>
        </p:txBody>
      </p:sp>
      <p:sp>
        <p:nvSpPr>
          <p:cNvPr id="3" name="Title 2"/>
          <p:cNvSpPr>
            <a:spLocks noGrp="1"/>
          </p:cNvSpPr>
          <p:nvPr>
            <p:ph type="title"/>
          </p:nvPr>
        </p:nvSpPr>
        <p:spPr/>
        <p:txBody>
          <a:bodyPr/>
          <a:lstStyle/>
          <a:p>
            <a:r>
              <a:rPr lang="en-US" dirty="0" smtClean="0"/>
              <a:t>Manufacturing Facilities </a:t>
            </a:r>
            <a:endParaRPr lang="en-US" dirty="0"/>
          </a:p>
        </p:txBody>
      </p:sp>
      <p:pic>
        <p:nvPicPr>
          <p:cNvPr id="16386" name="Picture 2" descr="http://www.vorsteiner.com/b/images/oakley.jpg"/>
          <p:cNvPicPr>
            <a:picLocks noChangeAspect="1" noChangeArrowheads="1"/>
          </p:cNvPicPr>
          <p:nvPr/>
        </p:nvPicPr>
        <p:blipFill>
          <a:blip r:embed="rId3" cstate="print"/>
          <a:srcRect/>
          <a:stretch>
            <a:fillRect/>
          </a:stretch>
        </p:blipFill>
        <p:spPr bwMode="auto">
          <a:xfrm>
            <a:off x="3048000" y="3429000"/>
            <a:ext cx="5953125" cy="32670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 operations </a:t>
            </a:r>
          </a:p>
          <a:p>
            <a:r>
              <a:rPr lang="en-US" dirty="0" smtClean="0"/>
              <a:t>2013 </a:t>
            </a:r>
            <a:r>
              <a:rPr lang="en-US" dirty="0" smtClean="0"/>
              <a:t>Brazil Manufacturing plant</a:t>
            </a:r>
          </a:p>
          <a:p>
            <a:r>
              <a:rPr lang="en-US" dirty="0" err="1" smtClean="0"/>
              <a:t>Multioptica</a:t>
            </a:r>
            <a:r>
              <a:rPr lang="en-US" dirty="0" smtClean="0"/>
              <a:t> International </a:t>
            </a:r>
          </a:p>
          <a:p>
            <a:r>
              <a:rPr lang="en-US" dirty="0" smtClean="0"/>
              <a:t>Regional distribution</a:t>
            </a:r>
            <a:endParaRPr lang="en-US" dirty="0" smtClean="0"/>
          </a:p>
        </p:txBody>
      </p:sp>
      <p:sp>
        <p:nvSpPr>
          <p:cNvPr id="3" name="Title 2"/>
          <p:cNvSpPr>
            <a:spLocks noGrp="1"/>
          </p:cNvSpPr>
          <p:nvPr>
            <p:ph type="title"/>
          </p:nvPr>
        </p:nvSpPr>
        <p:spPr/>
        <p:txBody>
          <a:bodyPr/>
          <a:lstStyle/>
          <a:p>
            <a:r>
              <a:rPr lang="en-US" dirty="0" smtClean="0"/>
              <a:t> Regional Strategy </a:t>
            </a:r>
            <a:endParaRPr lang="en-US" dirty="0"/>
          </a:p>
        </p:txBody>
      </p:sp>
      <p:sp>
        <p:nvSpPr>
          <p:cNvPr id="25602" name="AutoShape 2" descr="data:image/jpeg;base64,/9j/4AAQSkZJRgABAQAAAQABAAD/2wCEAAkGBhISEBQTExQWFBUVGBgXGBgXFhgbGhgcHR0YFhwYGhwZHSYfFx4kHBYaIDIiIycqLC0sFR4yNTAqNSgrLCkBCQoKDgwOFw8PFykcFxwpKSkpKSksKSkpKSkpKSkpKSkpKSkpKSksKSwpKSkpKSkpLCksKSksLCkpKSkpLCkpKf/AABEIAIQAsAMBIgACEQEDEQH/xAAcAAABBQEBAQAAAAAAAAAAAAAFAAIDBAYBBwj/xABBEAACAQIEBAQDBQYFAQkAAAABAhEDIQAEEjEFIkFRBhMyYXGBkQdCUqHwFCNikrHRM3KCwcLxFSRDU2Nzk6Ky/8QAFwEBAQEBAAAAAAAAAAAAAAAAAQACA//EAB4RAQEBAAEFAQEAAAAAAAAAAAABEQISITFBUQNx/9oADAMBAAIRAxEAPwD0VKRHpuO39v19cSpmVkC+ozCxcxufgOvxxBUzWhQ0TJVRBFyzBAPqffFgZcGS12O5FrDZR7DpM7k7m3bjGT8tmFLOg9VPTqBGwYalPYiJEj8JxaGBroabebGqwDG86BO/wnV8jfBCnVB2M47Ss2JMdxzHRhYIHHccAx3AiAxyo0AneOnfsPmbfPHS4G5A+eIHzcuoCuVBJLBGiQQALgTclp25cZtUiekkADfue56n5m+J0OIdfs38pxH+3IKgplgKhBYJI1kDdgu8Cd4xm4cWHpkHUu/3l/EB/wAh0Py7RxHC3B/dn/6n/YT9D+ThXHv/ACt/bETVACSLg+pYN/4hbfuOv9eeGd17CxUo5hVgTKn0nt2HuOx+WLHnL+IfXAzY6cMIw9aqnqPqMdEYdSLThacT6cIJh6ihFPDSuLJXEbLi6taZmrkwzI0kFHDgA8rGCo1Dr6pBFwYPTHaWcqF2XyGGnYmpSh9uZLyReLwQQQRiwq4eaci/695xqEwV3/8AKJ/10vp6sV1DmQKRDLYHzUEiOWd+gjvynE9fNCmup5IkKCqkkljpAgbEki9l9xhVaBJDPZdig20k/fP3oMGBy3Pq3xsqvDvEaOzUzPmJHmKFZtEyBLBQjKYMMDBAPY4IZfiAd3RQZp6ZnSBzAkdSw2O6jb2OLAJ2/Q+HbFanwumjM1NFpu5liqKNR6loie/17mXvGey0Ae4Hwv8Amf7Y75fck/P+2AvF/F2WylszVVHiQiy7n4IssPnA9xjC8f8Atma65amKQ/HVio/aRTU6F/1O24kDGLziyvU6rpTUuxVFW5YkKB7ljAH1xj+MfavlKQIoBsy3dTopf/I45v8AQrY8hz3Gc1nKgLl6rbqap1R/lSAi9uVQffFir4Pr+U9aqTyqWhiZMCQO/tPbfHG/pW5wFeNfannK8qKvlKfuZYFbHq1RpqMOnLpxmaVerTYVTT0806gSKisPvebOtSPxEne4ONtwrwfRy/8AjMjvAYhVKgTJ0AE6miLm0zti9lUytULSKFQxhWKFQxggwe5sb7xjFrckFPBv2oq4FPNsATZcxAVTJgCsv/hkn745GP4TbHpKv+v1+tsfNPFeCVaOaqJSDjy+baFdWkahO/VTMjlI9safwR9olTKxSealEW8v79P/ANok7f8ApMf8pBOnG+PL6xy4/HtzKAD1U+odvf4d/riSm8WN+x7j+/8AXFLhnFaVemtWi4dG2Yd+oIN1YbEGCMTxFvu9P4T/ALDt222xqxj+rRWccFMdh9MNp1Oh3/r74ljGWcN8odh9MP8AKGEMOwNyGmmPf6nDGpD3+pxLOG6b3wNYAqMSKMZfiXj3LUjppk5ipIGmldQZi9Q8pE/h1YGZr7UPJEVcqytcCKy3IkWBTUb9h0x2nOQdOt9GGOQoJYjQAZLGAo66idl9ztOPJ+J/bA6UkSgDrHqqVgrMf4Qixsx3JXbGWzXGs/xJyGZngg6WI0J1EU1AQHsSJ9zgv6z0ul6pxb7T8nQUhGOZdZE0yBTMbE1W5T76A3XGA419qOczJKU2NNTbTQlJ9jUP7xum2ge2BnDfCpao/wC0NKU2CHmkk2uB2GpfqYxoMhwREzQZKYiNFMuwW4lnaDzHoJCnc453na30yMmeA5t9PJHmuqKotqdjpEk73NyZtO+NHw/wXRpqruwLG+k7HewI5j8sX/EPEFpVFFQO7KNahWWkkkwp8wksSCNgJmMHRlSuVIX92/lbqx1atM+sidx1HyxggXh7JCm8igKb1WdxUc6dSQulVN2I3MQJnBHxHUFOmvma6gZoKoUpra+lmYyAR1B6YH+EuEEua1bSxKHTJZ2g21M77EjYLG53wS8UZKcuUs6kgaW3EkLyk+zde+JG+FM35vmuqUUSw/dlnJImdVQ+qOsd+uCXBFBaDBE3BuPTG3zxHwisvllRYqPREFfUdu3wth3AW5/1+H8sV8iBGRzlMZuDKVOel5dVwVZAzMoo1IhuZiPLaDzb9CI8V+G1evT8hQvmEow2ZHA1gQehAbe3bvjT0uHIOJCoCRqV3ZQeUsDo1QdjHaNhit4szvl5ulqRWDKmhhC1VKuQ2hmOmoOe6NHqkHsFkeBeJs1w7MX5SYDBpKVANhUG5IGzjmX+MWx7d4Y8VUM8k0zpcAF6ZILLPUEWdD0YWPWDbHnHi3g3m1KHmAhZIZ1HLpNgH30kNpttexOMlmaGY4bmF0ObS6MshgJglTe20giDaQcblZs19GaIt/Kf9j+vzxPSb5e2MV4J+0WlnFWnWISsbAiy1D7T6H/gJ/ylumzG/v8A1GNM4lJxU4RxEV6K1AVM6gdJlZVijQT7qcT1DKnTuQY6X6fC+AvhThFbLU3RyCpcuvOWILEs5+BY6o7s3tgLQ4aWAxyPfCAwJ858L4rWYDTRGilDDUAGnfXIHqA+FhhvEzSzfrSpQrMoGohl1BejkWPKTghwujoy70BIqsNHpMaioQ3Fjck747lMhUPEnFRGFJVQJqmG0hFkqTEgKxBicGNo+CeGKNJ6jaC6qBpZxCwPU2o73B2n04IeH0Vlr1Kb6gW1kKrKpMTpDsJYABeZR1w3w5SKZavWdi5cvLFmJ0qCoEsSepOJvD7LR4drF7MzEGTJOm5kz0G9o9sQc8Hk1BUqGmqAkIIVpY3LEu/MxvEwB22xV8LcMjM1atmKM6C1zMc2piTMHaw3wQ4TnFoZM1KkKEm8hpsACNJMy1gJ64HeDeJI7OQzzpBcFVCiTJYQT1OxO04D9XOMZnLnM02Zqc0w0FgAQ8qAOYeoSbdL7YMcV4kiUKjBlaFiNa9SF3JA69/7YwWa4jmWzrxoVmqaICqRywguwZjFpjTf3xofGuUD5a5qHSwJlmIi8khpU7H3ntg1LvhjOaiVDUiqIF5KuttQ0gzygAQs2nf2wO8bcb0VKdJVLEAsZZghkQLJLPBE/HFL7OspTIeqqQI0DVci4J9haMT+OBqQNTJVhyXGmNTXImOgMEYl7WPCec8ynWDUaVOLyliTBAtMrYYLcDrsrA3cc0QObb6N+WKHg9T+w6j6nUknqYBA/L2wS4EecfP36dbYkAcM8W0/21LVKaFmDazqC69TRBAamNRFzIxoPElVDXoI0agyMAYmJcEiTJ+WMlkMmKnE2plVKUnDKdIZusgyIbmg/BcW/H2fzK1AuseWUDRAgkE7gmOk7yI36YkNeNEfzMs1MEOztSkMAYMNBB1K6yDysIuMN4wtNc5TUidSaQrXRtZYEAgcjEqIUgC9iMQ+J+JxSytSqyK4/eskmCbDlKjSBc72vvglxQI2cybAiQHKwfunYiDDKT8R9cSYXiHh11fMVaMBaTXQzIWNVx7EHtsPjjbeA/tRmMvnG2jTVbde3mX5l/j3H3rc2KeYov52eDFmQU9SgEEjUCxVS1wPVyk6Z7YE8Q4CuZ8l0mmWpNDxEspATV1U8rD6QTjUrN7vdKNUG6kHvpgj4g4sge+Pnjw94vzGSKpUJVHAIBJ0FTJBgGAbyYImNwbH1vgPjmnURfN5dZOh1VtL30kgbqQdwdrbgg41Q1gX44RXHA+F5mDU8FyJUMoIhdyIiwBO3yOAPAeN1hlcxUl30topqXMU5hZGqdtYsOww+txPyFqVNKuoUAAtbmOk6gBMWNuwN8MbOB+HVG000NWwVSRNzeGJI9IwNCPEc644UhX90GcageflkmxIMCVnbp74l47TY8KQ1ZZl01DHL+I7XBsRv3nFbxFXpnKUaKMjWUQrKxhQBsL7k/TC4rxkZmiKNGlVIMDUVAFhHQntgInw7JheFldvMQsepGoi1/btbDfACnyHd4l2j20iSBH+qMVn4pUeh+zikQQoXV5q6bAXuoJ+U7YDLxoUF0Lm9C7laaGdVpBbRPQjcbYkJUsuDxYMPugn6Akk/wA++NL4on9ncd1Pe9iP+WMAnH8sHJK1axMXey9Nwzkn6YuZYoJRqNZtI2Z7KLXgMRG2wO+BexbwtxenlqLa1qEl3IC0ybaigk2A2jDOMZlaikUvMqmo7VGBUAodIUKN5EAfDT1mwDO8ar0+Wn5ar90BKbEXnmMESe8C+BlXjuacc2YqR2DFR06IB3xJveHtmaeWRJSig5CGQltPcs5VZv26YZks3WDKaeZR26hhScQd4CtI+U48/wD2SoRq0s0NGsqxhtwCWBk7mO04ZmMhpg6N/bb6i5/tiTf5DP8A7PnTUrqQXUO2hSwUm+3qEQRsfjibxjmaWZfKtTdaigvJUzEgCD1G5sRjBUPEVemI1B6Y+5UHmKPhqkrPsRtgzw7jFKq0GkKNTfzNcoIB9QchgIkQGO3thDW/aDlx5VFlAkuE7DmXe2xEdI3xX8S5irR/Y0pimoVUCBgCupWU2Y3gzJFiADvtiLNcUfMlKdTy0WmysrUyza2EWAMWjtOIeJ+IKeYqZVSHR6VTmV1HYLIN5n377YE0C8WQcRrUW3emQBpPqVdWkH70jVBIGw3xBw6gpHDfu6RVpEQQfSeUjeJWYNjGIzlB/wBqNEw1A2JMS2pDc3WwG3bAbhdWpSy+VKRq/a2EVCTpJ0rAiIU6TMT3+Kl2rTL0aJNMNU8uqKYKjSDTqAzzFto9JEQT8MUs1nc/RAarDI0qyKqmAOa0AaYuQwgjob4JZfiKEBbjRXzNIawFkuNQAg83NYx3HcYsVqayQFHNYkTbUjgkAmD8D9cKc8P/AGh1qCU6YhkVtVMlzDDSwKOSDAlg0Wgr0Bgex0MwHVXUyrgMD3BAIPvY48Bz2RQMzKmpakMQJsTBELtsyyPzOPWfs6ywTIUytR6gYsYYyEIYqVWwgWkzNzviosx89VeOkgWLiQ2kqApiYJiSYk9cVaXFHBLKiAi8hSSPmSY+MYgp1ya0zC2U9o6C3fFzyARZgJ+vwjEV+pxBtJCF0kapWmqMB/E2qfa2A9UVGMOzMRPqctsCe/tgwlVA24JsIi9mQxEb8sfPCbNKpYEwTqBkGRICnoPwn+bElenSZVQaEDHlEqfa8SBIneOmOVeHsxMgap0wqwtiKYiO5n6YuZjiCK4LAqwOqCoMyQ34trYemZJIqhTpOzcsyHZ7LJgBjMyemJKS8LKsLSGZxvNlJEmQBixn6BpKtSmzKU0ICpINy5sRBHpGJ6VYkqFVjExqaAJuZhLYmL1CYNEvBmQzESOohfc3xkouHcNU0BVKyWciYvZVY3g9TPzw3hdsyE1EKVckawBPKLg72G1sXUWo0ygp9bq7T8i2/vGOLQzB2piPgDP1ZpwrEML5lRYEa6jajMeoKBc6dpM7/LFunSSVsp5hY7Ef6CrEdbTtjtLJ1p/eHyxH3RTBN4j0i3zwyrlGHod3MCFJRgfa23xtixABoo9RVUIIRAdOq5OkydZJm5mLe2JqvmUqppoYupg3BPcyBO+CLa5M0RqBiQGEH3POP6YZmWTzSzgq4I25ltcXU/8AHFmIK4ll2tyKAV1yqhZsCfpqEfPEvDuLVwQr1NSbRUO47K55l+TWxczKK+mGiEK3BE3WDqIAPpviOrl2KgKNQClWgyJlWG3uD9MQSnxE1Nw3mVUqjaoW8y1uRgSZH1wRy3Gi1GmgAqla/nakDdLkaSQQ29reoYAZzIg1o21EG03kSfzxDVy50GIsO0GAoeBHxN8Ka2hm1qklIb/voe6sHHmIwAKkQPR8ZU74lo8dLKHQozAUiRqmCGVYPX8uuMiczVVOeamnmhwGABEeqQ0R7/DbEmQ4uiMSKeglRMlm2YOCDAPTqem5nEBs8XNRFIkaZUjRpmEQCCSQf8M7Dpgxw7iDCGSu6aSQF1MoEHoBYzJP1wCoZsVFGiGOr7hDED94TIIDAc+xHzwU8OcTpnXScEMZYQCGEATykT0n26+9uHzGP4/laNKugpQgADMQS4BJJFiegHfrhlHiqzGlSZHMFXUfeSfhgVp7Hv0PsB/U4v5ThDSDMwVnlaxOwNuX5/LFeUnlrj+fK+BBOIjzfL0DeNULvvPpnp3x2txso+gJPpE8v3oPVCeuKFFR5jVdSkamv2JBgfT+mHVss3nK5gB21LJuVWPl0w4ydx3NspXSSJJ+g04KZbihGWQg1HKKDDQBJtyED3Iv2GA3GMs7aComZAA3PUkDqAAL++LJkU/LsW0qQB2DAm4tsDiAhk+OPUcIVIkTPmatvYKMSZni70yFUA8gczVKG7NsPvH9RgTwulpqAxskHmDXnsJ3+GHcSy7PVUgSAiCxXpM9QdyMDWjGQ4m1ZWLLEGPUXmxn1AxitnOP1EqtTVFaG0gl6g2AOwMdcM4XSanTYMpBLtvHt/fFPP0j57sVbTrc6oMfdAIO3TEB/gPFalTUxRVKkAadbfimdQbth+czpFUO2on+EQbKYiUEX6g4ocBGlKgNjrvMe5tqMbEYmLjzQZ//AD0H8JJ/LEk6cSDVGVBVCvT5jUZY5NZFgL+vuDMzhPx1ElXTV1k0Q4vezBw2IM8i1GI2hGNr3G24g/DHHq0/IEFTuAZv2Hv+eLR6WM1XoqSKqj72mTUWL3gorAb4rtQy88zFPwEMgMb7vBaJ3nDeJVRqqCPvOO/X8sV+IQaoF7MPhsp/tg0pHpwYDkARIiTvEgkmDbtGGGk9wdBkdioIMqZJiDFsPzaJJeBrDuBsTAnp8cQNkoNQBWFmaQGFwFbeO87YQc6FgZWdSi6kG3sDtE4FTNWoCJFiZgxaP9+nti+k6Rqa7J8pBIt22HxwNqFgSZMkA27+n5bYUkTKKCpEGI2YCDCQRO15OCvAqpOZUs7IBrM230kANFjPXASlVNrzbb/QDPfofri/l/8AEAsYb476vruPrgwwDqghdhAtI6zJE/T8sWci1UiVd002BANrdxcGD+ZwyrlmKuR6EN+kkwDHcx+WD2ToUwJDG4WykkmBAm0C2NZqls8BC5BgI1TvtaCe8/DEa5dw5EGyzEEC8W+E2n2xoqlBSDdpIgGQY/P3w3KcPVS5M8xEElpiNjbvJ+eFlnc1We7PvHqkaix3Zjux98LLl7gqxmA0AlgOw7Wj9TjTZvIK6MuphPtP/TFbKZQU71EVl0gMd4ILQf8ALDAT7YtOhAzppOGWmU0HlJLa/wCaAJ9wB7YhXO1AUPVDrEwYJPvvMY14yNIWFOO9z/fEVTIUWZOWCCSN4aRETPz6bYNQC3FnbQvoJOolSFN9HbrCk3/FhvF88GQ0wvpedVpaZsbDv9QMaFuGUBeAPh/0OKvEskhpaVa7MiCVFtTAdQDt/TBe5lyYE8J4i6pAYiT9e5vglkc47Vk1SwJuLXt8v64g4RwQA+Z5kwai6dN7Ercmw6HbBgUBO30C/wBsOiovEOcCUGKJpYkDVrkieoAY9LX74FUTr4dpIg67OWF1DAnSCeaJiIwTz2TVlCkSGdARIFtQnp2nC4XkwiaIhkMNpciSeYN6eoIt0xancjWh6wYBlBATUYteSIF5tiuac5lXIYorswAUlfRbpMahBPwgGcFDkhElWjuargf7DFU/soPqUnsHaofoAcWgObMrRnWaqguxVqRQVADeOa4AvtHXEfF+Pq1FUpVKzQ4JarU1EaQdiIFy7D30DBdqVMxpoOw7lUQe/r5j/Ljue4cHQKiEDUCfTYCSOnRtNuonEgrK8LqgKzhgCQVsblCwMGIIkifbHMvwioCzaPM1H0kAKOZW3m0xER1wfakDGp2Q7lFmx3IAUat+vWMSrwumRMFovL6jHyZj+Ywqh2ezTPRSi1PL0VVlb/HZiTI21Ekcto9+2IKfB0VvNUmodlDoWSwAhhAnf9Rg6uVRYggT+FQD+Rxw5UbyD3Fz9b2xJkMigFNDAJIkyB1mcLKOUrNTHp06o7Ext2GFhYy1Rem9thiZBJif6YWFhB9SmB3PxOKr81byz6QCx9yNgfb2wsLElgOYJm+IKjSaYP4wcLCwQ1c0XG/Tritm15qI71F69lcj8xhYWAJMnSHmVlvAcH600J/PBYZBSskmfl/bCwsFLM8Y461M6RTpGGEFlY37wWiflizwzMVa4Baq6SYimEX+iz+eFhYis5/hFKmAxBqsTE1WL9+hMYs5IylgFETCiB9McwsaSRjCyAJv0+GFlKQqKWeTA2mB+Vz9cLCxphYICKukAalk/Gf1vh1QSRN7df6fDCwsMTtZQtgN4k9TOKockn22wsLGaY//2Q=="/>
          <p:cNvSpPr>
            <a:spLocks noChangeAspect="1" noChangeArrowheads="1"/>
          </p:cNvSpPr>
          <p:nvPr/>
        </p:nvSpPr>
        <p:spPr bwMode="auto">
          <a:xfrm>
            <a:off x="63500" y="-509588"/>
            <a:ext cx="1438275" cy="1076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CEAAkGBhISEBQTExQWFBUVGBgXGBgXFhgbGhgcHR0YFhwYGhwZHSYfFx4kHBYaIDIiIycqLC0sFR4yNTAqNSgrLCkBCQoKDgwOFw8PFykcFxwpKSkpKSksKSkpKSkpKSkpKSkpKSkpKSksKSwpKSkpKSkpLCksKSksLCkpKSkpLCkpKf/AABEIAIQAsAMBIgACEQEDEQH/xAAcAAABBQEBAQAAAAAAAAAAAAAFAAIDBAYBBwj/xABBEAACAQIEBAQDBQYFAQkAAAABAhEDIQAEEjEFIkFRBhMyYXGBkQdCUqHwFCNikrHRM3KCwcLxFSRDU2Nzk6Ky/8QAFwEBAQEBAAAAAAAAAAAAAAAAAQACA//EAB4RAQEBAAEFAQEAAAAAAAAAAAABEQISITFBUQNx/9oADAMBAAIRAxEAPwD0VKRHpuO39v19cSpmVkC+ozCxcxufgOvxxBUzWhQ0TJVRBFyzBAPqffFgZcGS12O5FrDZR7DpM7k7m3bjGT8tmFLOg9VPTqBGwYalPYiJEj8JxaGBroabebGqwDG86BO/wnV8jfBCnVB2M47Ss2JMdxzHRhYIHHccAx3AiAxyo0AneOnfsPmbfPHS4G5A+eIHzcuoCuVBJLBGiQQALgTclp25cZtUiekkADfue56n5m+J0OIdfs38pxH+3IKgplgKhBYJI1kDdgu8Cd4xm4cWHpkHUu/3l/EB/wAh0Py7RxHC3B/dn/6n/YT9D+ThXHv/ACt/bETVACSLg+pYN/4hbfuOv9eeGd17CxUo5hVgTKn0nt2HuOx+WLHnL+IfXAzY6cMIw9aqnqPqMdEYdSLThacT6cIJh6ihFPDSuLJXEbLi6taZmrkwzI0kFHDgA8rGCo1Dr6pBFwYPTHaWcqF2XyGGnYmpSh9uZLyReLwQQQRiwq4eaci/695xqEwV3/8AKJ/10vp6sV1DmQKRDLYHzUEiOWd+gjvynE9fNCmup5IkKCqkkljpAgbEki9l9xhVaBJDPZdig20k/fP3oMGBy3Pq3xsqvDvEaOzUzPmJHmKFZtEyBLBQjKYMMDBAPY4IZfiAd3RQZp6ZnSBzAkdSw2O6jb2OLAJ2/Q+HbFanwumjM1NFpu5liqKNR6loie/17mXvGey0Ae4Hwv8Amf7Y75fck/P+2AvF/F2WylszVVHiQiy7n4IssPnA9xjC8f8Atma65amKQ/HVio/aRTU6F/1O24kDGLziyvU6rpTUuxVFW5YkKB7ljAH1xj+MfavlKQIoBsy3dTopf/I45v8AQrY8hz3Gc1nKgLl6rbqap1R/lSAi9uVQffFir4Pr+U9aqTyqWhiZMCQO/tPbfHG/pW5wFeNfannK8qKvlKfuZYFbHq1RpqMOnLpxmaVerTYVTT0806gSKisPvebOtSPxEne4ONtwrwfRy/8AjMjvAYhVKgTJ0AE6miLm0zti9lUytULSKFQxhWKFQxggwe5sb7xjFrckFPBv2oq4FPNsATZcxAVTJgCsv/hkn745GP4TbHpKv+v1+tsfNPFeCVaOaqJSDjy+baFdWkahO/VTMjlI9safwR9olTKxSealEW8v79P/ANok7f8ApMf8pBOnG+PL6xy4/HtzKAD1U+odvf4d/riSm8WN+x7j+/8AXFLhnFaVemtWi4dG2Yd+oIN1YbEGCMTxFvu9P4T/ALDt222xqxj+rRWccFMdh9MNp1Oh3/r74ljGWcN8odh9MP8AKGEMOwNyGmmPf6nDGpD3+pxLOG6b3wNYAqMSKMZfiXj3LUjppk5ipIGmldQZi9Q8pE/h1YGZr7UPJEVcqytcCKy3IkWBTUb9h0x2nOQdOt9GGOQoJYjQAZLGAo66idl9ztOPJ+J/bA6UkSgDrHqqVgrMf4Qixsx3JXbGWzXGs/xJyGZngg6WI0J1EU1AQHsSJ9zgv6z0ul6pxb7T8nQUhGOZdZE0yBTMbE1W5T76A3XGA419qOczJKU2NNTbTQlJ9jUP7xum2ge2BnDfCpao/wC0NKU2CHmkk2uB2GpfqYxoMhwREzQZKYiNFMuwW4lnaDzHoJCnc453na30yMmeA5t9PJHmuqKotqdjpEk73NyZtO+NHw/wXRpqruwLG+k7HewI5j8sX/EPEFpVFFQO7KNahWWkkkwp8wksSCNgJmMHRlSuVIX92/lbqx1atM+sidx1HyxggXh7JCm8igKb1WdxUc6dSQulVN2I3MQJnBHxHUFOmvma6gZoKoUpra+lmYyAR1B6YH+EuEEua1bSxKHTJZ2g21M77EjYLG53wS8UZKcuUs6kgaW3EkLyk+zde+JG+FM35vmuqUUSw/dlnJImdVQ+qOsd+uCXBFBaDBE3BuPTG3zxHwisvllRYqPREFfUdu3wth3AW5/1+H8sV8iBGRzlMZuDKVOel5dVwVZAzMoo1IhuZiPLaDzb9CI8V+G1evT8hQvmEow2ZHA1gQehAbe3bvjT0uHIOJCoCRqV3ZQeUsDo1QdjHaNhit4szvl5ulqRWDKmhhC1VKuQ2hmOmoOe6NHqkHsFkeBeJs1w7MX5SYDBpKVANhUG5IGzjmX+MWx7d4Y8VUM8k0zpcAF6ZILLPUEWdD0YWPWDbHnHi3g3m1KHmAhZIZ1HLpNgH30kNpttexOMlmaGY4bmF0ObS6MshgJglTe20giDaQcblZs19GaIt/Kf9j+vzxPSb5e2MV4J+0WlnFWnWISsbAiy1D7T6H/gJ/ylumzG/v8A1GNM4lJxU4RxEV6K1AVM6gdJlZVijQT7qcT1DKnTuQY6X6fC+AvhThFbLU3RyCpcuvOWILEs5+BY6o7s3tgLQ4aWAxyPfCAwJ858L4rWYDTRGilDDUAGnfXIHqA+FhhvEzSzfrSpQrMoGohl1BejkWPKTghwujoy70BIqsNHpMaioQ3Fjck747lMhUPEnFRGFJVQJqmG0hFkqTEgKxBicGNo+CeGKNJ6jaC6qBpZxCwPU2o73B2n04IeH0Vlr1Kb6gW1kKrKpMTpDsJYABeZR1w3w5SKZavWdi5cvLFmJ0qCoEsSepOJvD7LR4drF7MzEGTJOm5kz0G9o9sQc8Hk1BUqGmqAkIIVpY3LEu/MxvEwB22xV8LcMjM1atmKM6C1zMc2piTMHaw3wQ4TnFoZM1KkKEm8hpsACNJMy1gJ64HeDeJI7OQzzpBcFVCiTJYQT1OxO04D9XOMZnLnM02Zqc0w0FgAQ8qAOYeoSbdL7YMcV4kiUKjBlaFiNa9SF3JA69/7YwWa4jmWzrxoVmqaICqRywguwZjFpjTf3xofGuUD5a5qHSwJlmIi8khpU7H3ntg1LvhjOaiVDUiqIF5KuttQ0gzygAQs2nf2wO8bcb0VKdJVLEAsZZghkQLJLPBE/HFL7OspTIeqqQI0DVci4J9haMT+OBqQNTJVhyXGmNTXImOgMEYl7WPCec8ynWDUaVOLyliTBAtMrYYLcDrsrA3cc0QObb6N+WKHg9T+w6j6nUknqYBA/L2wS4EecfP36dbYkAcM8W0/21LVKaFmDazqC69TRBAamNRFzIxoPElVDXoI0agyMAYmJcEiTJ+WMlkMmKnE2plVKUnDKdIZusgyIbmg/BcW/H2fzK1AuseWUDRAgkE7gmOk7yI36YkNeNEfzMs1MEOztSkMAYMNBB1K6yDysIuMN4wtNc5TUidSaQrXRtZYEAgcjEqIUgC9iMQ+J+JxSytSqyK4/eskmCbDlKjSBc72vvglxQI2cybAiQHKwfunYiDDKT8R9cSYXiHh11fMVaMBaTXQzIWNVx7EHtsPjjbeA/tRmMvnG2jTVbde3mX5l/j3H3rc2KeYov52eDFmQU9SgEEjUCxVS1wPVyk6Z7YE8Q4CuZ8l0mmWpNDxEspATV1U8rD6QTjUrN7vdKNUG6kHvpgj4g4sge+Pnjw94vzGSKpUJVHAIBJ0FTJBgGAbyYImNwbH1vgPjmnURfN5dZOh1VtL30kgbqQdwdrbgg41Q1gX44RXHA+F5mDU8FyJUMoIhdyIiwBO3yOAPAeN1hlcxUl30topqXMU5hZGqdtYsOww+txPyFqVNKuoUAAtbmOk6gBMWNuwN8MbOB+HVG000NWwVSRNzeGJI9IwNCPEc644UhX90GcageflkmxIMCVnbp74l47TY8KQ1ZZl01DHL+I7XBsRv3nFbxFXpnKUaKMjWUQrKxhQBsL7k/TC4rxkZmiKNGlVIMDUVAFhHQntgInw7JheFldvMQsepGoi1/btbDfACnyHd4l2j20iSBH+qMVn4pUeh+zikQQoXV5q6bAXuoJ+U7YDLxoUF0Lm9C7laaGdVpBbRPQjcbYkJUsuDxYMPugn6Akk/wA++NL4on9ncd1Pe9iP+WMAnH8sHJK1axMXey9Nwzkn6YuZYoJRqNZtI2Z7KLXgMRG2wO+BexbwtxenlqLa1qEl3IC0ybaigk2A2jDOMZlaikUvMqmo7VGBUAodIUKN5EAfDT1mwDO8ar0+Wn5ar90BKbEXnmMESe8C+BlXjuacc2YqR2DFR06IB3xJveHtmaeWRJSig5CGQltPcs5VZv26YZks3WDKaeZR26hhScQd4CtI+U48/wD2SoRq0s0NGsqxhtwCWBk7mO04ZmMhpg6N/bb6i5/tiTf5DP8A7PnTUrqQXUO2hSwUm+3qEQRsfjibxjmaWZfKtTdaigvJUzEgCD1G5sRjBUPEVemI1B6Y+5UHmKPhqkrPsRtgzw7jFKq0GkKNTfzNcoIB9QchgIkQGO3thDW/aDlx5VFlAkuE7DmXe2xEdI3xX8S5irR/Y0pimoVUCBgCupWU2Y3gzJFiADvtiLNcUfMlKdTy0WmysrUyza2EWAMWjtOIeJ+IKeYqZVSHR6VTmV1HYLIN5n377YE0C8WQcRrUW3emQBpPqVdWkH70jVBIGw3xBw6gpHDfu6RVpEQQfSeUjeJWYNjGIzlB/wBqNEw1A2JMS2pDc3WwG3bAbhdWpSy+VKRq/a2EVCTpJ0rAiIU6TMT3+Kl2rTL0aJNMNU8uqKYKjSDTqAzzFto9JEQT8MUs1nc/RAarDI0qyKqmAOa0AaYuQwgjob4JZfiKEBbjRXzNIawFkuNQAg83NYx3HcYsVqayQFHNYkTbUjgkAmD8D9cKc8P/AGh1qCU6YhkVtVMlzDDSwKOSDAlg0Wgr0Bgex0MwHVXUyrgMD3BAIPvY48Bz2RQMzKmpakMQJsTBELtsyyPzOPWfs6ywTIUytR6gYsYYyEIYqVWwgWkzNzviosx89VeOkgWLiQ2kqApiYJiSYk9cVaXFHBLKiAi8hSSPmSY+MYgp1ya0zC2U9o6C3fFzyARZgJ+vwjEV+pxBtJCF0kapWmqMB/E2qfa2A9UVGMOzMRPqctsCe/tgwlVA24JsIi9mQxEb8sfPCbNKpYEwTqBkGRICnoPwn+bElenSZVQaEDHlEqfa8SBIneOmOVeHsxMgap0wqwtiKYiO5n6YuZjiCK4LAqwOqCoMyQ34trYemZJIqhTpOzcsyHZ7LJgBjMyemJKS8LKsLSGZxvNlJEmQBixn6BpKtSmzKU0ICpINy5sRBHpGJ6VYkqFVjExqaAJuZhLYmL1CYNEvBmQzESOohfc3xkouHcNU0BVKyWciYvZVY3g9TPzw3hdsyE1EKVckawBPKLg72G1sXUWo0ygp9bq7T8i2/vGOLQzB2piPgDP1ZpwrEML5lRYEa6jajMeoKBc6dpM7/LFunSSVsp5hY7Ef6CrEdbTtjtLJ1p/eHyxH3RTBN4j0i3zwyrlGHod3MCFJRgfa23xtixABoo9RVUIIRAdOq5OkydZJm5mLe2JqvmUqppoYupg3BPcyBO+CLa5M0RqBiQGEH3POP6YZmWTzSzgq4I25ltcXU/8AHFmIK4ll2tyKAV1yqhZsCfpqEfPEvDuLVwQr1NSbRUO47K55l+TWxczKK+mGiEK3BE3WDqIAPpviOrl2KgKNQClWgyJlWG3uD9MQSnxE1Nw3mVUqjaoW8y1uRgSZH1wRy3Gi1GmgAqla/nakDdLkaSQQ29reoYAZzIg1o21EG03kSfzxDVy50GIsO0GAoeBHxN8Ka2hm1qklIb/voe6sHHmIwAKkQPR8ZU74lo8dLKHQozAUiRqmCGVYPX8uuMiczVVOeamnmhwGABEeqQ0R7/DbEmQ4uiMSKeglRMlm2YOCDAPTqem5nEBs8XNRFIkaZUjRpmEQCCSQf8M7Dpgxw7iDCGSu6aSQF1MoEHoBYzJP1wCoZsVFGiGOr7hDED94TIIDAc+xHzwU8OcTpnXScEMZYQCGEATykT0n26+9uHzGP4/laNKugpQgADMQS4BJJFiegHfrhlHiqzGlSZHMFXUfeSfhgVp7Hv0PsB/U4v5ThDSDMwVnlaxOwNuX5/LFeUnlrj+fK+BBOIjzfL0DeNULvvPpnp3x2txso+gJPpE8v3oPVCeuKFFR5jVdSkamv2JBgfT+mHVss3nK5gB21LJuVWPl0w4ydx3NspXSSJJ+g04KZbihGWQg1HKKDDQBJtyED3Iv2GA3GMs7aComZAA3PUkDqAAL++LJkU/LsW0qQB2DAm4tsDiAhk+OPUcIVIkTPmatvYKMSZni70yFUA8gczVKG7NsPvH9RgTwulpqAxskHmDXnsJ3+GHcSy7PVUgSAiCxXpM9QdyMDWjGQ4m1ZWLLEGPUXmxn1AxitnOP1EqtTVFaG0gl6g2AOwMdcM4XSanTYMpBLtvHt/fFPP0j57sVbTrc6oMfdAIO3TEB/gPFalTUxRVKkAadbfimdQbth+czpFUO2on+EQbKYiUEX6g4ocBGlKgNjrvMe5tqMbEYmLjzQZ//AD0H8JJ/LEk6cSDVGVBVCvT5jUZY5NZFgL+vuDMzhPx1ElXTV1k0Q4vezBw2IM8i1GI2hGNr3G24g/DHHq0/IEFTuAZv2Hv+eLR6WM1XoqSKqj72mTUWL3gorAb4rtQy88zFPwEMgMb7vBaJ3nDeJVRqqCPvOO/X8sV+IQaoF7MPhsp/tg0pHpwYDkARIiTvEgkmDbtGGGk9wdBkdioIMqZJiDFsPzaJJeBrDuBsTAnp8cQNkoNQBWFmaQGFwFbeO87YQc6FgZWdSi6kG3sDtE4FTNWoCJFiZgxaP9+nti+k6Rqa7J8pBIt22HxwNqFgSZMkA27+n5bYUkTKKCpEGI2YCDCQRO15OCvAqpOZUs7IBrM230kANFjPXASlVNrzbb/QDPfofri/l/8AEAsYb476vruPrgwwDqghdhAtI6zJE/T8sWci1UiVd002BANrdxcGD+ZwyrlmKuR6EN+kkwDHcx+WD2ToUwJDG4WykkmBAm0C2NZqls8BC5BgI1TvtaCe8/DEa5dw5EGyzEEC8W+E2n2xoqlBSDdpIgGQY/P3w3KcPVS5M8xEElpiNjbvJ+eFlnc1We7PvHqkaix3Zjux98LLl7gqxmA0AlgOw7Wj9TjTZvIK6MuphPtP/TFbKZQU71EVl0gMd4ILQf8ALDAT7YtOhAzppOGWmU0HlJLa/wCaAJ9wB7YhXO1AUPVDrEwYJPvvMY14yNIWFOO9z/fEVTIUWZOWCCSN4aRETPz6bYNQC3FnbQvoJOolSFN9HbrCk3/FhvF88GQ0wvpedVpaZsbDv9QMaFuGUBeAPh/0OKvEskhpaVa7MiCVFtTAdQDt/TBe5lyYE8J4i6pAYiT9e5vglkc47Vk1SwJuLXt8v64g4RwQA+Z5kwai6dN7Ercmw6HbBgUBO30C/wBsOiovEOcCUGKJpYkDVrkieoAY9LX74FUTr4dpIg67OWF1DAnSCeaJiIwTz2TVlCkSGdARIFtQnp2nC4XkwiaIhkMNpciSeYN6eoIt0xancjWh6wYBlBATUYteSIF5tiuac5lXIYorswAUlfRbpMahBPwgGcFDkhElWjuargf7DFU/soPqUnsHaofoAcWgObMrRnWaqguxVqRQVADeOa4AvtHXEfF+Pq1FUpVKzQ4JarU1EaQdiIFy7D30DBdqVMxpoOw7lUQe/r5j/Ljue4cHQKiEDUCfTYCSOnRtNuonEgrK8LqgKzhgCQVsblCwMGIIkifbHMvwioCzaPM1H0kAKOZW3m0xER1wfakDGp2Q7lFmx3IAUat+vWMSrwumRMFovL6jHyZj+Ywqh2ezTPRSi1PL0VVlb/HZiTI21Ekcto9+2IKfB0VvNUmodlDoWSwAhhAnf9Rg6uVRYggT+FQD+Rxw5UbyD3Fz9b2xJkMigFNDAJIkyB1mcLKOUrNTHp06o7Ext2GFhYy1Rem9thiZBJif6YWFhB9SmB3PxOKr81byz6QCx9yNgfb2wsLElgOYJm+IKjSaYP4wcLCwQ1c0XG/Tritm15qI71F69lcj8xhYWAJMnSHmVlvAcH600J/PBYZBSskmfl/bCwsFLM8Y461M6RTpGGEFlY37wWiflizwzMVa4Baq6SYimEX+iz+eFhYis5/hFKmAxBqsTE1WL9+hMYs5IylgFETCiB9McwsaSRjCyAJv0+GFlKQqKWeTA2mB+Vz9cLCxphYICKukAalk/Gf1vh1QSRN7df6fDCwsMTtZQtgN4k9TOKockn22wsLGaY//2Q=="/>
          <p:cNvSpPr>
            <a:spLocks noChangeAspect="1" noChangeArrowheads="1"/>
          </p:cNvSpPr>
          <p:nvPr/>
        </p:nvSpPr>
        <p:spPr bwMode="auto">
          <a:xfrm>
            <a:off x="63500" y="-509588"/>
            <a:ext cx="1438275" cy="1076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0" name="Picture 10" descr="http://t0.gstatic.com/images?q=tbn:ANd9GcSAKGWZ57BVcEaHetQkbWFMjjmBs0BG_xbYpZxeaBRZQrgu97jMtA"/>
          <p:cNvPicPr>
            <a:picLocks noChangeAspect="1" noChangeArrowheads="1"/>
          </p:cNvPicPr>
          <p:nvPr/>
        </p:nvPicPr>
        <p:blipFill>
          <a:blip r:embed="rId3" cstate="print"/>
          <a:srcRect/>
          <a:stretch>
            <a:fillRect/>
          </a:stretch>
        </p:blipFill>
        <p:spPr bwMode="auto">
          <a:xfrm>
            <a:off x="609600" y="3810000"/>
            <a:ext cx="3190875" cy="1428750"/>
          </a:xfrm>
          <a:prstGeom prst="rect">
            <a:avLst/>
          </a:prstGeom>
          <a:noFill/>
        </p:spPr>
      </p:pic>
      <p:pic>
        <p:nvPicPr>
          <p:cNvPr id="25612" name="Picture 12" descr="http://t0.gstatic.com/images?q=tbn:ANd9GcQTMazs_0HYlqG-rhlAo3PSQ8GB5hKq7xCLqIiHI0m2q3xDONn2"/>
          <p:cNvPicPr>
            <a:picLocks noChangeAspect="1" noChangeArrowheads="1"/>
          </p:cNvPicPr>
          <p:nvPr/>
        </p:nvPicPr>
        <p:blipFill>
          <a:blip r:embed="rId4" cstate="print"/>
          <a:srcRect/>
          <a:stretch>
            <a:fillRect/>
          </a:stretch>
        </p:blipFill>
        <p:spPr bwMode="auto">
          <a:xfrm>
            <a:off x="4724400" y="3505200"/>
            <a:ext cx="3581400" cy="19374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Over 470 in South America </a:t>
            </a:r>
          </a:p>
          <a:p>
            <a:r>
              <a:rPr lang="en-US" dirty="0" smtClean="0"/>
              <a:t>GMO </a:t>
            </a:r>
            <a:r>
              <a:rPr lang="en-US" dirty="0" err="1" smtClean="0"/>
              <a:t>Optica</a:t>
            </a:r>
            <a:r>
              <a:rPr lang="en-US" dirty="0" smtClean="0"/>
              <a:t> </a:t>
            </a:r>
          </a:p>
          <a:p>
            <a:r>
              <a:rPr lang="en-US" dirty="0" smtClean="0"/>
              <a:t>221 stores </a:t>
            </a:r>
            <a:r>
              <a:rPr lang="en-US" dirty="0" smtClean="0"/>
              <a:t>in Chile</a:t>
            </a:r>
          </a:p>
        </p:txBody>
      </p:sp>
      <p:sp>
        <p:nvSpPr>
          <p:cNvPr id="2" name="Title 1"/>
          <p:cNvSpPr>
            <a:spLocks noGrp="1"/>
          </p:cNvSpPr>
          <p:nvPr>
            <p:ph type="title"/>
          </p:nvPr>
        </p:nvSpPr>
        <p:spPr/>
        <p:txBody>
          <a:bodyPr>
            <a:normAutofit/>
          </a:bodyPr>
          <a:lstStyle/>
          <a:p>
            <a:r>
              <a:rPr lang="en-US" dirty="0" smtClean="0"/>
              <a:t>Introducing Oakley </a:t>
            </a:r>
            <a:endParaRPr lang="en-US" dirty="0"/>
          </a:p>
        </p:txBody>
      </p:sp>
      <p:pic>
        <p:nvPicPr>
          <p:cNvPr id="4" name="main-img" descr="Image Detail">
            <a:hlinkClick r:id="rId3" tgtFrame="_top"/>
          </p:cNvPr>
          <p:cNvPicPr/>
          <p:nvPr/>
        </p:nvPicPr>
        <p:blipFill>
          <a:blip r:embed="rId4" cstate="print"/>
          <a:srcRect/>
          <a:stretch>
            <a:fillRect/>
          </a:stretch>
        </p:blipFill>
        <p:spPr bwMode="auto">
          <a:xfrm>
            <a:off x="609600" y="3124200"/>
            <a:ext cx="3714750" cy="2466975"/>
          </a:xfrm>
          <a:prstGeom prst="rect">
            <a:avLst/>
          </a:prstGeom>
          <a:noFill/>
          <a:ln w="9525">
            <a:noFill/>
            <a:miter lim="800000"/>
            <a:headEnd/>
            <a:tailEnd/>
          </a:ln>
        </p:spPr>
      </p:pic>
      <p:pic>
        <p:nvPicPr>
          <p:cNvPr id="1026" name="Picture 2" descr="http://www.shopinternationalplaza.com/asset/get.asp?asset_id=5174"/>
          <p:cNvPicPr>
            <a:picLocks noChangeAspect="1" noChangeArrowheads="1"/>
          </p:cNvPicPr>
          <p:nvPr/>
        </p:nvPicPr>
        <p:blipFill>
          <a:blip r:embed="rId5" cstate="print"/>
          <a:srcRect/>
          <a:stretch>
            <a:fillRect/>
          </a:stretch>
        </p:blipFill>
        <p:spPr bwMode="auto">
          <a:xfrm>
            <a:off x="4800600" y="3124200"/>
            <a:ext cx="3597649" cy="25220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Geographical features </a:t>
            </a:r>
          </a:p>
          <a:p>
            <a:r>
              <a:rPr lang="en-US" dirty="0" smtClean="0"/>
              <a:t>Year-round sporting and outdoors</a:t>
            </a:r>
          </a:p>
          <a:p>
            <a:r>
              <a:rPr lang="en-US" dirty="0" smtClean="0"/>
              <a:t>Beaches </a:t>
            </a:r>
            <a:r>
              <a:rPr lang="en-US" dirty="0" smtClean="0"/>
              <a:t>to </a:t>
            </a:r>
            <a:r>
              <a:rPr lang="en-US" dirty="0" smtClean="0"/>
              <a:t>snow</a:t>
            </a:r>
            <a:endParaRPr lang="en-US" dirty="0"/>
          </a:p>
        </p:txBody>
      </p:sp>
      <p:sp>
        <p:nvSpPr>
          <p:cNvPr id="3" name="Title 2"/>
          <p:cNvSpPr>
            <a:spLocks noGrp="1"/>
          </p:cNvSpPr>
          <p:nvPr>
            <p:ph type="title"/>
          </p:nvPr>
        </p:nvSpPr>
        <p:spPr/>
        <p:txBody>
          <a:bodyPr/>
          <a:lstStyle/>
          <a:p>
            <a:r>
              <a:rPr lang="en-US" dirty="0" smtClean="0"/>
              <a:t>Local Market</a:t>
            </a:r>
            <a:endParaRPr lang="en-US" dirty="0"/>
          </a:p>
        </p:txBody>
      </p:sp>
      <p:pic>
        <p:nvPicPr>
          <p:cNvPr id="32770" name="Picture 2" descr="http://www.flinthomeloan.com/wp-content/uploads/goggles%20snowboard%20oakley.jpg"/>
          <p:cNvPicPr>
            <a:picLocks noChangeAspect="1" noChangeArrowheads="1"/>
          </p:cNvPicPr>
          <p:nvPr/>
        </p:nvPicPr>
        <p:blipFill>
          <a:blip r:embed="rId3" cstate="print"/>
          <a:srcRect/>
          <a:stretch>
            <a:fillRect/>
          </a:stretch>
        </p:blipFill>
        <p:spPr bwMode="auto">
          <a:xfrm>
            <a:off x="6172200" y="2895600"/>
            <a:ext cx="2857500" cy="3810002"/>
          </a:xfrm>
          <a:prstGeom prst="rect">
            <a:avLst/>
          </a:prstGeom>
          <a:noFill/>
        </p:spPr>
      </p:pic>
      <p:pic>
        <p:nvPicPr>
          <p:cNvPr id="5" name="main-img" descr="Image Detail">
            <a:hlinkClick r:id="rId4" tgtFrame="_top"/>
          </p:cNvPr>
          <p:cNvPicPr/>
          <p:nvPr/>
        </p:nvPicPr>
        <p:blipFill>
          <a:blip r:embed="rId5" cstate="print"/>
          <a:srcRect/>
          <a:stretch>
            <a:fillRect/>
          </a:stretch>
        </p:blipFill>
        <p:spPr bwMode="auto">
          <a:xfrm>
            <a:off x="1066800" y="3048000"/>
            <a:ext cx="428625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Resorts</a:t>
            </a:r>
          </a:p>
          <a:p>
            <a:r>
              <a:rPr lang="en-US" dirty="0" smtClean="0"/>
              <a:t>Kiosk </a:t>
            </a:r>
            <a:endParaRPr lang="en-US" dirty="0" smtClean="0"/>
          </a:p>
          <a:p>
            <a:pPr>
              <a:buNone/>
            </a:pPr>
            <a:r>
              <a:rPr lang="en-US" dirty="0" smtClean="0"/>
              <a:t> </a:t>
            </a:r>
          </a:p>
          <a:p>
            <a:pPr>
              <a:buNone/>
            </a:pPr>
            <a:endParaRPr lang="en-US" dirty="0"/>
          </a:p>
        </p:txBody>
      </p:sp>
      <p:sp>
        <p:nvSpPr>
          <p:cNvPr id="3" name="Title 2"/>
          <p:cNvSpPr>
            <a:spLocks noGrp="1"/>
          </p:cNvSpPr>
          <p:nvPr>
            <p:ph type="title"/>
          </p:nvPr>
        </p:nvSpPr>
        <p:spPr/>
        <p:txBody>
          <a:bodyPr/>
          <a:lstStyle/>
          <a:p>
            <a:r>
              <a:rPr lang="en-US" dirty="0" smtClean="0"/>
              <a:t>Tourism </a:t>
            </a:r>
            <a:endParaRPr lang="en-US" dirty="0"/>
          </a:p>
        </p:txBody>
      </p:sp>
      <p:pic>
        <p:nvPicPr>
          <p:cNvPr id="4" name="yui_3_3_0_15_1335884041676514" descr="http://ts4.mm.bing.net/images/thumbnail.aspx?q=5054777610010715&amp;id=5e9d49556169af9d31398bab9308aa9c">
            <a:hlinkClick r:id="rId2" tooltip="&quot;Jerry Kasai Photography: SIA 2009 Oakley Booth photos&quot;"/>
          </p:cNvPr>
          <p:cNvPicPr/>
          <p:nvPr/>
        </p:nvPicPr>
        <p:blipFill>
          <a:blip r:embed="rId3" cstate="print"/>
          <a:srcRect/>
          <a:stretch>
            <a:fillRect/>
          </a:stretch>
        </p:blipFill>
        <p:spPr bwMode="auto">
          <a:xfrm>
            <a:off x="457200" y="2743200"/>
            <a:ext cx="3352800" cy="2334178"/>
          </a:xfrm>
          <a:prstGeom prst="rect">
            <a:avLst/>
          </a:prstGeom>
          <a:noFill/>
          <a:ln w="9525">
            <a:noFill/>
            <a:miter lim="800000"/>
            <a:headEnd/>
            <a:tailEnd/>
          </a:ln>
        </p:spPr>
      </p:pic>
      <p:pic>
        <p:nvPicPr>
          <p:cNvPr id="5" name="main-img" descr="Image Detail">
            <a:hlinkClick r:id="rId4" tgtFrame="_top"/>
          </p:cNvPr>
          <p:cNvPicPr/>
          <p:nvPr/>
        </p:nvPicPr>
        <p:blipFill>
          <a:blip r:embed="rId5" cstate="print"/>
          <a:srcRect/>
          <a:stretch>
            <a:fillRect/>
          </a:stretch>
        </p:blipFill>
        <p:spPr bwMode="auto">
          <a:xfrm>
            <a:off x="5181600" y="533400"/>
            <a:ext cx="3352800" cy="2391488"/>
          </a:xfrm>
          <a:prstGeom prst="rect">
            <a:avLst/>
          </a:prstGeom>
          <a:noFill/>
          <a:ln w="9525">
            <a:noFill/>
            <a:miter lim="800000"/>
            <a:headEnd/>
            <a:tailEnd/>
          </a:ln>
        </p:spPr>
      </p:pic>
      <p:pic>
        <p:nvPicPr>
          <p:cNvPr id="30722" name="Picture 2" descr="Image Detail"/>
          <p:cNvPicPr>
            <a:picLocks noChangeAspect="1" noChangeArrowheads="1"/>
          </p:cNvPicPr>
          <p:nvPr/>
        </p:nvPicPr>
        <p:blipFill>
          <a:blip r:embed="rId6" cstate="print"/>
          <a:srcRect/>
          <a:stretch>
            <a:fillRect/>
          </a:stretch>
        </p:blipFill>
        <p:spPr bwMode="auto">
          <a:xfrm>
            <a:off x="5181600" y="3657600"/>
            <a:ext cx="3467100" cy="26003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Chilean mining accident of 2010</a:t>
            </a:r>
          </a:p>
          <a:p>
            <a:r>
              <a:rPr lang="en-US" dirty="0" smtClean="0"/>
              <a:t>35 pairs of Radar sunglasses </a:t>
            </a:r>
          </a:p>
        </p:txBody>
      </p:sp>
      <p:sp>
        <p:nvSpPr>
          <p:cNvPr id="3" name="Title 2"/>
          <p:cNvSpPr>
            <a:spLocks noGrp="1"/>
          </p:cNvSpPr>
          <p:nvPr>
            <p:ph type="title"/>
          </p:nvPr>
        </p:nvSpPr>
        <p:spPr/>
        <p:txBody>
          <a:bodyPr/>
          <a:lstStyle/>
          <a:p>
            <a:r>
              <a:rPr lang="en-US" dirty="0" smtClean="0"/>
              <a:t>Marketing Moves </a:t>
            </a:r>
            <a:endParaRPr lang="en-US" dirty="0"/>
          </a:p>
        </p:txBody>
      </p:sp>
      <p:pic>
        <p:nvPicPr>
          <p:cNvPr id="4" name="ihover-img" descr="http://ts2.mm.bing.net/images/thumbnail.aspx?q=5017475823109973&amp;id=c10598b0427b5492e12273a9d1a15c12">
            <a:hlinkClick r:id="rId2"/>
          </p:cNvPr>
          <p:cNvPicPr/>
          <p:nvPr/>
        </p:nvPicPr>
        <p:blipFill>
          <a:blip r:embed="rId3" cstate="print"/>
          <a:srcRect/>
          <a:stretch>
            <a:fillRect/>
          </a:stretch>
        </p:blipFill>
        <p:spPr bwMode="auto">
          <a:xfrm>
            <a:off x="304800" y="3276600"/>
            <a:ext cx="4533900" cy="2019300"/>
          </a:xfrm>
          <a:prstGeom prst="rect">
            <a:avLst/>
          </a:prstGeom>
          <a:noFill/>
          <a:ln w="9525">
            <a:noFill/>
            <a:miter lim="800000"/>
            <a:headEnd/>
            <a:tailEnd/>
          </a:ln>
        </p:spPr>
      </p:pic>
      <p:pic>
        <p:nvPicPr>
          <p:cNvPr id="5" name="main-img" descr="Image Detail">
            <a:hlinkClick r:id="rId4" tgtFrame="_top"/>
          </p:cNvPr>
          <p:cNvPicPr/>
          <p:nvPr/>
        </p:nvPicPr>
        <p:blipFill>
          <a:blip r:embed="rId5" cstate="print"/>
          <a:srcRect/>
          <a:stretch>
            <a:fillRect/>
          </a:stretch>
        </p:blipFill>
        <p:spPr bwMode="auto">
          <a:xfrm>
            <a:off x="5800725" y="2209800"/>
            <a:ext cx="319087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Marketing Moves </a:t>
            </a:r>
            <a:endParaRPr lang="en-US" dirty="0"/>
          </a:p>
        </p:txBody>
      </p:sp>
      <p:sp>
        <p:nvSpPr>
          <p:cNvPr id="5" name="Content Placeholder 4"/>
          <p:cNvSpPr>
            <a:spLocks noGrp="1"/>
          </p:cNvSpPr>
          <p:nvPr>
            <p:ph idx="1"/>
          </p:nvPr>
        </p:nvSpPr>
        <p:spPr/>
        <p:txBody>
          <a:bodyPr/>
          <a:lstStyle/>
          <a:p>
            <a:r>
              <a:rPr lang="en-US" dirty="0" smtClean="0"/>
              <a:t>$41 Million</a:t>
            </a:r>
            <a:endParaRPr lang="en-US" dirty="0"/>
          </a:p>
        </p:txBody>
      </p:sp>
      <p:pic>
        <p:nvPicPr>
          <p:cNvPr id="6" name="main-img" descr="Image Detail">
            <a:hlinkClick r:id="rId3" tgtFrame="_top"/>
          </p:cNvPr>
          <p:cNvPicPr/>
          <p:nvPr/>
        </p:nvPicPr>
        <p:blipFill>
          <a:blip r:embed="rId4" cstate="print"/>
          <a:srcRect/>
          <a:stretch>
            <a:fillRect/>
          </a:stretch>
        </p:blipFill>
        <p:spPr bwMode="auto">
          <a:xfrm>
            <a:off x="4267200" y="2133600"/>
            <a:ext cx="4648200" cy="3390900"/>
          </a:xfrm>
          <a:prstGeom prst="rect">
            <a:avLst/>
          </a:prstGeom>
          <a:noFill/>
          <a:ln w="9525">
            <a:noFill/>
            <a:miter lim="800000"/>
            <a:headEnd/>
            <a:tailEnd/>
          </a:ln>
        </p:spPr>
      </p:pic>
      <p:pic>
        <p:nvPicPr>
          <p:cNvPr id="7" name="main-img" descr="Image Detail">
            <a:hlinkClick r:id="rId5" tgtFrame="_top"/>
          </p:cNvPr>
          <p:cNvPicPr/>
          <p:nvPr/>
        </p:nvPicPr>
        <p:blipFill>
          <a:blip r:embed="rId6" cstate="print"/>
          <a:srcRect/>
          <a:stretch>
            <a:fillRect/>
          </a:stretch>
        </p:blipFill>
        <p:spPr bwMode="auto">
          <a:xfrm>
            <a:off x="609600" y="2667000"/>
            <a:ext cx="3505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Rio de Janeiro, Brazil</a:t>
            </a:r>
          </a:p>
          <a:p>
            <a:r>
              <a:rPr lang="en-US" dirty="0" smtClean="0"/>
              <a:t>600 athletes from more than 30 countries</a:t>
            </a:r>
            <a:endParaRPr lang="en-US" dirty="0"/>
          </a:p>
        </p:txBody>
      </p:sp>
      <p:sp>
        <p:nvSpPr>
          <p:cNvPr id="3" name="Title 2"/>
          <p:cNvSpPr>
            <a:spLocks noGrp="1"/>
          </p:cNvSpPr>
          <p:nvPr>
            <p:ph type="title"/>
          </p:nvPr>
        </p:nvSpPr>
        <p:spPr/>
        <p:txBody>
          <a:bodyPr/>
          <a:lstStyle/>
          <a:p>
            <a:r>
              <a:rPr lang="en-US" dirty="0" smtClean="0"/>
              <a:t>Olympics 2016</a:t>
            </a:r>
            <a:endParaRPr lang="en-US" dirty="0"/>
          </a:p>
        </p:txBody>
      </p:sp>
      <p:pic>
        <p:nvPicPr>
          <p:cNvPr id="4" name="main-img" descr="Image Detail">
            <a:hlinkClick r:id="rId2" tgtFrame="_top"/>
          </p:cNvPr>
          <p:cNvPicPr/>
          <p:nvPr/>
        </p:nvPicPr>
        <p:blipFill>
          <a:blip r:embed="rId3" cstate="print"/>
          <a:srcRect/>
          <a:stretch>
            <a:fillRect/>
          </a:stretch>
        </p:blipFill>
        <p:spPr bwMode="auto">
          <a:xfrm>
            <a:off x="6019800" y="39329"/>
            <a:ext cx="3048000" cy="1941871"/>
          </a:xfrm>
          <a:prstGeom prst="rect">
            <a:avLst/>
          </a:prstGeom>
          <a:noFill/>
          <a:ln w="9525">
            <a:noFill/>
            <a:miter lim="800000"/>
            <a:headEnd/>
            <a:tailEnd/>
          </a:ln>
        </p:spPr>
      </p:pic>
      <p:pic>
        <p:nvPicPr>
          <p:cNvPr id="1028" name="Picture 4" descr="oakley team gb cycling sunglasses 7 Oakley Team GB Olympic   Sunglasses">
            <a:hlinkClick r:id="rId4"/>
          </p:cNvPr>
          <p:cNvPicPr>
            <a:picLocks noChangeAspect="1" noChangeArrowheads="1"/>
          </p:cNvPicPr>
          <p:nvPr/>
        </p:nvPicPr>
        <p:blipFill>
          <a:blip r:embed="rId5" cstate="print"/>
          <a:srcRect/>
          <a:stretch>
            <a:fillRect/>
          </a:stretch>
        </p:blipFill>
        <p:spPr bwMode="auto">
          <a:xfrm>
            <a:off x="0" y="3962400"/>
            <a:ext cx="3860800" cy="2895600"/>
          </a:xfrm>
          <a:prstGeom prst="rect">
            <a:avLst/>
          </a:prstGeom>
          <a:noFill/>
        </p:spPr>
      </p:pic>
      <p:pic>
        <p:nvPicPr>
          <p:cNvPr id="1030" name="Picture 6" descr="U.S. Olympic Committee x Oakley Team USA Eyewear"/>
          <p:cNvPicPr>
            <a:picLocks noChangeAspect="1" noChangeArrowheads="1"/>
          </p:cNvPicPr>
          <p:nvPr/>
        </p:nvPicPr>
        <p:blipFill>
          <a:blip r:embed="rId6" cstate="print"/>
          <a:srcRect/>
          <a:stretch>
            <a:fillRect/>
          </a:stretch>
        </p:blipFill>
        <p:spPr bwMode="auto">
          <a:xfrm>
            <a:off x="3829050" y="3429000"/>
            <a:ext cx="5314950" cy="3429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AFA third parties </a:t>
            </a:r>
          </a:p>
          <a:p>
            <a:r>
              <a:rPr lang="en-US" dirty="0" smtClean="0"/>
              <a:t>Current infrastructure </a:t>
            </a:r>
          </a:p>
          <a:p>
            <a:endParaRPr lang="en-US" dirty="0" smtClean="0"/>
          </a:p>
        </p:txBody>
      </p:sp>
      <p:sp>
        <p:nvSpPr>
          <p:cNvPr id="3" name="Title 2"/>
          <p:cNvSpPr>
            <a:spLocks noGrp="1"/>
          </p:cNvSpPr>
          <p:nvPr>
            <p:ph type="title"/>
          </p:nvPr>
        </p:nvSpPr>
        <p:spPr/>
        <p:txBody>
          <a:bodyPr/>
          <a:lstStyle/>
          <a:p>
            <a:r>
              <a:rPr lang="en-US" dirty="0" smtClean="0"/>
              <a:t>Oakley Retail Store</a:t>
            </a:r>
            <a:endParaRPr lang="en-US" dirty="0"/>
          </a:p>
        </p:txBody>
      </p:sp>
      <p:pic>
        <p:nvPicPr>
          <p:cNvPr id="26626" name="Picture 2" descr="http://www.myskiingguide.com/wp-content/uploads/2011/12/oakley-store.jpg"/>
          <p:cNvPicPr>
            <a:picLocks noChangeAspect="1" noChangeArrowheads="1"/>
          </p:cNvPicPr>
          <p:nvPr/>
        </p:nvPicPr>
        <p:blipFill>
          <a:blip r:embed="rId3" cstate="print"/>
          <a:srcRect/>
          <a:stretch>
            <a:fillRect/>
          </a:stretch>
        </p:blipFill>
        <p:spPr bwMode="auto">
          <a:xfrm>
            <a:off x="2133600" y="2819400"/>
            <a:ext cx="4619625" cy="32385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High Profit Margins</a:t>
            </a:r>
          </a:p>
          <a:p>
            <a:endParaRPr lang="en-US" dirty="0"/>
          </a:p>
          <a:p>
            <a:r>
              <a:rPr lang="en-US" dirty="0" smtClean="0"/>
              <a:t>Cheaper Materials</a:t>
            </a:r>
          </a:p>
          <a:p>
            <a:endParaRPr lang="en-US" dirty="0"/>
          </a:p>
          <a:p>
            <a:r>
              <a:rPr lang="en-US" dirty="0" smtClean="0"/>
              <a:t> Paying for brand recognition</a:t>
            </a:r>
            <a:endParaRPr lang="en-US" dirty="0"/>
          </a:p>
        </p:txBody>
      </p:sp>
      <p:sp>
        <p:nvSpPr>
          <p:cNvPr id="3" name="Title 2"/>
          <p:cNvSpPr>
            <a:spLocks noGrp="1"/>
          </p:cNvSpPr>
          <p:nvPr>
            <p:ph type="title"/>
          </p:nvPr>
        </p:nvSpPr>
        <p:spPr/>
        <p:txBody>
          <a:bodyPr/>
          <a:lstStyle/>
          <a:p>
            <a:r>
              <a:rPr lang="en-US" dirty="0" smtClean="0"/>
              <a:t>Sunglass Industry Info Cont’d</a:t>
            </a:r>
            <a:endParaRPr lang="en-US" dirty="0"/>
          </a:p>
        </p:txBody>
      </p:sp>
    </p:spTree>
    <p:extLst>
      <p:ext uri="{BB962C8B-B14F-4D97-AF65-F5344CB8AC3E}">
        <p14:creationId xmlns="" xmlns:p14="http://schemas.microsoft.com/office/powerpoint/2010/main" val="2773985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Detail"/>
          <p:cNvPicPr>
            <a:picLocks noChangeAspect="1" noChangeArrowheads="1"/>
          </p:cNvPicPr>
          <p:nvPr/>
        </p:nvPicPr>
        <p:blipFill>
          <a:blip r:embed="rId2" cstate="print"/>
          <a:srcRect/>
          <a:stretch>
            <a:fillRect/>
          </a:stretch>
        </p:blipFill>
        <p:spPr bwMode="auto">
          <a:xfrm>
            <a:off x="152400" y="1600200"/>
            <a:ext cx="8791575" cy="33147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Luxottica</a:t>
            </a:r>
          </a:p>
          <a:p>
            <a:endParaRPr lang="en-US" dirty="0"/>
          </a:p>
          <a:p>
            <a:r>
              <a:rPr lang="en-US" dirty="0" smtClean="0"/>
              <a:t>Sales Generated</a:t>
            </a:r>
          </a:p>
          <a:p>
            <a:endParaRPr lang="en-US" dirty="0"/>
          </a:p>
          <a:p>
            <a:r>
              <a:rPr lang="en-US" dirty="0" smtClean="0"/>
              <a:t>Profit</a:t>
            </a:r>
          </a:p>
          <a:p>
            <a:endParaRPr lang="en-US" dirty="0"/>
          </a:p>
          <a:p>
            <a:r>
              <a:rPr lang="en-US" dirty="0" smtClean="0"/>
              <a:t>Brands</a:t>
            </a:r>
          </a:p>
          <a:p>
            <a:endParaRPr lang="en-US" dirty="0"/>
          </a:p>
          <a:p>
            <a:r>
              <a:rPr lang="en-US" dirty="0" smtClean="0"/>
              <a:t>Other leaders</a:t>
            </a:r>
            <a:endParaRPr lang="en-US" dirty="0"/>
          </a:p>
        </p:txBody>
      </p:sp>
      <p:sp>
        <p:nvSpPr>
          <p:cNvPr id="3" name="Title 2"/>
          <p:cNvSpPr>
            <a:spLocks noGrp="1"/>
          </p:cNvSpPr>
          <p:nvPr>
            <p:ph type="title"/>
          </p:nvPr>
        </p:nvSpPr>
        <p:spPr/>
        <p:txBody>
          <a:bodyPr/>
          <a:lstStyle/>
          <a:p>
            <a:r>
              <a:rPr lang="en-US" dirty="0" smtClean="0"/>
              <a:t>Sunglass Industry Info Cont’d</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52800" y="2895600"/>
            <a:ext cx="5467350" cy="324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957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company of Oakley was started by Jim Jannard in 1975 in his </a:t>
            </a:r>
            <a:r>
              <a:rPr lang="en-US" dirty="0" smtClean="0"/>
              <a:t>garage with only an initial investment of 300 dollars.</a:t>
            </a:r>
          </a:p>
          <a:p>
            <a:endParaRPr lang="en-US" dirty="0"/>
          </a:p>
          <a:p>
            <a:r>
              <a:rPr lang="en-US" dirty="0" smtClean="0"/>
              <a:t>Their mission </a:t>
            </a:r>
            <a:r>
              <a:rPr lang="en-US" dirty="0"/>
              <a:t>is to be driven to ignite the imagination through the fusion of art and science through the products they produce. </a:t>
            </a:r>
            <a:endParaRPr lang="en-US" dirty="0" smtClean="0"/>
          </a:p>
          <a:p>
            <a:endParaRPr lang="en-US" dirty="0"/>
          </a:p>
          <a:p>
            <a:r>
              <a:rPr lang="en-US" dirty="0"/>
              <a:t>Oakley brand also manufacturers products such as apparel, footwear, goggles, electronics, and watches.</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Oakley</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29400" y="5791200"/>
            <a:ext cx="1981200" cy="428625"/>
          </a:xfrm>
          <a:prstGeom prst="rect">
            <a:avLst/>
          </a:prstGeom>
        </p:spPr>
      </p:pic>
    </p:spTree>
    <p:extLst>
      <p:ext uri="{BB962C8B-B14F-4D97-AF65-F5344CB8AC3E}">
        <p14:creationId xmlns="" xmlns:p14="http://schemas.microsoft.com/office/powerpoint/2010/main" val="3366507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Headquarters and manufacturing plant</a:t>
            </a:r>
          </a:p>
          <a:p>
            <a:endParaRPr lang="en-US" dirty="0"/>
          </a:p>
          <a:p>
            <a:pPr marL="109728" indent="0">
              <a:buNone/>
            </a:pPr>
            <a:endParaRPr lang="en-US" dirty="0"/>
          </a:p>
          <a:p>
            <a:r>
              <a:rPr lang="en-US" dirty="0" smtClean="0"/>
              <a:t>Innovation &amp; Creativity</a:t>
            </a:r>
          </a:p>
          <a:p>
            <a:endParaRPr lang="en-US" dirty="0"/>
          </a:p>
          <a:p>
            <a:endParaRPr lang="en-US" dirty="0"/>
          </a:p>
          <a:p>
            <a:r>
              <a:rPr lang="en-US" dirty="0" smtClean="0"/>
              <a:t>Technology &amp; Design</a:t>
            </a:r>
            <a:endParaRPr lang="en-US" dirty="0"/>
          </a:p>
        </p:txBody>
      </p:sp>
      <p:sp>
        <p:nvSpPr>
          <p:cNvPr id="3" name="Title 2"/>
          <p:cNvSpPr>
            <a:spLocks noGrp="1"/>
          </p:cNvSpPr>
          <p:nvPr>
            <p:ph type="title"/>
          </p:nvPr>
        </p:nvSpPr>
        <p:spPr/>
        <p:txBody>
          <a:bodyPr/>
          <a:lstStyle/>
          <a:p>
            <a:r>
              <a:rPr lang="en-US" dirty="0" smtClean="0"/>
              <a:t>Oakley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8133" y="2743200"/>
            <a:ext cx="2958667"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4546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Protective Eyewear</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Oakley</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2667000"/>
            <a:ext cx="2971800"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762000"/>
            <a:ext cx="35052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67200" y="4267200"/>
            <a:ext cx="4038600" cy="2166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3287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Fox Racing</a:t>
            </a:r>
          </a:p>
          <a:p>
            <a:pPr>
              <a:buNone/>
            </a:pPr>
            <a:endParaRPr lang="en-US" dirty="0"/>
          </a:p>
          <a:p>
            <a:r>
              <a:rPr lang="en-US" dirty="0" smtClean="0"/>
              <a:t>Oliver Peoples® eyewear</a:t>
            </a:r>
            <a:endParaRPr lang="en-US" dirty="0"/>
          </a:p>
        </p:txBody>
      </p:sp>
      <p:sp>
        <p:nvSpPr>
          <p:cNvPr id="3" name="Title 2"/>
          <p:cNvSpPr>
            <a:spLocks noGrp="1"/>
          </p:cNvSpPr>
          <p:nvPr>
            <p:ph type="title"/>
          </p:nvPr>
        </p:nvSpPr>
        <p:spPr/>
        <p:txBody>
          <a:bodyPr/>
          <a:lstStyle/>
          <a:p>
            <a:r>
              <a:rPr lang="en-US" dirty="0" smtClean="0"/>
              <a:t>Oakley</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600" y="381000"/>
            <a:ext cx="2514600" cy="2798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3581400"/>
            <a:ext cx="4511675" cy="2859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2901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TotalTime>
  <Words>749</Words>
  <Application>Microsoft Office PowerPoint</Application>
  <PresentationFormat>On-screen Show (4:3)</PresentationFormat>
  <Paragraphs>163</Paragraphs>
  <Slides>40</Slides>
  <Notes>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Sunglass Industry</vt:lpstr>
      <vt:lpstr>Sunglass Industry Information</vt:lpstr>
      <vt:lpstr>Sunglass Industry Info Cont’d</vt:lpstr>
      <vt:lpstr>Sunglass Industry Info Cont’d</vt:lpstr>
      <vt:lpstr>Sunglass Industry Info Cont’d</vt:lpstr>
      <vt:lpstr>Oakley</vt:lpstr>
      <vt:lpstr>Oakley</vt:lpstr>
      <vt:lpstr>Oakley</vt:lpstr>
      <vt:lpstr>Oakley</vt:lpstr>
      <vt:lpstr>Oakley</vt:lpstr>
      <vt:lpstr>Oakley</vt:lpstr>
      <vt:lpstr>Oakley</vt:lpstr>
      <vt:lpstr>Slide 13</vt:lpstr>
      <vt:lpstr>Slide 14</vt:lpstr>
      <vt:lpstr>Slide 15</vt:lpstr>
      <vt:lpstr>OPTIMAL BRAND BALANCE</vt:lpstr>
      <vt:lpstr>FINANCIAL STRENGTH</vt:lpstr>
      <vt:lpstr>CASH ON HAND</vt:lpstr>
      <vt:lpstr>DOUBLE DIGIT GROWTH</vt:lpstr>
      <vt:lpstr>LUXOTTICA’S 2012 STRATEGY</vt:lpstr>
      <vt:lpstr>AND HOW THEY WILL DO IT</vt:lpstr>
      <vt:lpstr>WHERE OAKLEY FITS IN</vt:lpstr>
      <vt:lpstr>Oakley In Chile</vt:lpstr>
      <vt:lpstr>Total Market Availability</vt:lpstr>
      <vt:lpstr>Total Market Availability</vt:lpstr>
      <vt:lpstr>Current Participation In Chile</vt:lpstr>
      <vt:lpstr>Using Luxottica’s Infrastructure</vt:lpstr>
      <vt:lpstr>Total Strategy </vt:lpstr>
      <vt:lpstr>Oakley Brand </vt:lpstr>
      <vt:lpstr>Goal</vt:lpstr>
      <vt:lpstr>Manufacturing Facilities </vt:lpstr>
      <vt:lpstr> Regional Strategy </vt:lpstr>
      <vt:lpstr>Introducing Oakley </vt:lpstr>
      <vt:lpstr>Local Market</vt:lpstr>
      <vt:lpstr>Tourism </vt:lpstr>
      <vt:lpstr>Marketing Moves </vt:lpstr>
      <vt:lpstr>Marketing Moves </vt:lpstr>
      <vt:lpstr>Olympics 2016</vt:lpstr>
      <vt:lpstr>Oakley Retail Store</vt:lpstr>
      <vt:lpstr>Slide 40</vt:lpstr>
    </vt:vector>
  </TitlesOfParts>
  <Company>Konica Minolta Business 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Sunglass Industry</dc:title>
  <dc:creator>Dennis Duarte</dc:creator>
  <cp:lastModifiedBy>Christopher Radtke</cp:lastModifiedBy>
  <cp:revision>39</cp:revision>
  <dcterms:created xsi:type="dcterms:W3CDTF">2012-04-30T01:20:03Z</dcterms:created>
  <dcterms:modified xsi:type="dcterms:W3CDTF">2012-05-01T16:47:37Z</dcterms:modified>
</cp:coreProperties>
</file>