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8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FCBA59-A822-4FB0-AC84-F750A89EEBE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CF5AAD-7CB6-4297-8366-67682D197110}">
      <dgm:prSet phldrT="[Text]"/>
      <dgm:spPr/>
      <dgm:t>
        <a:bodyPr/>
        <a:lstStyle/>
        <a:p>
          <a:r>
            <a:rPr lang="en-US" dirty="0" smtClean="0"/>
            <a:t>Coercion</a:t>
          </a:r>
          <a:endParaRPr lang="en-US" dirty="0"/>
        </a:p>
      </dgm:t>
    </dgm:pt>
    <dgm:pt modelId="{645922A4-266E-4BB0-B15B-ED9486D4E521}" type="parTrans" cxnId="{D0789A9C-233A-45FA-B06E-126E4F595C87}">
      <dgm:prSet/>
      <dgm:spPr/>
      <dgm:t>
        <a:bodyPr/>
        <a:lstStyle/>
        <a:p>
          <a:endParaRPr lang="en-US"/>
        </a:p>
      </dgm:t>
    </dgm:pt>
    <dgm:pt modelId="{EAF9F927-D63B-4D5D-AFC1-5648965A1034}" type="sibTrans" cxnId="{D0789A9C-233A-45FA-B06E-126E4F595C87}">
      <dgm:prSet/>
      <dgm:spPr/>
      <dgm:t>
        <a:bodyPr/>
        <a:lstStyle/>
        <a:p>
          <a:endParaRPr lang="en-US"/>
        </a:p>
      </dgm:t>
    </dgm:pt>
    <dgm:pt modelId="{0EA53512-21A4-43C7-9F22-D0D49DD2A7EA}">
      <dgm:prSet phldrT="[Text]"/>
      <dgm:spPr/>
      <dgm:t>
        <a:bodyPr/>
        <a:lstStyle/>
        <a:p>
          <a:r>
            <a:rPr lang="en-US" dirty="0" smtClean="0"/>
            <a:t>Regulatory agencies</a:t>
          </a:r>
          <a:endParaRPr lang="en-US" dirty="0"/>
        </a:p>
      </dgm:t>
    </dgm:pt>
    <dgm:pt modelId="{DEA6A6D0-F843-481C-A9DF-0196DE05B24B}" type="parTrans" cxnId="{F111F421-DD4A-4516-807D-88622ED054A2}">
      <dgm:prSet/>
      <dgm:spPr/>
      <dgm:t>
        <a:bodyPr/>
        <a:lstStyle/>
        <a:p>
          <a:endParaRPr lang="en-US"/>
        </a:p>
      </dgm:t>
    </dgm:pt>
    <dgm:pt modelId="{E5F59E1F-FD2B-4D54-B0D6-DE42146E9FC4}" type="sibTrans" cxnId="{F111F421-DD4A-4516-807D-88622ED054A2}">
      <dgm:prSet/>
      <dgm:spPr/>
      <dgm:t>
        <a:bodyPr/>
        <a:lstStyle/>
        <a:p>
          <a:endParaRPr lang="en-US"/>
        </a:p>
      </dgm:t>
    </dgm:pt>
    <dgm:pt modelId="{F1AE871D-0819-4036-865D-54BA883CF4B1}">
      <dgm:prSet phldrT="[Text]"/>
      <dgm:spPr/>
      <dgm:t>
        <a:bodyPr/>
        <a:lstStyle/>
        <a:p>
          <a:r>
            <a:rPr lang="en-US" i="1" dirty="0" smtClean="0"/>
            <a:t>State organizations</a:t>
          </a:r>
          <a:endParaRPr lang="en-US" i="1" dirty="0"/>
        </a:p>
      </dgm:t>
    </dgm:pt>
    <dgm:pt modelId="{CF01BBFE-167D-4DF7-AB2F-C6FF23FB0839}" type="parTrans" cxnId="{9DA0D9F0-BDF0-4F49-AD27-3760741FE762}">
      <dgm:prSet/>
      <dgm:spPr/>
      <dgm:t>
        <a:bodyPr/>
        <a:lstStyle/>
        <a:p>
          <a:endParaRPr lang="en-US"/>
        </a:p>
      </dgm:t>
    </dgm:pt>
    <dgm:pt modelId="{F83ED7F5-1A5A-422A-9959-0506A3E17571}" type="sibTrans" cxnId="{9DA0D9F0-BDF0-4F49-AD27-3760741FE762}">
      <dgm:prSet/>
      <dgm:spPr/>
      <dgm:t>
        <a:bodyPr/>
        <a:lstStyle/>
        <a:p>
          <a:endParaRPr lang="en-US"/>
        </a:p>
      </dgm:t>
    </dgm:pt>
    <dgm:pt modelId="{16027D88-1339-4A13-AA11-43DB5F4B493C}">
      <dgm:prSet phldrT="[Text]"/>
      <dgm:spPr/>
      <dgm:t>
        <a:bodyPr/>
        <a:lstStyle/>
        <a:p>
          <a:r>
            <a:rPr lang="en-US" dirty="0" smtClean="0"/>
            <a:t>Normative isomorphism</a:t>
          </a:r>
          <a:endParaRPr lang="en-US" dirty="0"/>
        </a:p>
      </dgm:t>
    </dgm:pt>
    <dgm:pt modelId="{297D6F14-D70D-42D7-A1DF-184A1BE30E0C}" type="parTrans" cxnId="{E971C89D-5547-4152-A916-023183EE7667}">
      <dgm:prSet/>
      <dgm:spPr/>
      <dgm:t>
        <a:bodyPr/>
        <a:lstStyle/>
        <a:p>
          <a:endParaRPr lang="en-US"/>
        </a:p>
      </dgm:t>
    </dgm:pt>
    <dgm:pt modelId="{16127354-5FEA-4F7B-9453-E10A4CE9AD14}" type="sibTrans" cxnId="{E971C89D-5547-4152-A916-023183EE7667}">
      <dgm:prSet/>
      <dgm:spPr/>
      <dgm:t>
        <a:bodyPr/>
        <a:lstStyle/>
        <a:p>
          <a:endParaRPr lang="en-US"/>
        </a:p>
      </dgm:t>
    </dgm:pt>
    <dgm:pt modelId="{8D99B3A2-7874-44A4-B3F7-4B667DC8F2B7}">
      <dgm:prSet phldrT="[Text]"/>
      <dgm:spPr/>
      <dgm:t>
        <a:bodyPr/>
        <a:lstStyle/>
        <a:p>
          <a:r>
            <a:rPr lang="en-US" dirty="0" smtClean="0"/>
            <a:t>Professional associations</a:t>
          </a:r>
          <a:endParaRPr lang="en-US" dirty="0"/>
        </a:p>
      </dgm:t>
    </dgm:pt>
    <dgm:pt modelId="{A7AD3420-EE17-4D76-8FD4-C6A75CF3B63F}" type="parTrans" cxnId="{F8AE5CEE-2413-4FC7-99BF-5732D11FB924}">
      <dgm:prSet/>
      <dgm:spPr/>
      <dgm:t>
        <a:bodyPr/>
        <a:lstStyle/>
        <a:p>
          <a:endParaRPr lang="en-US"/>
        </a:p>
      </dgm:t>
    </dgm:pt>
    <dgm:pt modelId="{A918005D-E096-43A4-BD1C-FD6F094185AF}" type="sibTrans" cxnId="{F8AE5CEE-2413-4FC7-99BF-5732D11FB924}">
      <dgm:prSet/>
      <dgm:spPr/>
      <dgm:t>
        <a:bodyPr/>
        <a:lstStyle/>
        <a:p>
          <a:endParaRPr lang="en-US"/>
        </a:p>
      </dgm:t>
    </dgm:pt>
    <dgm:pt modelId="{FA1E1E5E-7CE7-4278-BF92-F71CFE630C23}">
      <dgm:prSet phldrT="[Text]"/>
      <dgm:spPr/>
      <dgm:t>
        <a:bodyPr/>
        <a:lstStyle/>
        <a:p>
          <a:r>
            <a:rPr lang="en-US" dirty="0" smtClean="0"/>
            <a:t>Consulting firms</a:t>
          </a:r>
          <a:endParaRPr lang="en-US" dirty="0"/>
        </a:p>
      </dgm:t>
    </dgm:pt>
    <dgm:pt modelId="{400DEAE5-912B-4489-A764-740CE770CDD9}" type="parTrans" cxnId="{4654C56F-A52F-42CF-A60D-528EE46F28F5}">
      <dgm:prSet/>
      <dgm:spPr/>
      <dgm:t>
        <a:bodyPr/>
        <a:lstStyle/>
        <a:p>
          <a:endParaRPr lang="en-US"/>
        </a:p>
      </dgm:t>
    </dgm:pt>
    <dgm:pt modelId="{8AAC3B96-021A-4CBB-8A52-F4F59C18C774}" type="sibTrans" cxnId="{4654C56F-A52F-42CF-A60D-528EE46F28F5}">
      <dgm:prSet/>
      <dgm:spPr/>
      <dgm:t>
        <a:bodyPr/>
        <a:lstStyle/>
        <a:p>
          <a:endParaRPr lang="en-US"/>
        </a:p>
      </dgm:t>
    </dgm:pt>
    <dgm:pt modelId="{523CA502-C3BD-493E-884D-17F7B0678361}">
      <dgm:prSet phldrT="[Text]"/>
      <dgm:spPr/>
      <dgm:t>
        <a:bodyPr/>
        <a:lstStyle/>
        <a:p>
          <a:r>
            <a:rPr lang="en-US" dirty="0" smtClean="0"/>
            <a:t>Mimicry</a:t>
          </a:r>
          <a:endParaRPr lang="en-US" dirty="0"/>
        </a:p>
      </dgm:t>
    </dgm:pt>
    <dgm:pt modelId="{C9755AE5-8A98-439E-88A1-DA20107B0055}" type="parTrans" cxnId="{E5233557-D97F-4CCC-AA76-4654801BDDA3}">
      <dgm:prSet/>
      <dgm:spPr/>
      <dgm:t>
        <a:bodyPr/>
        <a:lstStyle/>
        <a:p>
          <a:endParaRPr lang="en-US"/>
        </a:p>
      </dgm:t>
    </dgm:pt>
    <dgm:pt modelId="{E51CB6BD-CACA-4DD4-987B-4883E371B711}" type="sibTrans" cxnId="{E5233557-D97F-4CCC-AA76-4654801BDDA3}">
      <dgm:prSet/>
      <dgm:spPr/>
      <dgm:t>
        <a:bodyPr/>
        <a:lstStyle/>
        <a:p>
          <a:endParaRPr lang="en-US"/>
        </a:p>
      </dgm:t>
    </dgm:pt>
    <dgm:pt modelId="{43B445DF-E1DF-4817-8309-B82DB1B559AB}">
      <dgm:prSet phldrT="[Text]"/>
      <dgm:spPr/>
      <dgm:t>
        <a:bodyPr/>
        <a:lstStyle/>
        <a:p>
          <a:r>
            <a:rPr lang="en-US" dirty="0" smtClean="0"/>
            <a:t>peers</a:t>
          </a:r>
          <a:endParaRPr lang="en-US" dirty="0"/>
        </a:p>
      </dgm:t>
    </dgm:pt>
    <dgm:pt modelId="{4D1A4E50-F777-4699-936B-2EEA8D328F82}" type="parTrans" cxnId="{36B3B4AF-7B29-4EB0-8767-354385151498}">
      <dgm:prSet/>
      <dgm:spPr/>
      <dgm:t>
        <a:bodyPr/>
        <a:lstStyle/>
        <a:p>
          <a:endParaRPr lang="en-US"/>
        </a:p>
      </dgm:t>
    </dgm:pt>
    <dgm:pt modelId="{E0E615ED-B1C4-43C8-BF74-04C3059817CC}" type="sibTrans" cxnId="{36B3B4AF-7B29-4EB0-8767-354385151498}">
      <dgm:prSet/>
      <dgm:spPr/>
      <dgm:t>
        <a:bodyPr/>
        <a:lstStyle/>
        <a:p>
          <a:endParaRPr lang="en-US"/>
        </a:p>
      </dgm:t>
    </dgm:pt>
    <dgm:pt modelId="{70F1E156-23B4-471C-AA1F-6FEFA761D700}">
      <dgm:prSet phldrT="[Text]"/>
      <dgm:spPr/>
      <dgm:t>
        <a:bodyPr/>
        <a:lstStyle/>
        <a:p>
          <a:r>
            <a:rPr lang="en-US" dirty="0" smtClean="0"/>
            <a:t>Competitors</a:t>
          </a:r>
          <a:endParaRPr lang="en-US" dirty="0"/>
        </a:p>
      </dgm:t>
    </dgm:pt>
    <dgm:pt modelId="{3D92E13B-7E38-4ACE-A255-3505E5E9C8F0}" type="parTrans" cxnId="{98E26853-BDF2-4540-92A7-8B0C53C52E2B}">
      <dgm:prSet/>
      <dgm:spPr/>
      <dgm:t>
        <a:bodyPr/>
        <a:lstStyle/>
        <a:p>
          <a:endParaRPr lang="en-US"/>
        </a:p>
      </dgm:t>
    </dgm:pt>
    <dgm:pt modelId="{98A83234-C961-4700-8FE3-7CE1A58C4F6A}" type="sibTrans" cxnId="{98E26853-BDF2-4540-92A7-8B0C53C52E2B}">
      <dgm:prSet/>
      <dgm:spPr/>
      <dgm:t>
        <a:bodyPr/>
        <a:lstStyle/>
        <a:p>
          <a:endParaRPr lang="en-US"/>
        </a:p>
      </dgm:t>
    </dgm:pt>
    <dgm:pt modelId="{788ED543-07F0-4239-A142-2E962B88E888}">
      <dgm:prSet phldrT="[Text]"/>
      <dgm:spPr/>
      <dgm:t>
        <a:bodyPr/>
        <a:lstStyle/>
        <a:p>
          <a:r>
            <a:rPr lang="en-US" dirty="0" smtClean="0"/>
            <a:t>Educational institutions</a:t>
          </a:r>
          <a:endParaRPr lang="en-US" dirty="0"/>
        </a:p>
      </dgm:t>
    </dgm:pt>
    <dgm:pt modelId="{A6872BA3-5EEB-497C-B9BB-4C12911BB1F5}" type="parTrans" cxnId="{4CC90009-7D26-4466-8FC0-ED7C28855224}">
      <dgm:prSet/>
      <dgm:spPr/>
      <dgm:t>
        <a:bodyPr/>
        <a:lstStyle/>
        <a:p>
          <a:endParaRPr lang="en-US"/>
        </a:p>
      </dgm:t>
    </dgm:pt>
    <dgm:pt modelId="{4A802589-774B-4C9D-B9DB-962EAA03B5B4}" type="sibTrans" cxnId="{4CC90009-7D26-4466-8FC0-ED7C28855224}">
      <dgm:prSet/>
      <dgm:spPr/>
      <dgm:t>
        <a:bodyPr/>
        <a:lstStyle/>
        <a:p>
          <a:endParaRPr lang="en-US"/>
        </a:p>
      </dgm:t>
    </dgm:pt>
    <dgm:pt modelId="{2299DCB5-9352-44FF-90D0-32EB45CDFCB0}">
      <dgm:prSet phldrT="[Text]"/>
      <dgm:spPr/>
      <dgm:t>
        <a:bodyPr/>
        <a:lstStyle/>
        <a:p>
          <a:r>
            <a:rPr lang="en-US" dirty="0" smtClean="0"/>
            <a:t>collaborators</a:t>
          </a:r>
          <a:endParaRPr lang="en-US" dirty="0"/>
        </a:p>
      </dgm:t>
    </dgm:pt>
    <dgm:pt modelId="{5D9FE4BB-FF68-4E5C-9085-1B8421308648}" type="parTrans" cxnId="{104CED2C-3B53-48A0-B9A7-226CD5329832}">
      <dgm:prSet/>
      <dgm:spPr/>
      <dgm:t>
        <a:bodyPr/>
        <a:lstStyle/>
        <a:p>
          <a:endParaRPr lang="en-US"/>
        </a:p>
      </dgm:t>
    </dgm:pt>
    <dgm:pt modelId="{446F3949-8FF1-4D5E-A8DD-6F91A9A81F1F}" type="sibTrans" cxnId="{104CED2C-3B53-48A0-B9A7-226CD5329832}">
      <dgm:prSet/>
      <dgm:spPr/>
      <dgm:t>
        <a:bodyPr/>
        <a:lstStyle/>
        <a:p>
          <a:endParaRPr lang="en-US"/>
        </a:p>
      </dgm:t>
    </dgm:pt>
    <dgm:pt modelId="{79E9D6C2-EA20-4BD3-97A9-E0AB3705EBFE}" type="pres">
      <dgm:prSet presAssocID="{DBFCBA59-A822-4FB0-AC84-F750A89EEBEA}" presName="Name0" presStyleCnt="0">
        <dgm:presLayoutVars>
          <dgm:dir/>
          <dgm:animLvl val="lvl"/>
          <dgm:resizeHandles val="exact"/>
        </dgm:presLayoutVars>
      </dgm:prSet>
      <dgm:spPr/>
    </dgm:pt>
    <dgm:pt modelId="{E2FBCD3A-C85A-4142-858F-BCCCD4DAAD5D}" type="pres">
      <dgm:prSet presAssocID="{4CCF5AAD-7CB6-4297-8366-67682D197110}" presName="composite" presStyleCnt="0"/>
      <dgm:spPr/>
    </dgm:pt>
    <dgm:pt modelId="{E7DEB629-A356-412D-BB1B-CA8FD1419B33}" type="pres">
      <dgm:prSet presAssocID="{4CCF5AAD-7CB6-4297-8366-67682D19711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2030665-8966-43AA-B631-E1637096A36B}" type="pres">
      <dgm:prSet presAssocID="{4CCF5AAD-7CB6-4297-8366-67682D197110}" presName="desTx" presStyleLbl="alignAccFollowNode1" presStyleIdx="0" presStyleCnt="3">
        <dgm:presLayoutVars>
          <dgm:bulletEnabled val="1"/>
        </dgm:presLayoutVars>
      </dgm:prSet>
      <dgm:spPr/>
    </dgm:pt>
    <dgm:pt modelId="{06B7559A-17E7-4760-8606-CEBBA1CB01E0}" type="pres">
      <dgm:prSet presAssocID="{EAF9F927-D63B-4D5D-AFC1-5648965A1034}" presName="space" presStyleCnt="0"/>
      <dgm:spPr/>
    </dgm:pt>
    <dgm:pt modelId="{E4392E1C-9E03-4BD8-8B47-2E9F4FAFDDCC}" type="pres">
      <dgm:prSet presAssocID="{16027D88-1339-4A13-AA11-43DB5F4B493C}" presName="composite" presStyleCnt="0"/>
      <dgm:spPr/>
    </dgm:pt>
    <dgm:pt modelId="{1F99193D-8077-4E99-9DD1-362B80D59CBD}" type="pres">
      <dgm:prSet presAssocID="{16027D88-1339-4A13-AA11-43DB5F4B493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50003-2619-4350-BBB0-0A34CFC36C74}" type="pres">
      <dgm:prSet presAssocID="{16027D88-1339-4A13-AA11-43DB5F4B493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F36D8F-ABA0-4B29-BD20-F073C7B00AFA}" type="pres">
      <dgm:prSet presAssocID="{16127354-5FEA-4F7B-9453-E10A4CE9AD14}" presName="space" presStyleCnt="0"/>
      <dgm:spPr/>
    </dgm:pt>
    <dgm:pt modelId="{3B1C49BA-0836-41C5-97D7-FBEE94BBD54E}" type="pres">
      <dgm:prSet presAssocID="{523CA502-C3BD-493E-884D-17F7B0678361}" presName="composite" presStyleCnt="0"/>
      <dgm:spPr/>
    </dgm:pt>
    <dgm:pt modelId="{00FB3F5E-88F2-47EE-ABE0-59CD07ED1D3B}" type="pres">
      <dgm:prSet presAssocID="{523CA502-C3BD-493E-884D-17F7B067836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EC3F3-09ED-424D-8CBA-434C458C1E93}" type="pres">
      <dgm:prSet presAssocID="{523CA502-C3BD-493E-884D-17F7B067836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C90009-7D26-4466-8FC0-ED7C28855224}" srcId="{16027D88-1339-4A13-AA11-43DB5F4B493C}" destId="{788ED543-07F0-4239-A142-2E962B88E888}" srcOrd="2" destOrd="0" parTransId="{A6872BA3-5EEB-497C-B9BB-4C12911BB1F5}" sibTransId="{4A802589-774B-4C9D-B9DB-962EAA03B5B4}"/>
    <dgm:cxn modelId="{E971C89D-5547-4152-A916-023183EE7667}" srcId="{DBFCBA59-A822-4FB0-AC84-F750A89EEBEA}" destId="{16027D88-1339-4A13-AA11-43DB5F4B493C}" srcOrd="1" destOrd="0" parTransId="{297D6F14-D70D-42D7-A1DF-184A1BE30E0C}" sibTransId="{16127354-5FEA-4F7B-9453-E10A4CE9AD14}"/>
    <dgm:cxn modelId="{D0789A9C-233A-45FA-B06E-126E4F595C87}" srcId="{DBFCBA59-A822-4FB0-AC84-F750A89EEBEA}" destId="{4CCF5AAD-7CB6-4297-8366-67682D197110}" srcOrd="0" destOrd="0" parTransId="{645922A4-266E-4BB0-B15B-ED9486D4E521}" sibTransId="{EAF9F927-D63B-4D5D-AFC1-5648965A1034}"/>
    <dgm:cxn modelId="{913D49D1-D34E-48FA-8209-673923F56C63}" type="presOf" srcId="{16027D88-1339-4A13-AA11-43DB5F4B493C}" destId="{1F99193D-8077-4E99-9DD1-362B80D59CBD}" srcOrd="0" destOrd="0" presId="urn:microsoft.com/office/officeart/2005/8/layout/hList1"/>
    <dgm:cxn modelId="{9DA0D9F0-BDF0-4F49-AD27-3760741FE762}" srcId="{4CCF5AAD-7CB6-4297-8366-67682D197110}" destId="{F1AE871D-0819-4036-865D-54BA883CF4B1}" srcOrd="1" destOrd="0" parTransId="{CF01BBFE-167D-4DF7-AB2F-C6FF23FB0839}" sibTransId="{F83ED7F5-1A5A-422A-9959-0506A3E17571}"/>
    <dgm:cxn modelId="{187336AF-B016-4314-B297-0816238C4F5F}" type="presOf" srcId="{788ED543-07F0-4239-A142-2E962B88E888}" destId="{60F50003-2619-4350-BBB0-0A34CFC36C74}" srcOrd="0" destOrd="2" presId="urn:microsoft.com/office/officeart/2005/8/layout/hList1"/>
    <dgm:cxn modelId="{F8AE5CEE-2413-4FC7-99BF-5732D11FB924}" srcId="{16027D88-1339-4A13-AA11-43DB5F4B493C}" destId="{8D99B3A2-7874-44A4-B3F7-4B667DC8F2B7}" srcOrd="0" destOrd="0" parTransId="{A7AD3420-EE17-4D76-8FD4-C6A75CF3B63F}" sibTransId="{A918005D-E096-43A4-BD1C-FD6F094185AF}"/>
    <dgm:cxn modelId="{1DC36A95-66B2-48C4-9CB8-D77A36461EFB}" type="presOf" srcId="{523CA502-C3BD-493E-884D-17F7B0678361}" destId="{00FB3F5E-88F2-47EE-ABE0-59CD07ED1D3B}" srcOrd="0" destOrd="0" presId="urn:microsoft.com/office/officeart/2005/8/layout/hList1"/>
    <dgm:cxn modelId="{7483B8C6-B845-4E7D-AECB-947C5682AE2C}" type="presOf" srcId="{FA1E1E5E-7CE7-4278-BF92-F71CFE630C23}" destId="{60F50003-2619-4350-BBB0-0A34CFC36C74}" srcOrd="0" destOrd="1" presId="urn:microsoft.com/office/officeart/2005/8/layout/hList1"/>
    <dgm:cxn modelId="{2D03A27F-DE9F-4F52-A493-698F385459E9}" type="presOf" srcId="{2299DCB5-9352-44FF-90D0-32EB45CDFCB0}" destId="{03DEC3F3-09ED-424D-8CBA-434C458C1E93}" srcOrd="0" destOrd="2" presId="urn:microsoft.com/office/officeart/2005/8/layout/hList1"/>
    <dgm:cxn modelId="{104CED2C-3B53-48A0-B9A7-226CD5329832}" srcId="{523CA502-C3BD-493E-884D-17F7B0678361}" destId="{2299DCB5-9352-44FF-90D0-32EB45CDFCB0}" srcOrd="2" destOrd="0" parTransId="{5D9FE4BB-FF68-4E5C-9085-1B8421308648}" sibTransId="{446F3949-8FF1-4D5E-A8DD-6F91A9A81F1F}"/>
    <dgm:cxn modelId="{4D10C1DB-38A6-4E72-B76B-477C172BB560}" type="presOf" srcId="{8D99B3A2-7874-44A4-B3F7-4B667DC8F2B7}" destId="{60F50003-2619-4350-BBB0-0A34CFC36C74}" srcOrd="0" destOrd="0" presId="urn:microsoft.com/office/officeart/2005/8/layout/hList1"/>
    <dgm:cxn modelId="{2FD5FD52-BBF5-470C-983A-EDAF0940FA9A}" type="presOf" srcId="{DBFCBA59-A822-4FB0-AC84-F750A89EEBEA}" destId="{79E9D6C2-EA20-4BD3-97A9-E0AB3705EBFE}" srcOrd="0" destOrd="0" presId="urn:microsoft.com/office/officeart/2005/8/layout/hList1"/>
    <dgm:cxn modelId="{53FF72E4-35DA-478C-A902-98B09799B710}" type="presOf" srcId="{70F1E156-23B4-471C-AA1F-6FEFA761D700}" destId="{03DEC3F3-09ED-424D-8CBA-434C458C1E93}" srcOrd="0" destOrd="1" presId="urn:microsoft.com/office/officeart/2005/8/layout/hList1"/>
    <dgm:cxn modelId="{E5233557-D97F-4CCC-AA76-4654801BDDA3}" srcId="{DBFCBA59-A822-4FB0-AC84-F750A89EEBEA}" destId="{523CA502-C3BD-493E-884D-17F7B0678361}" srcOrd="2" destOrd="0" parTransId="{C9755AE5-8A98-439E-88A1-DA20107B0055}" sibTransId="{E51CB6BD-CACA-4DD4-987B-4883E371B711}"/>
    <dgm:cxn modelId="{7797245D-AF4D-493E-9202-1F81E6D9B669}" type="presOf" srcId="{F1AE871D-0819-4036-865D-54BA883CF4B1}" destId="{F2030665-8966-43AA-B631-E1637096A36B}" srcOrd="0" destOrd="1" presId="urn:microsoft.com/office/officeart/2005/8/layout/hList1"/>
    <dgm:cxn modelId="{F111F421-DD4A-4516-807D-88622ED054A2}" srcId="{4CCF5AAD-7CB6-4297-8366-67682D197110}" destId="{0EA53512-21A4-43C7-9F22-D0D49DD2A7EA}" srcOrd="0" destOrd="0" parTransId="{DEA6A6D0-F843-481C-A9DF-0196DE05B24B}" sibTransId="{E5F59E1F-FD2B-4D54-B0D6-DE42146E9FC4}"/>
    <dgm:cxn modelId="{36B3B4AF-7B29-4EB0-8767-354385151498}" srcId="{523CA502-C3BD-493E-884D-17F7B0678361}" destId="{43B445DF-E1DF-4817-8309-B82DB1B559AB}" srcOrd="0" destOrd="0" parTransId="{4D1A4E50-F777-4699-936B-2EEA8D328F82}" sibTransId="{E0E615ED-B1C4-43C8-BF74-04C3059817CC}"/>
    <dgm:cxn modelId="{D6F8D285-2526-4BD3-A98F-DD2C660D5354}" type="presOf" srcId="{4CCF5AAD-7CB6-4297-8366-67682D197110}" destId="{E7DEB629-A356-412D-BB1B-CA8FD1419B33}" srcOrd="0" destOrd="0" presId="urn:microsoft.com/office/officeart/2005/8/layout/hList1"/>
    <dgm:cxn modelId="{AC450EA6-37BC-4C4E-A99C-63B585490254}" type="presOf" srcId="{0EA53512-21A4-43C7-9F22-D0D49DD2A7EA}" destId="{F2030665-8966-43AA-B631-E1637096A36B}" srcOrd="0" destOrd="0" presId="urn:microsoft.com/office/officeart/2005/8/layout/hList1"/>
    <dgm:cxn modelId="{98E26853-BDF2-4540-92A7-8B0C53C52E2B}" srcId="{523CA502-C3BD-493E-884D-17F7B0678361}" destId="{70F1E156-23B4-471C-AA1F-6FEFA761D700}" srcOrd="1" destOrd="0" parTransId="{3D92E13B-7E38-4ACE-A255-3505E5E9C8F0}" sibTransId="{98A83234-C961-4700-8FE3-7CE1A58C4F6A}"/>
    <dgm:cxn modelId="{4654C56F-A52F-42CF-A60D-528EE46F28F5}" srcId="{16027D88-1339-4A13-AA11-43DB5F4B493C}" destId="{FA1E1E5E-7CE7-4278-BF92-F71CFE630C23}" srcOrd="1" destOrd="0" parTransId="{400DEAE5-912B-4489-A764-740CE770CDD9}" sibTransId="{8AAC3B96-021A-4CBB-8A52-F4F59C18C774}"/>
    <dgm:cxn modelId="{0431159A-09C9-4C8E-A097-A93605B6A139}" type="presOf" srcId="{43B445DF-E1DF-4817-8309-B82DB1B559AB}" destId="{03DEC3F3-09ED-424D-8CBA-434C458C1E93}" srcOrd="0" destOrd="0" presId="urn:microsoft.com/office/officeart/2005/8/layout/hList1"/>
    <dgm:cxn modelId="{7ABEC22A-75AF-4BA5-B8DA-D064FB4A8D67}" type="presParOf" srcId="{79E9D6C2-EA20-4BD3-97A9-E0AB3705EBFE}" destId="{E2FBCD3A-C85A-4142-858F-BCCCD4DAAD5D}" srcOrd="0" destOrd="0" presId="urn:microsoft.com/office/officeart/2005/8/layout/hList1"/>
    <dgm:cxn modelId="{0D3D07FE-4BFB-4A62-A29C-05ACF1899802}" type="presParOf" srcId="{E2FBCD3A-C85A-4142-858F-BCCCD4DAAD5D}" destId="{E7DEB629-A356-412D-BB1B-CA8FD1419B33}" srcOrd="0" destOrd="0" presId="urn:microsoft.com/office/officeart/2005/8/layout/hList1"/>
    <dgm:cxn modelId="{5D5164A1-1EC7-481C-BE0C-9D705A901B45}" type="presParOf" srcId="{E2FBCD3A-C85A-4142-858F-BCCCD4DAAD5D}" destId="{F2030665-8966-43AA-B631-E1637096A36B}" srcOrd="1" destOrd="0" presId="urn:microsoft.com/office/officeart/2005/8/layout/hList1"/>
    <dgm:cxn modelId="{0FD08471-E126-4B64-91CA-AB62B19A6C8C}" type="presParOf" srcId="{79E9D6C2-EA20-4BD3-97A9-E0AB3705EBFE}" destId="{06B7559A-17E7-4760-8606-CEBBA1CB01E0}" srcOrd="1" destOrd="0" presId="urn:microsoft.com/office/officeart/2005/8/layout/hList1"/>
    <dgm:cxn modelId="{5606E879-D4AC-4754-B07A-0A132CAACADD}" type="presParOf" srcId="{79E9D6C2-EA20-4BD3-97A9-E0AB3705EBFE}" destId="{E4392E1C-9E03-4BD8-8B47-2E9F4FAFDDCC}" srcOrd="2" destOrd="0" presId="urn:microsoft.com/office/officeart/2005/8/layout/hList1"/>
    <dgm:cxn modelId="{C451CA90-0D29-4CCA-B6A0-E2248919DD33}" type="presParOf" srcId="{E4392E1C-9E03-4BD8-8B47-2E9F4FAFDDCC}" destId="{1F99193D-8077-4E99-9DD1-362B80D59CBD}" srcOrd="0" destOrd="0" presId="urn:microsoft.com/office/officeart/2005/8/layout/hList1"/>
    <dgm:cxn modelId="{F822D3F3-47AB-4E56-A13D-1A5251D613B4}" type="presParOf" srcId="{E4392E1C-9E03-4BD8-8B47-2E9F4FAFDDCC}" destId="{60F50003-2619-4350-BBB0-0A34CFC36C74}" srcOrd="1" destOrd="0" presId="urn:microsoft.com/office/officeart/2005/8/layout/hList1"/>
    <dgm:cxn modelId="{23AF0334-1F1A-4BB7-949E-9A028F639550}" type="presParOf" srcId="{79E9D6C2-EA20-4BD3-97A9-E0AB3705EBFE}" destId="{40F36D8F-ABA0-4B29-BD20-F073C7B00AFA}" srcOrd="3" destOrd="0" presId="urn:microsoft.com/office/officeart/2005/8/layout/hList1"/>
    <dgm:cxn modelId="{63B8669E-0545-482C-9689-E07524DFB924}" type="presParOf" srcId="{79E9D6C2-EA20-4BD3-97A9-E0AB3705EBFE}" destId="{3B1C49BA-0836-41C5-97D7-FBEE94BBD54E}" srcOrd="4" destOrd="0" presId="urn:microsoft.com/office/officeart/2005/8/layout/hList1"/>
    <dgm:cxn modelId="{E1603006-B369-4E2E-9BA8-B36A715965F3}" type="presParOf" srcId="{3B1C49BA-0836-41C5-97D7-FBEE94BBD54E}" destId="{00FB3F5E-88F2-47EE-ABE0-59CD07ED1D3B}" srcOrd="0" destOrd="0" presId="urn:microsoft.com/office/officeart/2005/8/layout/hList1"/>
    <dgm:cxn modelId="{0B915878-7791-42E7-BC26-E60314BB9E69}" type="presParOf" srcId="{3B1C49BA-0836-41C5-97D7-FBEE94BBD54E}" destId="{03DEC3F3-09ED-424D-8CBA-434C458C1E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DEB629-A356-412D-BB1B-CA8FD1419B33}">
      <dsp:nvSpPr>
        <dsp:cNvPr id="0" name=""/>
        <dsp:cNvSpPr/>
      </dsp:nvSpPr>
      <dsp:spPr>
        <a:xfrm>
          <a:off x="1905" y="697517"/>
          <a:ext cx="1857374" cy="6959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Coercion</a:t>
          </a:r>
          <a:endParaRPr lang="en-US" sz="2000" kern="1200" dirty="0"/>
        </a:p>
      </dsp:txBody>
      <dsp:txXfrm>
        <a:off x="1905" y="697517"/>
        <a:ext cx="1857374" cy="695995"/>
      </dsp:txXfrm>
    </dsp:sp>
    <dsp:sp modelId="{F2030665-8966-43AA-B631-E1637096A36B}">
      <dsp:nvSpPr>
        <dsp:cNvPr id="0" name=""/>
        <dsp:cNvSpPr/>
      </dsp:nvSpPr>
      <dsp:spPr>
        <a:xfrm>
          <a:off x="1905" y="1393513"/>
          <a:ext cx="1857374" cy="1972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Regulatory agencies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i="1" kern="1200" dirty="0" smtClean="0"/>
            <a:t>State organizations</a:t>
          </a:r>
          <a:endParaRPr lang="en-US" sz="2000" i="1" kern="1200" dirty="0"/>
        </a:p>
      </dsp:txBody>
      <dsp:txXfrm>
        <a:off x="1905" y="1393513"/>
        <a:ext cx="1857374" cy="1972968"/>
      </dsp:txXfrm>
    </dsp:sp>
    <dsp:sp modelId="{1F99193D-8077-4E99-9DD1-362B80D59CBD}">
      <dsp:nvSpPr>
        <dsp:cNvPr id="0" name=""/>
        <dsp:cNvSpPr/>
      </dsp:nvSpPr>
      <dsp:spPr>
        <a:xfrm>
          <a:off x="2119312" y="697517"/>
          <a:ext cx="1857374" cy="6959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Normative isomorphism</a:t>
          </a:r>
          <a:endParaRPr lang="en-US" sz="2000" kern="1200" dirty="0"/>
        </a:p>
      </dsp:txBody>
      <dsp:txXfrm>
        <a:off x="2119312" y="697517"/>
        <a:ext cx="1857374" cy="695995"/>
      </dsp:txXfrm>
    </dsp:sp>
    <dsp:sp modelId="{60F50003-2619-4350-BBB0-0A34CFC36C74}">
      <dsp:nvSpPr>
        <dsp:cNvPr id="0" name=""/>
        <dsp:cNvSpPr/>
      </dsp:nvSpPr>
      <dsp:spPr>
        <a:xfrm>
          <a:off x="2119312" y="1393513"/>
          <a:ext cx="1857374" cy="1972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Professional associations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Consulting firms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Educational institutions</a:t>
          </a:r>
          <a:endParaRPr lang="en-US" sz="2000" kern="1200" dirty="0"/>
        </a:p>
      </dsp:txBody>
      <dsp:txXfrm>
        <a:off x="2119312" y="1393513"/>
        <a:ext cx="1857374" cy="1972968"/>
      </dsp:txXfrm>
    </dsp:sp>
    <dsp:sp modelId="{00FB3F5E-88F2-47EE-ABE0-59CD07ED1D3B}">
      <dsp:nvSpPr>
        <dsp:cNvPr id="0" name=""/>
        <dsp:cNvSpPr/>
      </dsp:nvSpPr>
      <dsp:spPr>
        <a:xfrm>
          <a:off x="4236719" y="697517"/>
          <a:ext cx="1857374" cy="6959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Mimicry</a:t>
          </a:r>
          <a:endParaRPr lang="en-US" sz="2000" kern="1200" dirty="0"/>
        </a:p>
      </dsp:txBody>
      <dsp:txXfrm>
        <a:off x="4236719" y="697517"/>
        <a:ext cx="1857374" cy="695995"/>
      </dsp:txXfrm>
    </dsp:sp>
    <dsp:sp modelId="{03DEC3F3-09ED-424D-8CBA-434C458C1E93}">
      <dsp:nvSpPr>
        <dsp:cNvPr id="0" name=""/>
        <dsp:cNvSpPr/>
      </dsp:nvSpPr>
      <dsp:spPr>
        <a:xfrm>
          <a:off x="4236719" y="1393513"/>
          <a:ext cx="1857374" cy="1972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peers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Competitors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collaborators</a:t>
          </a:r>
          <a:endParaRPr lang="en-US" sz="2000" kern="1200" dirty="0"/>
        </a:p>
      </dsp:txBody>
      <dsp:txXfrm>
        <a:off x="4236719" y="1393513"/>
        <a:ext cx="1857374" cy="1972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F544D-223E-4145-97BC-CA702E50D0ED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FCDEB-D686-42EF-9CAA-0797F012BE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Institutional</a:t>
            </a:r>
            <a:r>
              <a:rPr lang="en-US" baseline="0" dirty="0" smtClean="0"/>
              <a:t> engineering- professions, standard setters (Hwang/Powell 2005) and social movements (Rao/Monin/Durand 2003)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FCDEB-D686-42EF-9CAA-0797F012BE00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ED68E46-2608-473B-826C-87FCA19AB1A6}" type="datetimeFigureOut">
              <a:rPr lang="en-US" smtClean="0"/>
              <a:t>2/23/2010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72321A0-DF1B-4DBD-A968-5CD4A42B9F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w.ed.ac.uk/ahrc/script-ed/vol4-4/savirimuthu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Systems Theory, Societal Contexts, &amp; Organizational Heterogeneity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Raimund</a:t>
            </a:r>
            <a:r>
              <a:rPr lang="en-US" dirty="0" smtClean="0"/>
              <a:t> </a:t>
            </a:r>
            <a:r>
              <a:rPr lang="en-US" dirty="0" smtClean="0"/>
              <a:t>Hasse</a:t>
            </a:r>
            <a:r>
              <a:rPr lang="en-US" dirty="0" smtClean="0"/>
              <a:t> &amp; Georg </a:t>
            </a:r>
            <a:r>
              <a:rPr lang="en-US" dirty="0" smtClean="0"/>
              <a:t>Krücken</a:t>
            </a:r>
            <a:endParaRPr lang="en-US" dirty="0" smtClean="0"/>
          </a:p>
          <a:p>
            <a:r>
              <a:rPr lang="en-US" sz="2000" dirty="0" smtClean="0"/>
              <a:t>Discussion by Carliss Charles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Luhmann’s Systems Theory: Modern Society, Differentiation &amp; Organizations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Most systems on the macro-level of society represent a specific and highly reductionist binary logic of info processing, and concerns relevant for other systems or overall societal norms have to be transformed according to that logic</a:t>
            </a:r>
          </a:p>
          <a:p>
            <a:r>
              <a:rPr lang="en-US" dirty="0" smtClean="0"/>
              <a:t>Coded info processing provides societal systems with an identity which distinguishes them from the other</a:t>
            </a:r>
          </a:p>
          <a:p>
            <a:r>
              <a:rPr lang="en-US" dirty="0" smtClean="0"/>
              <a:t>Any societal system is dependent on the contributions of other systems, and modern society is characterized by a high degree of </a:t>
            </a:r>
            <a:r>
              <a:rPr lang="en-US" b="1" dirty="0" smtClean="0"/>
              <a:t>mutual dependency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crisis in any system may negatively effect other systems</a:t>
            </a:r>
          </a:p>
          <a:p>
            <a:pPr lvl="1"/>
            <a:r>
              <a:rPr lang="en-US" dirty="0" smtClean="0"/>
              <a:t>Examples?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Luhmann’s Systems Theory: Organizations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transition from stratified to functionally differentiated societies → the spread of formal organizations. The process of functional differentiation and organization building</a:t>
            </a:r>
          </a:p>
          <a:p>
            <a:r>
              <a:rPr lang="en-US" dirty="0" smtClean="0"/>
              <a:t>Societal systems ↔ organizations</a:t>
            </a:r>
          </a:p>
          <a:p>
            <a:r>
              <a:rPr lang="en-US" dirty="0" smtClean="0"/>
              <a:t>Growth and increasing complexity stimulate organizational differentiation</a:t>
            </a:r>
          </a:p>
          <a:p>
            <a:r>
              <a:rPr lang="en-US" dirty="0" smtClean="0"/>
              <a:t>Systems theory supports new institutionalism- organizations are well advised to copy the prevailing norms of their wider societal context</a:t>
            </a:r>
          </a:p>
          <a:p>
            <a:r>
              <a:rPr lang="en-US" dirty="0" smtClean="0"/>
              <a:t>In contrast to new institutionalism, systems theory stresses that these norms are copied only the extent they support the realization of ends which constitute the specific identity of an organization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8415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sources of societal &amp; organizational heterogeneity at the Macro-Level of Society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Examples: The example and transformation of the modern welfare state &amp; Academic Entrepreneurship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0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Expansion &amp; Transformation of Modern Welfare State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Macro Neo-Institutional Theory (Meyer)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Sociological Systems Theory (Luhmann)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Diffusion of general societal norms(external triggers)</a:t>
            </a:r>
          </a:p>
          <a:p>
            <a:r>
              <a:rPr lang="en-US" dirty="0" smtClean="0"/>
              <a:t>Must adhere to broader societal norms of justice, progress, etc. for legitimacy</a:t>
            </a:r>
          </a:p>
          <a:p>
            <a:r>
              <a:rPr lang="en-US" dirty="0" smtClean="0"/>
              <a:t>The impact of other welfare states is central</a:t>
            </a:r>
          </a:p>
          <a:p>
            <a:r>
              <a:rPr lang="en-US" dirty="0" smtClean="0"/>
              <a:t>Conceptualized as trans-national processes and external causes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90600"/>
            <a:ext cx="4041775" cy="46831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Specific rationality of the political system (internal triggers)</a:t>
            </a:r>
          </a:p>
          <a:p>
            <a:r>
              <a:rPr lang="en-US" dirty="0" smtClean="0"/>
              <a:t>Emphasis on the effects of the functional differentiation in society</a:t>
            </a:r>
          </a:p>
          <a:p>
            <a:r>
              <a:rPr lang="en-US" dirty="0" smtClean="0"/>
              <a:t>Other societal systems are only relevant as an external resource for continuous reproduction</a:t>
            </a:r>
          </a:p>
          <a:p>
            <a:r>
              <a:rPr lang="en-US" dirty="0" smtClean="0"/>
              <a:t>An inevitable consequence of the evolution of the political system &amp; the interplay of its core institutions (mass media, administrative agencies)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Academic Entrepreneurship </a:t>
            </a:r>
            <a:r>
              <a:rPr lang="en-US" sz="4000" dirty="0" smtClean="0"/>
              <a:t>(AE)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Macro Neo-Institutional Theory (Meyer)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Sociological Systems Theory (Luhmann)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Emphasizes the match b/n AE and social norms &amp; expectations</a:t>
            </a:r>
          </a:p>
          <a:p>
            <a:r>
              <a:rPr lang="en-US" dirty="0" smtClean="0"/>
              <a:t>Processes of mutual adjustment and isomorphic tendencies</a:t>
            </a:r>
          </a:p>
          <a:p>
            <a:r>
              <a:rPr lang="en-US" dirty="0" smtClean="0"/>
              <a:t>See Neo-Institutional research on entrepreneurship (Hwang/Powell 2005)</a:t>
            </a:r>
          </a:p>
          <a:p>
            <a:r>
              <a:rPr lang="en-US" dirty="0" smtClean="0"/>
              <a:t>See Inter-organizational networks among academia &amp; industry (Powell/White/Koput/Owen-Smith 2005)</a:t>
            </a:r>
          </a:p>
          <a:p>
            <a:r>
              <a:rPr lang="en-US" dirty="0" smtClean="0"/>
              <a:t>See Universities and their embeddedness in wider social norms &amp; expectations (Meyer/Schofer 2007)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55674"/>
            <a:ext cx="4041775" cy="4683126"/>
          </a:xfrm>
        </p:spPr>
        <p:txBody>
          <a:bodyPr>
            <a:noAutofit/>
          </a:bodyPr>
          <a:lstStyle/>
          <a:p>
            <a:r>
              <a:rPr lang="en-US" sz="2000" dirty="0" smtClean="0"/>
              <a:t>Emphasizes societal differentiation &amp; distinct logics of societal systems</a:t>
            </a:r>
          </a:p>
          <a:p>
            <a:r>
              <a:rPr lang="en-US" sz="2000" dirty="0" smtClean="0"/>
              <a:t>AEs can be characterized by an economic program, a political program and a science system</a:t>
            </a:r>
          </a:p>
          <a:p>
            <a:r>
              <a:rPr lang="en-US" sz="2000" dirty="0" smtClean="0"/>
              <a:t>Must be considered as creating an opportunity for societal systems  &amp; their organizations</a:t>
            </a:r>
          </a:p>
          <a:p>
            <a:r>
              <a:rPr lang="en-US" sz="2000" dirty="0" smtClean="0"/>
              <a:t>Conceptualized as opportunity structures that can be exploited by any of its participants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Sociological systems theory stresses the conceptual links between organizational analysis and wider societal fields and their developments</a:t>
            </a:r>
          </a:p>
          <a:p>
            <a:r>
              <a:rPr lang="en-US" dirty="0" smtClean="0"/>
              <a:t>Neo-institutionalism and systems theory can be used as guidelines for re-establishing a macro-perspective on the interconnectedness of societal and organizational developments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organizations exist?</a:t>
            </a:r>
          </a:p>
          <a:p>
            <a:r>
              <a:rPr lang="en-US" dirty="0" smtClean="0"/>
              <a:t>Why are firms the same/different?</a:t>
            </a:r>
          </a:p>
          <a:p>
            <a:r>
              <a:rPr lang="en-US" dirty="0" smtClean="0"/>
              <a:t>What causes changes in organizations?</a:t>
            </a:r>
          </a:p>
          <a:p>
            <a:r>
              <a:rPr lang="en-US" dirty="0" smtClean="0"/>
              <a:t>Why do some firms survive and others don’t?</a:t>
            </a:r>
          </a:p>
          <a:p>
            <a:r>
              <a:rPr lang="en-US" dirty="0" smtClean="0"/>
              <a:t>What are the emerging issues?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New Institutionalism: The macro-perspective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John Meyer-modern society is not a concrete, hard-wired structure composed of actors. Rather, a broader &amp; imagined cultural system in which the main cultural patterns of Western society are embedded</a:t>
            </a:r>
          </a:p>
          <a:p>
            <a:r>
              <a:rPr lang="en-US" dirty="0" smtClean="0"/>
              <a:t>The causality for societal development is top-down: society as the embodiment of broader cultural norms constitutes its actors</a:t>
            </a:r>
          </a:p>
          <a:p>
            <a:pPr lvl="1"/>
            <a:r>
              <a:rPr lang="en-US" dirty="0" smtClean="0"/>
              <a:t>Nation-states</a:t>
            </a:r>
          </a:p>
          <a:p>
            <a:pPr lvl="1"/>
            <a:r>
              <a:rPr lang="en-US" dirty="0" smtClean="0"/>
              <a:t>Organizations</a:t>
            </a:r>
          </a:p>
          <a:p>
            <a:pPr lvl="1"/>
            <a:r>
              <a:rPr lang="en-US" dirty="0" smtClean="0"/>
              <a:t>Individuals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New Institutionalism: The macro-perspective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Organizations are considered to be shaped by their wider socio-cultural environment</a:t>
            </a:r>
          </a:p>
          <a:p>
            <a:r>
              <a:rPr lang="en-US" dirty="0" smtClean="0"/>
              <a:t>In this context, organization is the dependent variable</a:t>
            </a:r>
          </a:p>
          <a:p>
            <a:r>
              <a:rPr lang="en-US" dirty="0" smtClean="0"/>
              <a:t>Global culture and its organizational representatives are the independent variables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meso</a:t>
            </a:r>
            <a:r>
              <a:rPr lang="en-US" dirty="0" smtClean="0"/>
              <a:t>-perspective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DiMaggio &amp; Powell- organizations are deeply shaped by those other organizations which serve as ‘significant others’</a:t>
            </a:r>
          </a:p>
          <a:p>
            <a:pPr lvl="1"/>
            <a:r>
              <a:rPr lang="en-US" dirty="0" smtClean="0"/>
              <a:t>Organizational fields</a:t>
            </a:r>
          </a:p>
          <a:p>
            <a:r>
              <a:rPr lang="en-US" dirty="0" smtClean="0"/>
              <a:t>3 Pillars of Isomorphism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676400" y="3124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Meso</a:t>
            </a:r>
            <a:r>
              <a:rPr lang="en-US" dirty="0" smtClean="0"/>
              <a:t>-Perspective: More on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Organizations differ according to their field membership</a:t>
            </a:r>
          </a:p>
          <a:p>
            <a:r>
              <a:rPr lang="en-US" dirty="0" smtClean="0"/>
              <a:t>Organizational fields mediate between a single organization and broader societal contexts</a:t>
            </a:r>
          </a:p>
          <a:p>
            <a:r>
              <a:rPr lang="en-US" dirty="0" smtClean="0"/>
              <a:t>Organizations are considered to be more actively </a:t>
            </a:r>
            <a:r>
              <a:rPr lang="en-US" dirty="0"/>
              <a:t>i</a:t>
            </a:r>
            <a:r>
              <a:rPr lang="en-US" dirty="0" smtClean="0"/>
              <a:t>nvolved in the overall development of society—they negotiate with other organizations and may also try to manipulate those organizations and other institutional factors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Meso</a:t>
            </a:r>
            <a:r>
              <a:rPr lang="en-US" dirty="0" smtClean="0"/>
              <a:t>-Perspective: More on </a:t>
            </a:r>
            <a:r>
              <a:rPr lang="en-US" dirty="0" smtClean="0"/>
              <a:t>Fields~Discussion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determines whether or not organizations can be successful in actively intervening into their context?</a:t>
            </a:r>
          </a:p>
          <a:p>
            <a:r>
              <a:rPr lang="en-US" dirty="0" smtClean="0"/>
              <a:t>What determines how organizations may use their potential for active intervention</a:t>
            </a:r>
          </a:p>
          <a:p>
            <a:r>
              <a:rPr lang="en-US" dirty="0" smtClean="0"/>
              <a:t>Thoughts on ‘institutional engineering of fields’?</a:t>
            </a:r>
          </a:p>
          <a:p>
            <a:r>
              <a:rPr lang="en-US" dirty="0" smtClean="0"/>
              <a:t>Thoughts on the role of institutional entrepreneurship?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Luhmann’s Systems Theory: Modern Society, Differentiation &amp; Organizations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Sophisticated forms of societal stratification emerged before the advent of modernity, particularly in ancient high cultures</a:t>
            </a:r>
          </a:p>
          <a:p>
            <a:pPr lvl="1"/>
            <a:r>
              <a:rPr lang="en-US" dirty="0" smtClean="0"/>
              <a:t>Differentiation is strictly vertical, societal order is structured e.g. caste system in India</a:t>
            </a:r>
          </a:p>
          <a:p>
            <a:r>
              <a:rPr lang="en-US" dirty="0" smtClean="0"/>
              <a:t>Disappearance of vertical stratification triggered by challenging the status of religion as an authority that determines social life in general (e.g.16</a:t>
            </a:r>
            <a:r>
              <a:rPr lang="en-US" baseline="30000" dirty="0" smtClean="0"/>
              <a:t>th</a:t>
            </a:r>
            <a:r>
              <a:rPr lang="en-US" dirty="0" smtClean="0"/>
              <a:t> century Europe politics claim autonomy from religion)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Luhmann’s Systems Theory: Modern Society, Differentiation &amp; Organizations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Functional differentiation-as societal systems are considered to fulfill functions that cannot be substituted for other systems.</a:t>
            </a:r>
          </a:p>
          <a:p>
            <a:pPr lvl="1"/>
            <a:r>
              <a:rPr lang="en-US" dirty="0" smtClean="0"/>
              <a:t>The economy regulates the production &amp; distribution of scarce products and services</a:t>
            </a:r>
          </a:p>
          <a:p>
            <a:pPr lvl="1"/>
            <a:r>
              <a:rPr lang="en-US" dirty="0" smtClean="0"/>
              <a:t>Science generates new knowledge</a:t>
            </a:r>
          </a:p>
          <a:p>
            <a:pPr lvl="1"/>
            <a:r>
              <a:rPr lang="en-US" dirty="0" smtClean="0"/>
              <a:t>The political system produces collectively binding decisions which affect the entire society</a:t>
            </a:r>
          </a:p>
          <a:p>
            <a:r>
              <a:rPr lang="en-US" dirty="0" smtClean="0"/>
              <a:t>Based on a binary scheme of information-processing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Luhmann’s Systems Theory: Binary Information Processing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4309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System</a:t>
                      </a:r>
                      <a:endParaRPr lang="en-US" dirty="0"/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Function</a:t>
                      </a:r>
                      <a:endParaRPr lang="en-US" dirty="0"/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Efficacy</a:t>
                      </a:r>
                      <a:endParaRPr lang="en-US" dirty="0"/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Code</a:t>
                      </a:r>
                      <a:endParaRPr lang="en-US" dirty="0"/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Program</a:t>
                      </a:r>
                      <a:endParaRPr lang="en-US" dirty="0"/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Medium</a:t>
                      </a:r>
                      <a:endParaRPr lang="en-US" dirty="0"/>
                    </a:p>
                  </a:txBody>
                  <a:tcPr marL="60760" marR="6076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Law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Manage Norm Expectations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Regulation of Conflicts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Legal / Illegal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Laws, regulation, constitution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Jurisdiction</a:t>
                      </a:r>
                    </a:p>
                  </a:txBody>
                  <a:tcPr marL="60760" marR="6076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Politics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Make Collective Decisions Possible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Practical Application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Government / Opposition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Goals of Political Parties/Ideologies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Power</a:t>
                      </a:r>
                    </a:p>
                  </a:txBody>
                  <a:tcPr marL="60760" marR="6076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Science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Production of Knowledge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Supply of Knowledge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True / False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Theories, methods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Truth</a:t>
                      </a:r>
                    </a:p>
                  </a:txBody>
                  <a:tcPr marL="60760" marR="6076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Economy 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Reduction of Scarcity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Satisfaction of needs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Payment / Non-payment</a:t>
                      </a:r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Budgets</a:t>
                      </a:r>
                    </a:p>
                    <a:p>
                      <a:pPr algn="l"/>
                      <a:r>
                        <a:rPr lang="en-US" sz="1700" dirty="0"/>
                        <a:t/>
                      </a:r>
                      <a:br>
                        <a:rPr lang="en-US" sz="1700" dirty="0"/>
                      </a:br>
                      <a:endParaRPr lang="en-US" sz="1700" dirty="0"/>
                    </a:p>
                  </a:txBody>
                  <a:tcPr marL="60760" marR="60760" marT="66675" marB="666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Money</a:t>
                      </a:r>
                    </a:p>
                  </a:txBody>
                  <a:tcPr marL="60760" marR="60760" marT="66675" marB="66675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6400800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(source: H-Georg Muller, 29, cited by,</a:t>
            </a:r>
            <a:r>
              <a:rPr lang="en-US" sz="1200" dirty="0" smtClean="0">
                <a:hlinkClick r:id="rId2"/>
              </a:rPr>
              <a:t> http://www.law.ed.ac.uk/ahrc/script-ed/vol4-4/savirimuthu.asp</a:t>
            </a:r>
            <a:r>
              <a:rPr lang="en-US" sz="1200" dirty="0" smtClean="0"/>
              <a:t>)</a:t>
            </a:r>
            <a:endParaRPr lang="en-US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252</TotalTime>
  <Words>1018</Words>
  <Application>Microsoft Office PowerPoint</Application>
  <PresentationFormat>On-screen Show (4:3)</PresentationFormat>
  <Paragraphs>128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Systems Theory, Societal Contexts, &amp; Organizational Heterogeneity</vt:lpstr>
      <vt:lpstr>New Institutionalism: The macro-perspective</vt:lpstr>
      <vt:lpstr>New Institutionalism: The macro-perspective</vt:lpstr>
      <vt:lpstr>The meso-perspective</vt:lpstr>
      <vt:lpstr>The Meso-Perspective: More on Fields</vt:lpstr>
      <vt:lpstr>The Meso-Perspective: More on Fields~Discussion</vt:lpstr>
      <vt:lpstr>Luhmann’s Systems Theory: Modern Society, Differentiation &amp; Organizations</vt:lpstr>
      <vt:lpstr>Luhmann’s Systems Theory: Modern Society, Differentiation &amp; Organizations</vt:lpstr>
      <vt:lpstr>Luhmann’s Systems Theory: Binary Information Processing</vt:lpstr>
      <vt:lpstr>Luhmann’s Systems Theory: Modern Society, Differentiation &amp; Organizations</vt:lpstr>
      <vt:lpstr>Luhmann’s Systems Theory: Organizations</vt:lpstr>
      <vt:lpstr>The sources of societal &amp; organizational heterogeneity at the Macro-Level of Society</vt:lpstr>
      <vt:lpstr>The Expansion &amp; Transformation of Modern Welfare State</vt:lpstr>
      <vt:lpstr>Academic Entrepreneurship (AE)</vt:lpstr>
      <vt:lpstr>Conclusion</vt:lpstr>
      <vt:lpstr>OT Questions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Theory, Societal Contexts, &amp; Organizational Heterogeneity</dc:title>
  <dc:creator>Owner</dc:creator>
  <cp:lastModifiedBy>Owner</cp:lastModifiedBy>
  <cp:revision>26</cp:revision>
  <dcterms:created xsi:type="dcterms:W3CDTF">2010-02-23T18:14:34Z</dcterms:created>
  <dcterms:modified xsi:type="dcterms:W3CDTF">2010-02-23T22:27:13Z</dcterms:modified>
</cp:coreProperties>
</file>