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4"/>
  </p:sldMasterIdLst>
  <p:notesMasterIdLst>
    <p:notesMasterId r:id="rId32"/>
  </p:notesMasterIdLst>
  <p:sldIdLst>
    <p:sldId id="257" r:id="rId5"/>
    <p:sldId id="258" r:id="rId6"/>
    <p:sldId id="259" r:id="rId7"/>
    <p:sldId id="260" r:id="rId8"/>
    <p:sldId id="261" r:id="rId9"/>
    <p:sldId id="275" r:id="rId10"/>
    <p:sldId id="276" r:id="rId11"/>
    <p:sldId id="264" r:id="rId12"/>
    <p:sldId id="277" r:id="rId13"/>
    <p:sldId id="265" r:id="rId14"/>
    <p:sldId id="287" r:id="rId15"/>
    <p:sldId id="278" r:id="rId16"/>
    <p:sldId id="279" r:id="rId17"/>
    <p:sldId id="267" r:id="rId18"/>
    <p:sldId id="290" r:id="rId19"/>
    <p:sldId id="288" r:id="rId20"/>
    <p:sldId id="268" r:id="rId21"/>
    <p:sldId id="269" r:id="rId22"/>
    <p:sldId id="280" r:id="rId23"/>
    <p:sldId id="289" r:id="rId24"/>
    <p:sldId id="271"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Sullivan"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1" autoAdjust="0"/>
    <p:restoredTop sz="86025" autoAdjust="0"/>
  </p:normalViewPr>
  <p:slideViewPr>
    <p:cSldViewPr snapToGrid="0">
      <p:cViewPr>
        <p:scale>
          <a:sx n="70" d="100"/>
          <a:sy n="70" d="100"/>
        </p:scale>
        <p:origin x="-1574" y="-125"/>
      </p:cViewPr>
      <p:guideLst>
        <p:guide orient="horz" pos="2160"/>
        <p:guide pos="2880"/>
      </p:guideLst>
    </p:cSldViewPr>
  </p:slideViewPr>
  <p:outlineViewPr>
    <p:cViewPr>
      <p:scale>
        <a:sx n="33" d="100"/>
        <a:sy n="33" d="100"/>
      </p:scale>
      <p:origin x="0" y="9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271D8-9598-4C11-AC88-0C60974272FE}" type="datetimeFigureOut">
              <a:rPr lang="en-US"/>
              <a:pPr/>
              <a:t>10/20/2015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1420B-B92F-454A-9EE1-C3C26585EEFF}" type="slidenum">
              <a:rPr lang="en-US"/>
              <a:pPr/>
              <a:t>‹#›</a:t>
            </a:fld>
            <a:endParaRPr lang="en-US"/>
          </a:p>
        </p:txBody>
      </p:sp>
    </p:spTree>
    <p:extLst>
      <p:ext uri="{BB962C8B-B14F-4D97-AF65-F5344CB8AC3E}">
        <p14:creationId xmlns:p14="http://schemas.microsoft.com/office/powerpoint/2010/main" val="125354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10.2 on page 263.</a:t>
            </a:r>
            <a:endParaRPr lang="en-US" dirty="0"/>
          </a:p>
        </p:txBody>
      </p:sp>
      <p:sp>
        <p:nvSpPr>
          <p:cNvPr id="4" name="Slide Number Placeholder 3"/>
          <p:cNvSpPr>
            <a:spLocks noGrp="1"/>
          </p:cNvSpPr>
          <p:nvPr>
            <p:ph type="sldNum" sz="quarter" idx="10"/>
          </p:nvPr>
        </p:nvSpPr>
        <p:spPr/>
        <p:txBody>
          <a:bodyPr/>
          <a:lstStyle/>
          <a:p>
            <a:fld id="{1361420B-B92F-454A-9EE1-C3C26585EEFF}" type="slidenum">
              <a:rPr lang="en-US" smtClean="0"/>
              <a:pPr/>
              <a:t>11</a:t>
            </a:fld>
            <a:endParaRPr lang="en-US"/>
          </a:p>
        </p:txBody>
      </p:sp>
    </p:spTree>
    <p:extLst>
      <p:ext uri="{BB962C8B-B14F-4D97-AF65-F5344CB8AC3E}">
        <p14:creationId xmlns:p14="http://schemas.microsoft.com/office/powerpoint/2010/main" val="185528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F4E78C-30D0-4332-8B1A-C6F060653D6F}" type="slidenum">
              <a:rPr lang="en-US" altLang="en-US" smtClean="0">
                <a:solidFill>
                  <a:srgbClr val="000000"/>
                </a:solidFill>
                <a:latin typeface="Times New Roman" pitchFamily="18" charset="0"/>
              </a:rPr>
              <a:pPr/>
              <a:t>12</a:t>
            </a:fld>
            <a:endParaRPr lang="en-US" altLang="en-US" smtClean="0">
              <a:solidFill>
                <a:srgbClr val="000000"/>
              </a:solidFill>
              <a:latin typeface="Times New Roman" pitchFamily="18"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914400" y="4343400"/>
            <a:ext cx="5029200" cy="4114800"/>
          </a:xfrm>
          <a:noFill/>
        </p:spPr>
        <p:txBody>
          <a:bodyPr lIns="90059" tIns="45030" rIns="90059" bIns="45030"/>
          <a:lstStyle/>
          <a:p>
            <a:pPr eaLnBrk="1" hangingPunct="1"/>
            <a:endParaRPr lang="en-CA"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10.3 on page 268.</a:t>
            </a:r>
            <a:endParaRPr lang="en-US" dirty="0"/>
          </a:p>
        </p:txBody>
      </p:sp>
      <p:sp>
        <p:nvSpPr>
          <p:cNvPr id="4" name="Slide Number Placeholder 3"/>
          <p:cNvSpPr>
            <a:spLocks noGrp="1"/>
          </p:cNvSpPr>
          <p:nvPr>
            <p:ph type="sldNum" sz="quarter" idx="10"/>
          </p:nvPr>
        </p:nvSpPr>
        <p:spPr/>
        <p:txBody>
          <a:bodyPr/>
          <a:lstStyle/>
          <a:p>
            <a:fld id="{1361420B-B92F-454A-9EE1-C3C26585EEFF}" type="slidenum">
              <a:rPr lang="en-US" smtClean="0"/>
              <a:pPr/>
              <a:t>16</a:t>
            </a:fld>
            <a:endParaRPr lang="en-US"/>
          </a:p>
        </p:txBody>
      </p:sp>
    </p:spTree>
    <p:extLst>
      <p:ext uri="{BB962C8B-B14F-4D97-AF65-F5344CB8AC3E}">
        <p14:creationId xmlns:p14="http://schemas.microsoft.com/office/powerpoint/2010/main" val="12365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xfrm>
            <a:off x="1371600" y="1143000"/>
            <a:ext cx="4114800" cy="3086100"/>
          </a:xfrm>
          <a:ln/>
        </p:spPr>
      </p:sp>
      <p:sp>
        <p:nvSpPr>
          <p:cNvPr id="48130" name="Notes Placeholder 2"/>
          <p:cNvSpPr>
            <a:spLocks noGrp="1"/>
          </p:cNvSpPr>
          <p:nvPr>
            <p:ph type="body" idx="1"/>
          </p:nvPr>
        </p:nvSpPr>
        <p:spPr>
          <a:noFill/>
          <a:ln/>
        </p:spPr>
        <p:txBody>
          <a:bodyPr/>
          <a:lstStyle/>
          <a:p>
            <a:r>
              <a:rPr lang="en-US" smtClean="0"/>
              <a:t>In order for integrative bargaining to be successful, parties must be open with information and candid about their concerns.  In addition, both parties must work to pay attention to the needs of the others involved.  This all needs to happen so trust occurs.  In the process both parties must be willing to be flexible in working towards a solution.  </a:t>
            </a:r>
          </a:p>
        </p:txBody>
      </p:sp>
      <p:sp>
        <p:nvSpPr>
          <p:cNvPr id="48131" name="Slide Number Placeholder 3"/>
          <p:cNvSpPr>
            <a:spLocks noGrp="1"/>
          </p:cNvSpPr>
          <p:nvPr>
            <p:ph type="sldNum" sz="quarter" idx="5"/>
          </p:nvPr>
        </p:nvSpPr>
        <p:spPr>
          <a:noFill/>
        </p:spPr>
        <p:txBody>
          <a:bodyPr/>
          <a:lstStyle/>
          <a:p>
            <a:fld id="{FBD4796A-B166-4BAF-9E1A-3FE42F8067AA}" type="slidenum">
              <a:rPr lang="en-US" smtClean="0">
                <a:cs typeface="Arial" charset="0"/>
              </a:rPr>
              <a:pPr/>
              <a:t>22</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1371600" y="1143000"/>
            <a:ext cx="4114800" cy="3086100"/>
          </a:xfrm>
          <a:ln/>
        </p:spPr>
      </p:sp>
      <p:sp>
        <p:nvSpPr>
          <p:cNvPr id="50178" name="Notes Placeholder 2"/>
          <p:cNvSpPr>
            <a:spLocks noGrp="1"/>
          </p:cNvSpPr>
          <p:nvPr>
            <p:ph type="body" idx="1"/>
          </p:nvPr>
        </p:nvSpPr>
        <p:spPr>
          <a:noFill/>
          <a:ln/>
        </p:spPr>
        <p:txBody>
          <a:bodyPr/>
          <a:lstStyle/>
          <a:p>
            <a:r>
              <a:rPr lang="en-US" dirty="0" smtClean="0"/>
              <a:t>Figure 10.4 on page 271. Conflict resolution is best understood through the negotiation process.  The grid in this slide outlines the steps:  Preparation and planning, definition of ground rules, clarification and justification, bargaining and problem solving and closure and implementation.  You should determine your BATNA and that of the other party before proceeding with negotiations.  BATNA represents the Best Alternative To a Negotiated Agreement or the lowest acceptable value you will take for a negotiated agreement.  Than anything above your BATNA is a good negotiated outcome.</a:t>
            </a:r>
          </a:p>
          <a:p>
            <a:endParaRPr lang="en-US" dirty="0" smtClean="0"/>
          </a:p>
        </p:txBody>
      </p:sp>
      <p:sp>
        <p:nvSpPr>
          <p:cNvPr id="50179" name="Slide Number Placeholder 3"/>
          <p:cNvSpPr>
            <a:spLocks noGrp="1"/>
          </p:cNvSpPr>
          <p:nvPr>
            <p:ph type="sldNum" sz="quarter" idx="5"/>
          </p:nvPr>
        </p:nvSpPr>
        <p:spPr>
          <a:noFill/>
        </p:spPr>
        <p:txBody>
          <a:bodyPr/>
          <a:lstStyle/>
          <a:p>
            <a:fld id="{55584778-8EC7-4E8C-9D3B-946CDDCCF784}" type="slidenum">
              <a:rPr lang="en-US" smtClean="0">
                <a:cs typeface="Arial" charset="0"/>
              </a:rPr>
              <a:pPr/>
              <a:t>25</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dirty="0"/>
              <a:t>Click to edit Master title style</a:t>
            </a:r>
          </a:p>
        </p:txBody>
      </p:sp>
    </p:spTree>
    <p:extLst>
      <p:ext uri="{BB962C8B-B14F-4D97-AF65-F5344CB8AC3E}">
        <p14:creationId xmlns:p14="http://schemas.microsoft.com/office/powerpoint/2010/main" val="4557634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346262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237619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385699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135648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63763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30888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en-US" smtClean="0"/>
              <a:t>Scandura, Essentials of Organizational Behavior. © 2016, SAGE Publications.</a:t>
            </a: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9D334E2C-3AA0-4DA5-AA3B-911A7D2C3C1A}" type="slidenum">
              <a:rPr lang="en-US" altLang="en-US"/>
              <a:pPr>
                <a:defRPr/>
              </a:pPr>
              <a:t>‹#›</a:t>
            </a:fld>
            <a:endParaRPr lang="en-US" altLang="en-US"/>
          </a:p>
        </p:txBody>
      </p:sp>
    </p:spTree>
    <p:extLst>
      <p:ext uri="{BB962C8B-B14F-4D97-AF65-F5344CB8AC3E}">
        <p14:creationId xmlns:p14="http://schemas.microsoft.com/office/powerpoint/2010/main" val="12490980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162892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212888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416052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317620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208128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Footer Placeholder 2"/>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201452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155883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206507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73" y="6457440"/>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Scandura, Essentials of Organizational Behavior. © 2016, SAGE Publications.</a:t>
            </a:r>
            <a:endParaRPr lang="en-US" dirty="0"/>
          </a:p>
        </p:txBody>
      </p:sp>
      <p:sp>
        <p:nvSpPr>
          <p:cNvPr id="6" name="Slide Number Placeholder 5"/>
          <p:cNvSpPr>
            <a:spLocks noGrp="1"/>
          </p:cNvSpPr>
          <p:nvPr>
            <p:ph type="sldNum" sz="quarter" idx="4"/>
          </p:nvPr>
        </p:nvSpPr>
        <p:spPr>
          <a:xfrm>
            <a:off x="8709498" y="6457440"/>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71CAF9-4461-454A-B702-D536C3775752}" type="slidenum">
              <a:rPr lang="en-US" smtClean="0"/>
              <a:pPr/>
              <a:t>‹#›</a:t>
            </a:fld>
            <a:endParaRPr lang="en-US"/>
          </a:p>
        </p:txBody>
      </p:sp>
    </p:spTree>
    <p:extLst>
      <p:ext uri="{BB962C8B-B14F-4D97-AF65-F5344CB8AC3E}">
        <p14:creationId xmlns:p14="http://schemas.microsoft.com/office/powerpoint/2010/main" val="3796156421"/>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7" r:id="rId16"/>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2313" y="1678675"/>
            <a:ext cx="3928465" cy="2720344"/>
          </a:xfrm>
        </p:spPr>
        <p:txBody>
          <a:bodyPr>
            <a:normAutofit fontScale="90000"/>
          </a:bodyPr>
          <a:lstStyle/>
          <a:p>
            <a:pPr algn="ctr"/>
            <a:r>
              <a:rPr lang="en-US" sz="4400" dirty="0"/>
              <a:t>Chapter </a:t>
            </a:r>
            <a:r>
              <a:rPr lang="en-US" sz="4400" dirty="0" smtClean="0"/>
              <a:t>10:</a:t>
            </a:r>
            <a:r>
              <a:rPr lang="en-US" sz="4400" dirty="0"/>
              <a:t/>
            </a:r>
            <a:br>
              <a:rPr lang="en-US" sz="4400" dirty="0"/>
            </a:br>
            <a:r>
              <a:rPr lang="en-US" sz="4400" kern="1200" dirty="0" smtClean="0">
                <a:solidFill>
                  <a:schemeClr val="tx1"/>
                </a:solidFill>
              </a:rPr>
              <a:t>Managing Conflict and </a:t>
            </a:r>
            <a:r>
              <a:rPr lang="en-US" sz="4400" dirty="0" smtClean="0"/>
              <a:t>Negotiation</a:t>
            </a:r>
            <a:endParaRPr lang="en-US" sz="4400" kern="1200"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4400" kern="1200" dirty="0" smtClean="0">
                <a:solidFill>
                  <a:schemeClr val="tx1"/>
                </a:solidFill>
                <a:latin typeface="+mj-lt"/>
                <a:ea typeface="+mj-ea"/>
                <a:cs typeface="+mj-cs"/>
              </a:rPr>
              <a:t>Conflict Resolution Styles</a:t>
            </a:r>
            <a:endParaRPr lang="en-US" sz="4400" dirty="0">
              <a:latin typeface="+mj-lt"/>
            </a:endParaRPr>
          </a:p>
        </p:txBody>
      </p:sp>
      <p:sp>
        <p:nvSpPr>
          <p:cNvPr id="3" name="Content Placeholder 2"/>
          <p:cNvSpPr>
            <a:spLocks noGrp="1"/>
          </p:cNvSpPr>
          <p:nvPr>
            <p:ph idx="1"/>
          </p:nvPr>
        </p:nvSpPr>
        <p:spPr>
          <a:xfrm>
            <a:off x="514351" y="2142068"/>
            <a:ext cx="7737020" cy="3649133"/>
          </a:xfrm>
        </p:spPr>
        <p:txBody>
          <a:bodyPr>
            <a:noAutofit/>
          </a:bodyPr>
          <a:lstStyle/>
          <a:p>
            <a:pPr algn="l"/>
            <a:r>
              <a:rPr lang="en-US" sz="3600" b="1" dirty="0" smtClean="0">
                <a:latin typeface="+mj-lt"/>
              </a:rPr>
              <a:t>Integrating</a:t>
            </a:r>
            <a:r>
              <a:rPr lang="en-US" sz="3600" dirty="0" smtClean="0">
                <a:latin typeface="+mj-lt"/>
              </a:rPr>
              <a:t> (problem solving) </a:t>
            </a:r>
          </a:p>
          <a:p>
            <a:pPr algn="l"/>
            <a:r>
              <a:rPr lang="en-US" sz="3600" b="1" dirty="0" smtClean="0">
                <a:latin typeface="+mj-lt"/>
              </a:rPr>
              <a:t>Obliging</a:t>
            </a:r>
            <a:r>
              <a:rPr lang="en-US" sz="3600" dirty="0" smtClean="0">
                <a:latin typeface="+mj-lt"/>
              </a:rPr>
              <a:t> (smoothing) </a:t>
            </a:r>
          </a:p>
          <a:p>
            <a:pPr algn="l"/>
            <a:r>
              <a:rPr lang="en-US" sz="3600" b="1" dirty="0" smtClean="0">
                <a:latin typeface="+mj-lt"/>
              </a:rPr>
              <a:t>Dominating</a:t>
            </a:r>
            <a:r>
              <a:rPr lang="en-US" sz="3600" dirty="0" smtClean="0">
                <a:latin typeface="+mj-lt"/>
              </a:rPr>
              <a:t> (forcing)</a:t>
            </a:r>
          </a:p>
          <a:p>
            <a:pPr algn="l"/>
            <a:r>
              <a:rPr lang="en-US" sz="3600" b="1" dirty="0" smtClean="0">
                <a:latin typeface="+mj-lt"/>
              </a:rPr>
              <a:t>Avoiding</a:t>
            </a:r>
            <a:r>
              <a:rPr lang="en-US" sz="3600" dirty="0" smtClean="0">
                <a:latin typeface="+mj-lt"/>
              </a:rPr>
              <a:t> (withdrawing from conflict)</a:t>
            </a:r>
          </a:p>
          <a:p>
            <a:pPr algn="l"/>
            <a:r>
              <a:rPr lang="en-US" sz="3600" b="1" dirty="0" smtClean="0">
                <a:latin typeface="+mj-lt"/>
              </a:rPr>
              <a:t>Compromising</a:t>
            </a:r>
            <a:r>
              <a:rPr lang="en-US" sz="3600" dirty="0" smtClean="0">
                <a:latin typeface="+mj-lt"/>
              </a:rPr>
              <a:t> (creating a solution that everyone can agree on)</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296537"/>
          </a:xfrm>
        </p:spPr>
        <p:txBody>
          <a:bodyPr>
            <a:normAutofit/>
          </a:bodyPr>
          <a:lstStyle/>
          <a:p>
            <a:r>
              <a:rPr lang="en-US" dirty="0" smtClean="0"/>
              <a:t>Styles </a:t>
            </a:r>
            <a:r>
              <a:rPr lang="en-US" dirty="0"/>
              <a:t>of Handling Interpersonal Conflict </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11</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76" y="1324747"/>
            <a:ext cx="6520787" cy="485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26675" y="6187496"/>
            <a:ext cx="6520787" cy="430887"/>
          </a:xfrm>
          <a:prstGeom prst="rect">
            <a:avLst/>
          </a:prstGeom>
        </p:spPr>
        <p:txBody>
          <a:bodyPr wrap="square">
            <a:spAutoFit/>
          </a:bodyPr>
          <a:lstStyle/>
          <a:p>
            <a:r>
              <a:rPr lang="en-US" sz="1100" b="1" i="1" dirty="0"/>
              <a:t>Source: </a:t>
            </a:r>
            <a:r>
              <a:rPr lang="en-US" sz="1100" dirty="0"/>
              <a:t>Rahim, M. A. (1985). A strategy for managing conflict in complex organizations. </a:t>
            </a:r>
            <a:r>
              <a:rPr lang="en-US" sz="1100" i="1" dirty="0"/>
              <a:t>Human Relations, 38</a:t>
            </a:r>
            <a:r>
              <a:rPr lang="en-US" sz="1100" dirty="0"/>
              <a:t>(1), 81–89. p. 84.</a:t>
            </a:r>
          </a:p>
        </p:txBody>
      </p:sp>
    </p:spTree>
    <p:extLst>
      <p:ext uri="{BB962C8B-B14F-4D97-AF65-F5344CB8AC3E}">
        <p14:creationId xmlns:p14="http://schemas.microsoft.com/office/powerpoint/2010/main" val="267455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5562600" y="6246814"/>
            <a:ext cx="19431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CA" altLang="en-US" sz="2000" b="1" dirty="0">
                <a:latin typeface="Arial Narrow" pitchFamily="34" charset="0"/>
                <a:cs typeface="Times New Roman" pitchFamily="18" charset="0"/>
              </a:rPr>
              <a:t>Cooperativeness</a:t>
            </a:r>
            <a:r>
              <a:rPr lang="en-US" altLang="en-US" sz="2000" b="1" dirty="0">
                <a:solidFill>
                  <a:srgbClr val="000000"/>
                </a:solidFill>
                <a:latin typeface="Times New Roman" pitchFamily="18" charset="0"/>
                <a:cs typeface="Times New Roman" pitchFamily="18" charset="0"/>
              </a:rPr>
              <a:t> </a:t>
            </a:r>
            <a:endParaRPr lang="fr-CA" altLang="en-US" sz="2000" b="1" dirty="0">
              <a:solidFill>
                <a:srgbClr val="000000"/>
              </a:solidFill>
              <a:latin typeface="Times New Roman" pitchFamily="18" charset="0"/>
              <a:cs typeface="Times New Roman" pitchFamily="18" charset="0"/>
            </a:endParaRPr>
          </a:p>
        </p:txBody>
      </p:sp>
      <p:sp>
        <p:nvSpPr>
          <p:cNvPr id="295939" name="Text Box 3"/>
          <p:cNvSpPr txBox="1">
            <a:spLocks noChangeArrowheads="1"/>
          </p:cNvSpPr>
          <p:nvPr/>
        </p:nvSpPr>
        <p:spPr bwMode="auto">
          <a:xfrm rot="-5400000">
            <a:off x="-351953" y="3913159"/>
            <a:ext cx="1675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CA" altLang="en-US" sz="2000" b="1" dirty="0">
                <a:latin typeface="Arial Narrow" pitchFamily="34" charset="0"/>
                <a:cs typeface="Times New Roman" pitchFamily="18" charset="0"/>
              </a:rPr>
              <a:t>Assertiveness</a:t>
            </a:r>
            <a:r>
              <a:rPr lang="en-US" altLang="en-US" sz="2000" b="1" dirty="0">
                <a:solidFill>
                  <a:srgbClr val="000000"/>
                </a:solidFill>
                <a:latin typeface="Times New Roman" pitchFamily="18" charset="0"/>
                <a:cs typeface="Times New Roman" pitchFamily="18" charset="0"/>
              </a:rPr>
              <a:t> </a:t>
            </a:r>
            <a:endParaRPr lang="fr-CA" altLang="en-US" sz="2000" b="1" dirty="0">
              <a:solidFill>
                <a:srgbClr val="000000"/>
              </a:solidFill>
              <a:latin typeface="Times New Roman" pitchFamily="18" charset="0"/>
              <a:cs typeface="Times New Roman" pitchFamily="18" charset="0"/>
            </a:endParaRPr>
          </a:p>
        </p:txBody>
      </p:sp>
      <p:grpSp>
        <p:nvGrpSpPr>
          <p:cNvPr id="2" name="Group 4"/>
          <p:cNvGrpSpPr>
            <a:grpSpLocks/>
          </p:cNvGrpSpPr>
          <p:nvPr/>
        </p:nvGrpSpPr>
        <p:grpSpPr bwMode="auto">
          <a:xfrm>
            <a:off x="3433762" y="3361643"/>
            <a:ext cx="1933574" cy="674688"/>
            <a:chOff x="2220" y="2032"/>
            <a:chExt cx="1218" cy="425"/>
          </a:xfrm>
        </p:grpSpPr>
        <p:sp>
          <p:nvSpPr>
            <p:cNvPr id="11289" name="Oval 5"/>
            <p:cNvSpPr>
              <a:spLocks noChangeArrowheads="1"/>
            </p:cNvSpPr>
            <p:nvPr/>
          </p:nvSpPr>
          <p:spPr bwMode="auto">
            <a:xfrm>
              <a:off x="2220" y="2082"/>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US" altLang="en-US" sz="1800">
                <a:solidFill>
                  <a:srgbClr val="000000"/>
                </a:solidFill>
              </a:endParaRPr>
            </a:p>
          </p:txBody>
        </p:sp>
        <p:sp>
          <p:nvSpPr>
            <p:cNvPr id="11290" name="Text Box 6"/>
            <p:cNvSpPr txBox="1">
              <a:spLocks noChangeArrowheads="1"/>
            </p:cNvSpPr>
            <p:nvPr/>
          </p:nvSpPr>
          <p:spPr bwMode="auto">
            <a:xfrm>
              <a:off x="2364" y="2032"/>
              <a:ext cx="107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dirty="0">
                  <a:latin typeface="Arial Narrow" pitchFamily="34" charset="0"/>
                  <a:cs typeface="Times New Roman" pitchFamily="18" charset="0"/>
                </a:rPr>
                <a:t>COMPROMISE</a:t>
              </a:r>
              <a:r>
                <a:rPr lang="en-US" altLang="en-US" sz="2000" b="1" dirty="0">
                  <a:solidFill>
                    <a:srgbClr val="000000"/>
                  </a:solidFill>
                  <a:latin typeface="Arial Narrow" pitchFamily="34" charset="0"/>
                  <a:cs typeface="Times New Roman" pitchFamily="18" charset="0"/>
                </a:rPr>
                <a:t> </a:t>
              </a:r>
              <a:endParaRPr lang="fr-CA" altLang="en-US" sz="2000" b="1" dirty="0">
                <a:solidFill>
                  <a:srgbClr val="000000"/>
                </a:solidFill>
                <a:latin typeface="Arial Narrow" pitchFamily="34" charset="0"/>
                <a:cs typeface="Times New Roman" pitchFamily="18" charset="0"/>
              </a:endParaRPr>
            </a:p>
          </p:txBody>
        </p:sp>
        <p:sp>
          <p:nvSpPr>
            <p:cNvPr id="11291" name="Text Box 7"/>
            <p:cNvSpPr txBox="1">
              <a:spLocks noChangeArrowheads="1"/>
            </p:cNvSpPr>
            <p:nvPr/>
          </p:nvSpPr>
          <p:spPr bwMode="auto">
            <a:xfrm>
              <a:off x="2356" y="2205"/>
              <a:ext cx="80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i="1" dirty="0">
                  <a:latin typeface="Arial Narrow" pitchFamily="34" charset="0"/>
                  <a:cs typeface="Times New Roman" pitchFamily="18" charset="0"/>
                </a:rPr>
                <a:t>HALF-WAY</a:t>
              </a:r>
              <a:endParaRPr lang="fr-CA" altLang="en-US" sz="2000" b="1" i="1" dirty="0">
                <a:latin typeface="Arial Narrow" pitchFamily="34" charset="0"/>
                <a:cs typeface="Times New Roman" pitchFamily="18" charset="0"/>
              </a:endParaRPr>
            </a:p>
          </p:txBody>
        </p:sp>
      </p:grpSp>
      <p:grpSp>
        <p:nvGrpSpPr>
          <p:cNvPr id="3" name="Group 8"/>
          <p:cNvGrpSpPr>
            <a:grpSpLocks/>
          </p:cNvGrpSpPr>
          <p:nvPr/>
        </p:nvGrpSpPr>
        <p:grpSpPr bwMode="auto">
          <a:xfrm>
            <a:off x="5526881" y="5004083"/>
            <a:ext cx="1663700" cy="703263"/>
            <a:chOff x="528" y="910"/>
            <a:chExt cx="1048" cy="443"/>
          </a:xfrm>
        </p:grpSpPr>
        <p:sp>
          <p:nvSpPr>
            <p:cNvPr id="11286" name="Oval 9"/>
            <p:cNvSpPr>
              <a:spLocks noChangeArrowheads="1"/>
            </p:cNvSpPr>
            <p:nvPr/>
          </p:nvSpPr>
          <p:spPr bwMode="auto">
            <a:xfrm>
              <a:off x="528" y="96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US" altLang="en-US" sz="1800">
                <a:solidFill>
                  <a:srgbClr val="000000"/>
                </a:solidFill>
              </a:endParaRPr>
            </a:p>
          </p:txBody>
        </p:sp>
        <p:sp>
          <p:nvSpPr>
            <p:cNvPr id="11287" name="Text Box 10"/>
            <p:cNvSpPr txBox="1">
              <a:spLocks noChangeArrowheads="1"/>
            </p:cNvSpPr>
            <p:nvPr/>
          </p:nvSpPr>
          <p:spPr bwMode="auto">
            <a:xfrm>
              <a:off x="672" y="910"/>
              <a:ext cx="6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dirty="0" smtClean="0">
                  <a:latin typeface="Arial Narrow" pitchFamily="34" charset="0"/>
                  <a:cs typeface="Times New Roman" pitchFamily="18" charset="0"/>
                </a:rPr>
                <a:t>OBLIGE</a:t>
              </a:r>
              <a:r>
                <a:rPr lang="en-US" altLang="en-US" sz="2000" b="1" dirty="0" smtClean="0">
                  <a:solidFill>
                    <a:srgbClr val="000000"/>
                  </a:solidFill>
                  <a:latin typeface="Arial Narrow" pitchFamily="34" charset="0"/>
                  <a:cs typeface="Times New Roman" pitchFamily="18" charset="0"/>
                </a:rPr>
                <a:t> </a:t>
              </a:r>
              <a:endParaRPr lang="fr-CA" altLang="en-US" sz="2000" b="1" dirty="0">
                <a:solidFill>
                  <a:srgbClr val="000000"/>
                </a:solidFill>
                <a:latin typeface="Arial Narrow" pitchFamily="34" charset="0"/>
                <a:cs typeface="Times New Roman" pitchFamily="18" charset="0"/>
              </a:endParaRPr>
            </a:p>
          </p:txBody>
        </p:sp>
        <p:sp>
          <p:nvSpPr>
            <p:cNvPr id="11288" name="Text Box 11"/>
            <p:cNvSpPr txBox="1">
              <a:spLocks noChangeArrowheads="1"/>
            </p:cNvSpPr>
            <p:nvPr/>
          </p:nvSpPr>
          <p:spPr bwMode="auto">
            <a:xfrm>
              <a:off x="720" y="1101"/>
              <a:ext cx="8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i="1" dirty="0">
                  <a:latin typeface="Arial Narrow" pitchFamily="34" charset="0"/>
                  <a:cs typeface="Times New Roman" pitchFamily="18" charset="0"/>
                </a:rPr>
                <a:t>YOUR WAY </a:t>
              </a:r>
              <a:endParaRPr lang="fr-CA" altLang="en-US" sz="2000" b="1" i="1" dirty="0">
                <a:latin typeface="Arial Narrow" pitchFamily="34" charset="0"/>
                <a:cs typeface="Times New Roman" pitchFamily="18" charset="0"/>
              </a:endParaRPr>
            </a:p>
          </p:txBody>
        </p:sp>
      </p:grpSp>
      <p:grpSp>
        <p:nvGrpSpPr>
          <p:cNvPr id="4" name="Group 12"/>
          <p:cNvGrpSpPr>
            <a:grpSpLocks/>
          </p:cNvGrpSpPr>
          <p:nvPr/>
        </p:nvGrpSpPr>
        <p:grpSpPr bwMode="auto">
          <a:xfrm>
            <a:off x="5453859" y="2077120"/>
            <a:ext cx="1601789" cy="763588"/>
            <a:chOff x="3704" y="910"/>
            <a:chExt cx="1009" cy="481"/>
          </a:xfrm>
        </p:grpSpPr>
        <p:sp>
          <p:nvSpPr>
            <p:cNvPr id="11283" name="Oval 13"/>
            <p:cNvSpPr>
              <a:spLocks noChangeArrowheads="1"/>
            </p:cNvSpPr>
            <p:nvPr/>
          </p:nvSpPr>
          <p:spPr bwMode="auto">
            <a:xfrm>
              <a:off x="3704" y="96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US" altLang="en-US" sz="1800">
                <a:solidFill>
                  <a:srgbClr val="000000"/>
                </a:solidFill>
              </a:endParaRPr>
            </a:p>
          </p:txBody>
        </p:sp>
        <p:sp>
          <p:nvSpPr>
            <p:cNvPr id="11284" name="Text Box 14"/>
            <p:cNvSpPr txBox="1">
              <a:spLocks noChangeArrowheads="1"/>
            </p:cNvSpPr>
            <p:nvPr/>
          </p:nvSpPr>
          <p:spPr bwMode="auto">
            <a:xfrm>
              <a:off x="3840" y="910"/>
              <a:ext cx="87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dirty="0" smtClean="0">
                  <a:latin typeface="Arial Narrow" pitchFamily="34" charset="0"/>
                  <a:cs typeface="Times New Roman" pitchFamily="18" charset="0"/>
                </a:rPr>
                <a:t>INTEGRATE</a:t>
              </a:r>
              <a:endParaRPr lang="fr-CA" altLang="en-US" sz="2000" b="1" dirty="0">
                <a:latin typeface="Arial Narrow" pitchFamily="34" charset="0"/>
                <a:cs typeface="Times New Roman" pitchFamily="18" charset="0"/>
              </a:endParaRPr>
            </a:p>
          </p:txBody>
        </p:sp>
        <p:sp>
          <p:nvSpPr>
            <p:cNvPr id="11285" name="Text Box 15"/>
            <p:cNvSpPr txBox="1">
              <a:spLocks noChangeArrowheads="1"/>
            </p:cNvSpPr>
            <p:nvPr/>
          </p:nvSpPr>
          <p:spPr bwMode="auto">
            <a:xfrm>
              <a:off x="3832" y="1139"/>
              <a:ext cx="76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i="1" dirty="0">
                  <a:latin typeface="Arial Narrow" pitchFamily="34" charset="0"/>
                  <a:cs typeface="Times New Roman" pitchFamily="18" charset="0"/>
                </a:rPr>
                <a:t>OUR WAY </a:t>
              </a:r>
              <a:endParaRPr lang="fr-CA" altLang="en-US" sz="2000" b="1" i="1" dirty="0">
                <a:latin typeface="Arial Narrow" pitchFamily="34" charset="0"/>
                <a:cs typeface="Times New Roman" pitchFamily="18" charset="0"/>
              </a:endParaRPr>
            </a:p>
          </p:txBody>
        </p:sp>
      </p:grpSp>
      <p:grpSp>
        <p:nvGrpSpPr>
          <p:cNvPr id="5" name="Group 16"/>
          <p:cNvGrpSpPr>
            <a:grpSpLocks/>
          </p:cNvGrpSpPr>
          <p:nvPr/>
        </p:nvGrpSpPr>
        <p:grpSpPr bwMode="auto">
          <a:xfrm>
            <a:off x="1581151" y="5010150"/>
            <a:ext cx="1533525" cy="704850"/>
            <a:chOff x="522" y="3396"/>
            <a:chExt cx="966" cy="444"/>
          </a:xfrm>
        </p:grpSpPr>
        <p:sp>
          <p:nvSpPr>
            <p:cNvPr id="11280" name="Oval 17"/>
            <p:cNvSpPr>
              <a:spLocks noChangeArrowheads="1"/>
            </p:cNvSpPr>
            <p:nvPr/>
          </p:nvSpPr>
          <p:spPr bwMode="auto">
            <a:xfrm>
              <a:off x="522" y="3552"/>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US" altLang="en-US" sz="1800">
                <a:solidFill>
                  <a:srgbClr val="000000"/>
                </a:solidFill>
              </a:endParaRPr>
            </a:p>
          </p:txBody>
        </p:sp>
        <p:sp>
          <p:nvSpPr>
            <p:cNvPr id="11281" name="Text Box 18"/>
            <p:cNvSpPr txBox="1">
              <a:spLocks noChangeArrowheads="1"/>
            </p:cNvSpPr>
            <p:nvPr/>
          </p:nvSpPr>
          <p:spPr bwMode="auto">
            <a:xfrm>
              <a:off x="666" y="3396"/>
              <a:ext cx="5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dirty="0">
                  <a:solidFill>
                    <a:srgbClr val="000000"/>
                  </a:solidFill>
                  <a:latin typeface="Arial Narrow" pitchFamily="34" charset="0"/>
                  <a:cs typeface="Times New Roman" pitchFamily="18" charset="0"/>
                </a:rPr>
                <a:t> </a:t>
              </a:r>
              <a:r>
                <a:rPr lang="en-US" altLang="en-US" sz="2000" b="1" dirty="0">
                  <a:latin typeface="Arial Narrow" pitchFamily="34" charset="0"/>
                  <a:cs typeface="Times New Roman" pitchFamily="18" charset="0"/>
                </a:rPr>
                <a:t>AVOID</a:t>
              </a:r>
              <a:r>
                <a:rPr lang="en-US" altLang="en-US" sz="2000" b="1" dirty="0">
                  <a:solidFill>
                    <a:srgbClr val="000000"/>
                  </a:solidFill>
                  <a:latin typeface="Arial Narrow" pitchFamily="34" charset="0"/>
                  <a:cs typeface="Times New Roman" pitchFamily="18" charset="0"/>
                </a:rPr>
                <a:t> </a:t>
              </a:r>
              <a:endParaRPr lang="fr-CA" altLang="en-US" sz="2000" b="1" dirty="0">
                <a:solidFill>
                  <a:srgbClr val="000000"/>
                </a:solidFill>
                <a:latin typeface="Arial Narrow" pitchFamily="34" charset="0"/>
                <a:cs typeface="Times New Roman" pitchFamily="18" charset="0"/>
              </a:endParaRPr>
            </a:p>
          </p:txBody>
        </p:sp>
        <p:sp>
          <p:nvSpPr>
            <p:cNvPr id="11282" name="Text Box 19"/>
            <p:cNvSpPr txBox="1">
              <a:spLocks noChangeArrowheads="1"/>
            </p:cNvSpPr>
            <p:nvPr/>
          </p:nvSpPr>
          <p:spPr bwMode="auto">
            <a:xfrm>
              <a:off x="624" y="3590"/>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i="1" dirty="0">
                  <a:solidFill>
                    <a:srgbClr val="0000FF"/>
                  </a:solidFill>
                  <a:latin typeface="Arial Narrow" pitchFamily="34" charset="0"/>
                  <a:cs typeface="Times New Roman" pitchFamily="18" charset="0"/>
                </a:rPr>
                <a:t>  </a:t>
              </a:r>
              <a:r>
                <a:rPr lang="en-US" altLang="en-US" sz="2000" b="1" i="1" dirty="0">
                  <a:latin typeface="Arial Narrow" pitchFamily="34" charset="0"/>
                  <a:cs typeface="Times New Roman" pitchFamily="18" charset="0"/>
                </a:rPr>
                <a:t>NO WAY </a:t>
              </a:r>
              <a:endParaRPr lang="fr-CA" altLang="en-US" sz="2000" b="1" i="1" dirty="0">
                <a:latin typeface="Arial Narrow" pitchFamily="34" charset="0"/>
                <a:cs typeface="Times New Roman" pitchFamily="18" charset="0"/>
              </a:endParaRPr>
            </a:p>
          </p:txBody>
        </p:sp>
      </p:grpSp>
      <p:grpSp>
        <p:nvGrpSpPr>
          <p:cNvPr id="6" name="Group 20"/>
          <p:cNvGrpSpPr>
            <a:grpSpLocks/>
          </p:cNvGrpSpPr>
          <p:nvPr/>
        </p:nvGrpSpPr>
        <p:grpSpPr bwMode="auto">
          <a:xfrm>
            <a:off x="1590677" y="2016126"/>
            <a:ext cx="1577976" cy="719138"/>
            <a:chOff x="4296" y="3348"/>
            <a:chExt cx="994" cy="453"/>
          </a:xfrm>
        </p:grpSpPr>
        <p:sp>
          <p:nvSpPr>
            <p:cNvPr id="11277" name="Oval 21"/>
            <p:cNvSpPr>
              <a:spLocks noChangeArrowheads="1"/>
            </p:cNvSpPr>
            <p:nvPr/>
          </p:nvSpPr>
          <p:spPr bwMode="auto">
            <a:xfrm>
              <a:off x="4296" y="3552"/>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US" altLang="en-US" sz="1800">
                <a:solidFill>
                  <a:srgbClr val="000000"/>
                </a:solidFill>
              </a:endParaRPr>
            </a:p>
          </p:txBody>
        </p:sp>
        <p:sp>
          <p:nvSpPr>
            <p:cNvPr id="11278" name="Text Box 22"/>
            <p:cNvSpPr txBox="1">
              <a:spLocks noChangeArrowheads="1"/>
            </p:cNvSpPr>
            <p:nvPr/>
          </p:nvSpPr>
          <p:spPr bwMode="auto">
            <a:xfrm>
              <a:off x="4440" y="3348"/>
              <a:ext cx="85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dirty="0" smtClean="0">
                  <a:latin typeface="Arial Narrow" pitchFamily="34" charset="0"/>
                  <a:cs typeface="Times New Roman" pitchFamily="18" charset="0"/>
                </a:rPr>
                <a:t>DOMINATE</a:t>
              </a:r>
              <a:r>
                <a:rPr lang="en-US" altLang="en-US" sz="2000" b="1" dirty="0" smtClean="0">
                  <a:solidFill>
                    <a:srgbClr val="000000"/>
                  </a:solidFill>
                  <a:latin typeface="Arial Narrow" pitchFamily="34" charset="0"/>
                  <a:cs typeface="Times New Roman" pitchFamily="18" charset="0"/>
                </a:rPr>
                <a:t> </a:t>
              </a:r>
              <a:endParaRPr lang="fr-CA" altLang="en-US" sz="2000" b="1" dirty="0">
                <a:solidFill>
                  <a:srgbClr val="000000"/>
                </a:solidFill>
                <a:latin typeface="Arial Narrow" pitchFamily="34" charset="0"/>
                <a:cs typeface="Times New Roman" pitchFamily="18" charset="0"/>
              </a:endParaRPr>
            </a:p>
          </p:txBody>
        </p:sp>
        <p:sp>
          <p:nvSpPr>
            <p:cNvPr id="11279" name="Text Box 23"/>
            <p:cNvSpPr txBox="1">
              <a:spLocks noChangeArrowheads="1"/>
            </p:cNvSpPr>
            <p:nvPr/>
          </p:nvSpPr>
          <p:spPr bwMode="auto">
            <a:xfrm>
              <a:off x="4431" y="3549"/>
              <a:ext cx="7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spcBef>
                  <a:spcPct val="0"/>
                </a:spcBef>
                <a:buClrTx/>
                <a:buSzTx/>
                <a:buFontTx/>
                <a:buNone/>
              </a:pPr>
              <a:r>
                <a:rPr lang="en-US" altLang="en-US" sz="2000" b="1" i="1" dirty="0">
                  <a:solidFill>
                    <a:srgbClr val="0000FF"/>
                  </a:solidFill>
                  <a:latin typeface="Arial Narrow" pitchFamily="34" charset="0"/>
                  <a:cs typeface="Times New Roman" pitchFamily="18" charset="0"/>
                </a:rPr>
                <a:t> </a:t>
              </a:r>
              <a:r>
                <a:rPr lang="en-US" altLang="en-US" sz="2000" b="1" i="1" dirty="0">
                  <a:latin typeface="Arial Narrow" pitchFamily="34" charset="0"/>
                  <a:cs typeface="Times New Roman" pitchFamily="18" charset="0"/>
                </a:rPr>
                <a:t>MY WAY</a:t>
              </a:r>
              <a:r>
                <a:rPr lang="en-US" altLang="en-US" sz="2000" b="1" i="1" dirty="0">
                  <a:solidFill>
                    <a:srgbClr val="9900CC"/>
                  </a:solidFill>
                  <a:latin typeface="Arial Narrow" pitchFamily="34" charset="0"/>
                  <a:cs typeface="Times New Roman" pitchFamily="18" charset="0"/>
                </a:rPr>
                <a:t> </a:t>
              </a:r>
              <a:endParaRPr lang="fr-CA" altLang="en-US" sz="2000" b="1" i="1" dirty="0">
                <a:solidFill>
                  <a:srgbClr val="9900CC"/>
                </a:solidFill>
                <a:latin typeface="Arial Narrow" pitchFamily="34" charset="0"/>
                <a:cs typeface="Times New Roman" pitchFamily="18" charset="0"/>
              </a:endParaRPr>
            </a:p>
          </p:txBody>
        </p:sp>
      </p:grpSp>
      <p:sp>
        <p:nvSpPr>
          <p:cNvPr id="11273" name="Line 24"/>
          <p:cNvSpPr>
            <a:spLocks noChangeShapeType="1"/>
          </p:cNvSpPr>
          <p:nvPr/>
        </p:nvSpPr>
        <p:spPr bwMode="auto">
          <a:xfrm>
            <a:off x="1085851" y="5934075"/>
            <a:ext cx="5922168"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74" name="Line 25"/>
          <p:cNvSpPr>
            <a:spLocks noChangeShapeType="1"/>
          </p:cNvSpPr>
          <p:nvPr/>
        </p:nvSpPr>
        <p:spPr bwMode="auto">
          <a:xfrm flipV="1">
            <a:off x="1066800" y="1890584"/>
            <a:ext cx="0" cy="4053016"/>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Rectangle 27"/>
          <p:cNvSpPr>
            <a:spLocks noGrp="1" noChangeArrowheads="1"/>
          </p:cNvSpPr>
          <p:nvPr>
            <p:ph type="title" idx="4294967295"/>
          </p:nvPr>
        </p:nvSpPr>
        <p:spPr>
          <a:xfrm>
            <a:off x="334169" y="243841"/>
            <a:ext cx="7598569" cy="1456267"/>
          </a:xfrm>
        </p:spPr>
        <p:txBody>
          <a:bodyPr>
            <a:normAutofit/>
          </a:bodyPr>
          <a:lstStyle/>
          <a:p>
            <a:pPr eaLnBrk="1" hangingPunct="1"/>
            <a:r>
              <a:rPr lang="en-CA" altLang="en-US" sz="4400" dirty="0" smtClean="0">
                <a:latin typeface="+mj-lt"/>
              </a:rPr>
              <a:t>CONFLICT RESOLUTION STYLES</a:t>
            </a:r>
            <a:endParaRPr lang="en-US" altLang="en-US" sz="4400" dirty="0" smtClean="0">
              <a:latin typeface="+mj-lt"/>
            </a:endParaRPr>
          </a:p>
        </p:txBody>
      </p:sp>
      <p:sp>
        <p:nvSpPr>
          <p:cNvPr id="7" name="Footer Placeholder 6"/>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8" name="Slide Number Placeholder 7"/>
          <p:cNvSpPr>
            <a:spLocks noGrp="1"/>
          </p:cNvSpPr>
          <p:nvPr>
            <p:ph type="sldNum" sz="quarter" idx="12"/>
          </p:nvPr>
        </p:nvSpPr>
        <p:spPr/>
        <p:txBody>
          <a:bodyPr/>
          <a:lstStyle/>
          <a:p>
            <a:fld id="{8C71CAF9-4461-454A-B702-D536C3775752}" type="slidenum">
              <a:rPr lang="en-US" smtClean="0"/>
              <a:pPr/>
              <a:t>12</a:t>
            </a:fld>
            <a:endParaRPr lang="en-US"/>
          </a:p>
        </p:txBody>
      </p:sp>
    </p:spTree>
    <p:extLst>
      <p:ext uri="{BB962C8B-B14F-4D97-AF65-F5344CB8AC3E}">
        <p14:creationId xmlns:p14="http://schemas.microsoft.com/office/powerpoint/2010/main" val="25964173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593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5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utoUpdateAnimBg="0"/>
      <p:bldP spid="2959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j-lt"/>
              </a:rPr>
              <a:t>USE DIFFERENT STYLES in DIFFERENT SITUATIONS</a:t>
            </a:r>
            <a:endParaRPr lang="en-US" sz="4400" dirty="0">
              <a:latin typeface="+mj-lt"/>
            </a:endParaRPr>
          </a:p>
        </p:txBody>
      </p:sp>
      <p:sp>
        <p:nvSpPr>
          <p:cNvPr id="3" name="Content Placeholder 2"/>
          <p:cNvSpPr>
            <a:spLocks noGrp="1"/>
          </p:cNvSpPr>
          <p:nvPr>
            <p:ph idx="1"/>
          </p:nvPr>
        </p:nvSpPr>
        <p:spPr>
          <a:xfrm>
            <a:off x="514351" y="2142067"/>
            <a:ext cx="8039614" cy="4011598"/>
          </a:xfrm>
        </p:spPr>
        <p:txBody>
          <a:bodyPr>
            <a:normAutofit fontScale="85000" lnSpcReduction="20000"/>
          </a:bodyPr>
          <a:lstStyle/>
          <a:p>
            <a:pPr marL="0" indent="0">
              <a:spcAft>
                <a:spcPts val="1200"/>
              </a:spcAft>
              <a:buFont typeface="Arial" pitchFamily="34" charset="0"/>
              <a:buChar char="•"/>
              <a:defRPr/>
            </a:pPr>
            <a:endParaRPr lang="en-US" sz="2800" dirty="0">
              <a:solidFill>
                <a:schemeClr val="accent2">
                  <a:lumMod val="50000"/>
                </a:schemeClr>
              </a:solidFill>
              <a:latin typeface="+mj-lt"/>
            </a:endParaRPr>
          </a:p>
          <a:p>
            <a:pPr marL="708660" lvl="1" indent="-342900">
              <a:buFont typeface="Arial" pitchFamily="34" charset="0"/>
              <a:buChar char="•"/>
              <a:defRPr/>
            </a:pPr>
            <a:r>
              <a:rPr lang="en-US" sz="3600" b="1" dirty="0" smtClean="0">
                <a:latin typeface="+mj-lt"/>
              </a:rPr>
              <a:t> Dominate</a:t>
            </a:r>
            <a:r>
              <a:rPr lang="en-US" sz="3600" dirty="0">
                <a:latin typeface="+mj-lt"/>
              </a:rPr>
              <a:t> </a:t>
            </a:r>
            <a:r>
              <a:rPr lang="en-US" sz="3600" dirty="0" smtClean="0">
                <a:latin typeface="+mj-lt"/>
              </a:rPr>
              <a:t>-- quick </a:t>
            </a:r>
            <a:r>
              <a:rPr lang="en-US" sz="3600" dirty="0">
                <a:latin typeface="+mj-lt"/>
              </a:rPr>
              <a:t>action is vital</a:t>
            </a:r>
          </a:p>
          <a:p>
            <a:pPr marL="708660" lvl="1" indent="-342900">
              <a:buFont typeface="Arial" pitchFamily="34" charset="0"/>
              <a:buChar char="•"/>
              <a:defRPr/>
            </a:pPr>
            <a:r>
              <a:rPr lang="en-US" sz="3600" b="1" dirty="0" smtClean="0">
                <a:latin typeface="+mj-lt"/>
              </a:rPr>
              <a:t> Integrate -- </a:t>
            </a:r>
            <a:r>
              <a:rPr lang="en-US" sz="3600" dirty="0" smtClean="0">
                <a:latin typeface="+mj-lt"/>
              </a:rPr>
              <a:t>to </a:t>
            </a:r>
            <a:r>
              <a:rPr lang="en-US" sz="3600" dirty="0">
                <a:latin typeface="+mj-lt"/>
              </a:rPr>
              <a:t>gain commitment with consensus</a:t>
            </a:r>
          </a:p>
          <a:p>
            <a:pPr marL="708660" lvl="1" indent="-342900">
              <a:buFont typeface="Arial" pitchFamily="34" charset="0"/>
              <a:buChar char="•"/>
              <a:defRPr/>
            </a:pPr>
            <a:r>
              <a:rPr lang="en-US" sz="3600" b="1" dirty="0" smtClean="0">
                <a:latin typeface="+mj-lt"/>
              </a:rPr>
              <a:t> Avoid</a:t>
            </a:r>
            <a:r>
              <a:rPr lang="en-US" sz="3600" dirty="0">
                <a:latin typeface="+mj-lt"/>
              </a:rPr>
              <a:t> </a:t>
            </a:r>
            <a:r>
              <a:rPr lang="en-US" sz="3600" dirty="0" smtClean="0">
                <a:latin typeface="+mj-lt"/>
              </a:rPr>
              <a:t>-- the </a:t>
            </a:r>
            <a:r>
              <a:rPr lang="en-US" sz="3600" dirty="0">
                <a:latin typeface="+mj-lt"/>
              </a:rPr>
              <a:t>issue is trivial</a:t>
            </a:r>
          </a:p>
          <a:p>
            <a:pPr marL="708660" lvl="1" indent="-342900">
              <a:buFont typeface="Arial" pitchFamily="34" charset="0"/>
              <a:buChar char="•"/>
              <a:defRPr/>
            </a:pPr>
            <a:r>
              <a:rPr lang="en-US" sz="3600" b="1" dirty="0" smtClean="0">
                <a:latin typeface="+mj-lt"/>
              </a:rPr>
              <a:t> Oblige </a:t>
            </a:r>
            <a:r>
              <a:rPr lang="en-US" sz="3600" dirty="0">
                <a:latin typeface="+mj-lt"/>
              </a:rPr>
              <a:t> </a:t>
            </a:r>
            <a:r>
              <a:rPr lang="en-US" sz="3600" dirty="0" smtClean="0">
                <a:latin typeface="+mj-lt"/>
              </a:rPr>
              <a:t>-- when </a:t>
            </a:r>
            <a:r>
              <a:rPr lang="en-US" sz="3600" dirty="0">
                <a:latin typeface="+mj-lt"/>
              </a:rPr>
              <a:t>you’re wrong</a:t>
            </a:r>
          </a:p>
          <a:p>
            <a:pPr marL="708660" lvl="1" indent="-342900">
              <a:buFont typeface="Arial" pitchFamily="34" charset="0"/>
              <a:buChar char="•"/>
              <a:defRPr/>
            </a:pPr>
            <a:r>
              <a:rPr lang="en-US" sz="3600" b="1" dirty="0" smtClean="0">
                <a:latin typeface="+mj-lt"/>
              </a:rPr>
              <a:t> Compromise</a:t>
            </a:r>
            <a:r>
              <a:rPr lang="en-US" sz="3600" dirty="0">
                <a:latin typeface="+mj-lt"/>
              </a:rPr>
              <a:t> </a:t>
            </a:r>
            <a:r>
              <a:rPr lang="en-US" sz="3600" dirty="0" smtClean="0">
                <a:latin typeface="+mj-lt"/>
              </a:rPr>
              <a:t>-- opponent has </a:t>
            </a:r>
            <a:r>
              <a:rPr lang="en-US" sz="3600" dirty="0">
                <a:latin typeface="+mj-lt"/>
              </a:rPr>
              <a:t>equal power and </a:t>
            </a:r>
            <a:r>
              <a:rPr lang="en-US" sz="3600" dirty="0" smtClean="0">
                <a:latin typeface="+mj-lt"/>
              </a:rPr>
              <a:t>you hold </a:t>
            </a:r>
            <a:r>
              <a:rPr lang="en-US" sz="3600" dirty="0">
                <a:latin typeface="+mj-lt"/>
              </a:rPr>
              <a:t>mutually exclusive goals</a:t>
            </a:r>
          </a:p>
          <a:p>
            <a:pPr marL="320040" indent="-320040">
              <a:buFont typeface="Arial" pitchFamily="34" charset="0"/>
              <a:buChar char="•"/>
              <a:defRPr/>
            </a:pPr>
            <a:endParaRPr lang="en-US" dirty="0">
              <a:latin typeface="+mj-lt"/>
            </a:endParaRPr>
          </a:p>
          <a:p>
            <a:pPr>
              <a:buFont typeface="Arial" pitchFamily="34" charset="0"/>
              <a:buChar char="•"/>
            </a:pPr>
            <a:endParaRPr lang="en-US"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13</a:t>
            </a:fld>
            <a:endParaRPr lang="en-US"/>
          </a:p>
        </p:txBody>
      </p:sp>
    </p:spTree>
    <p:extLst>
      <p:ext uri="{BB962C8B-B14F-4D97-AF65-F5344CB8AC3E}">
        <p14:creationId xmlns:p14="http://schemas.microsoft.com/office/powerpoint/2010/main" val="364051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4400" kern="1200" dirty="0" smtClean="0">
                <a:solidFill>
                  <a:schemeClr val="tx1"/>
                </a:solidFill>
                <a:latin typeface="+mj-lt"/>
                <a:ea typeface="+mj-ea"/>
                <a:cs typeface="+mj-cs"/>
              </a:rPr>
              <a:t>Team Conflict and OUTCOMES</a:t>
            </a:r>
            <a:endParaRPr lang="en-US" sz="4400" dirty="0">
              <a:latin typeface="+mj-lt"/>
            </a:endParaRPr>
          </a:p>
        </p:txBody>
      </p:sp>
      <p:sp>
        <p:nvSpPr>
          <p:cNvPr id="3" name="Content Placeholder 2"/>
          <p:cNvSpPr>
            <a:spLocks noGrp="1"/>
          </p:cNvSpPr>
          <p:nvPr>
            <p:ph idx="1"/>
          </p:nvPr>
        </p:nvSpPr>
        <p:spPr>
          <a:xfrm>
            <a:off x="568780" y="2035628"/>
            <a:ext cx="7598569" cy="3341915"/>
          </a:xfrm>
        </p:spPr>
        <p:txBody>
          <a:bodyPr>
            <a:normAutofit/>
          </a:bodyPr>
          <a:lstStyle/>
          <a:p>
            <a:pPr>
              <a:spcAft>
                <a:spcPts val="0"/>
              </a:spcAft>
            </a:pPr>
            <a:r>
              <a:rPr lang="en-US" sz="3600" dirty="0" smtClean="0">
                <a:latin typeface="+mj-lt"/>
              </a:rPr>
              <a:t>All types of conflict are detrimental to member satisfaction. </a:t>
            </a:r>
          </a:p>
          <a:p>
            <a:pPr>
              <a:spcAft>
                <a:spcPts val="0"/>
              </a:spcAft>
            </a:pPr>
            <a:r>
              <a:rPr lang="en-US" sz="3800" dirty="0" smtClean="0">
                <a:latin typeface="+mj-lt"/>
              </a:rPr>
              <a:t>Moderate levels of task conflict can improve team performance.</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TEAM CONFLICT RESOLUTION STRATEGIES</a:t>
            </a:r>
            <a:endParaRPr lang="en-US" sz="4000" dirty="0"/>
          </a:p>
        </p:txBody>
      </p:sp>
      <p:sp>
        <p:nvSpPr>
          <p:cNvPr id="3" name="Content Placeholder 2"/>
          <p:cNvSpPr>
            <a:spLocks noGrp="1"/>
          </p:cNvSpPr>
          <p:nvPr>
            <p:ph idx="1"/>
          </p:nvPr>
        </p:nvSpPr>
        <p:spPr/>
        <p:txBody>
          <a:bodyPr/>
          <a:lstStyle/>
          <a:p>
            <a:pPr>
              <a:spcAft>
                <a:spcPts val="0"/>
              </a:spcAft>
            </a:pPr>
            <a:r>
              <a:rPr lang="en-US" sz="3000" dirty="0" smtClean="0"/>
              <a:t>Focus </a:t>
            </a:r>
            <a:r>
              <a:rPr lang="en-US" sz="3000" dirty="0"/>
              <a:t>on content of interactions not delivery style. </a:t>
            </a:r>
          </a:p>
          <a:p>
            <a:pPr>
              <a:spcAft>
                <a:spcPts val="0"/>
              </a:spcAft>
            </a:pPr>
            <a:r>
              <a:rPr lang="en-US" sz="3000" dirty="0"/>
              <a:t>Explicitly discuss reasons behind </a:t>
            </a:r>
            <a:r>
              <a:rPr lang="en-US" sz="3000" dirty="0" smtClean="0"/>
              <a:t>decisions </a:t>
            </a:r>
            <a:r>
              <a:rPr lang="en-US" sz="3000" dirty="0"/>
              <a:t>in distributing work assignments. </a:t>
            </a:r>
          </a:p>
          <a:p>
            <a:pPr>
              <a:spcAft>
                <a:spcPts val="0"/>
              </a:spcAft>
            </a:pPr>
            <a:r>
              <a:rPr lang="en-US" sz="3000" dirty="0"/>
              <a:t>Assign work to members with relevant task expertise rather than using means such as volunteering, default, or convenience. </a:t>
            </a:r>
          </a:p>
          <a:p>
            <a:endParaRPr lang="en-US" dirty="0"/>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15</a:t>
            </a:fld>
            <a:endParaRPr lang="en-US"/>
          </a:p>
        </p:txBody>
      </p:sp>
    </p:spTree>
    <p:extLst>
      <p:ext uri="{BB962C8B-B14F-4D97-AF65-F5344CB8AC3E}">
        <p14:creationId xmlns:p14="http://schemas.microsoft.com/office/powerpoint/2010/main" val="244887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9" y="217246"/>
            <a:ext cx="8164284" cy="1096369"/>
          </a:xfrm>
        </p:spPr>
        <p:txBody>
          <a:bodyPr>
            <a:noAutofit/>
          </a:bodyPr>
          <a:lstStyle/>
          <a:p>
            <a:r>
              <a:rPr lang="en-US" dirty="0" err="1" smtClean="0"/>
              <a:t>TASk</a:t>
            </a:r>
            <a:r>
              <a:rPr lang="en-US" dirty="0" smtClean="0"/>
              <a:t> and </a:t>
            </a:r>
            <a:r>
              <a:rPr lang="en-US" dirty="0"/>
              <a:t>Relationship Conflict in Predicting Team Performance </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16</a:t>
            </a:fld>
            <a:endParaRPr lang="en-US"/>
          </a:p>
        </p:txBody>
      </p:sp>
      <p:sp>
        <p:nvSpPr>
          <p:cNvPr id="6" name="Rectangle 5"/>
          <p:cNvSpPr/>
          <p:nvPr/>
        </p:nvSpPr>
        <p:spPr>
          <a:xfrm>
            <a:off x="1228299" y="6098446"/>
            <a:ext cx="6619164" cy="430887"/>
          </a:xfrm>
          <a:prstGeom prst="rect">
            <a:avLst/>
          </a:prstGeom>
        </p:spPr>
        <p:txBody>
          <a:bodyPr wrap="square">
            <a:spAutoFit/>
          </a:bodyPr>
          <a:lstStyle/>
          <a:p>
            <a:r>
              <a:rPr lang="en-US" sz="1100" b="1" i="1" dirty="0"/>
              <a:t>Source: </a:t>
            </a:r>
            <a:r>
              <a:rPr lang="en-US" sz="1100" dirty="0"/>
              <a:t>Shaw, J. D., Zhu, J., Duffy, M. K., Scott, K. L., Shih, H. A., &amp; </a:t>
            </a:r>
            <a:r>
              <a:rPr lang="en-US" sz="1100" dirty="0" err="1"/>
              <a:t>Susanto</a:t>
            </a:r>
            <a:r>
              <a:rPr lang="en-US" sz="1100" dirty="0"/>
              <a:t>, E. (2011). A contingency model of conflict and team effectiveness. </a:t>
            </a:r>
            <a:r>
              <a:rPr lang="en-US" sz="1100" i="1" dirty="0"/>
              <a:t>Journal of Applied Psychology, 96</a:t>
            </a:r>
            <a:r>
              <a:rPr lang="en-US" sz="1100" dirty="0"/>
              <a:t>(2), 391–400. p. 397.</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19" y="1313615"/>
            <a:ext cx="6334124" cy="478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24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4400" kern="1200" dirty="0" smtClean="0">
                <a:solidFill>
                  <a:schemeClr val="tx1"/>
                </a:solidFill>
                <a:latin typeface="+mj-lt"/>
                <a:ea typeface="+mj-ea"/>
                <a:cs typeface="+mj-cs"/>
              </a:rPr>
              <a:t>Third-Party CONFLICT RESOLUTION Interventions </a:t>
            </a:r>
            <a:endParaRPr lang="en-US" sz="4400" dirty="0">
              <a:latin typeface="+mj-lt"/>
            </a:endParaRPr>
          </a:p>
        </p:txBody>
      </p:sp>
      <p:sp>
        <p:nvSpPr>
          <p:cNvPr id="3" name="Content Placeholder 2"/>
          <p:cNvSpPr>
            <a:spLocks noGrp="1"/>
          </p:cNvSpPr>
          <p:nvPr>
            <p:ph idx="1"/>
          </p:nvPr>
        </p:nvSpPr>
        <p:spPr>
          <a:xfrm>
            <a:off x="514351" y="2142068"/>
            <a:ext cx="7598569" cy="4030132"/>
          </a:xfrm>
        </p:spPr>
        <p:txBody>
          <a:bodyPr>
            <a:normAutofit fontScale="92500" lnSpcReduction="20000"/>
          </a:bodyPr>
          <a:lstStyle/>
          <a:p>
            <a:pPr marL="514350" indent="-514350" algn="l">
              <a:buFont typeface="+mj-lt"/>
              <a:buAutoNum type="arabicPeriod"/>
            </a:pPr>
            <a:r>
              <a:rPr lang="en-US" sz="3200" dirty="0" smtClean="0">
                <a:latin typeface="+mj-lt"/>
              </a:rPr>
              <a:t>Is the intervention necessary or appropriate?</a:t>
            </a:r>
          </a:p>
          <a:p>
            <a:pPr marL="514350" indent="-514350" algn="l">
              <a:buFont typeface="+mj-lt"/>
              <a:buAutoNum type="arabicPeriod"/>
            </a:pPr>
            <a:r>
              <a:rPr lang="en-US" sz="3200" dirty="0" smtClean="0">
                <a:latin typeface="+mj-lt"/>
              </a:rPr>
              <a:t>If so, what type of intervention is most appropriate?</a:t>
            </a:r>
          </a:p>
          <a:p>
            <a:pPr marL="514350" indent="-514350" algn="l">
              <a:buFont typeface="+mj-lt"/>
              <a:buAutoNum type="arabicPeriod"/>
            </a:pPr>
            <a:r>
              <a:rPr lang="en-US" sz="3200" dirty="0" smtClean="0">
                <a:latin typeface="+mj-lt"/>
              </a:rPr>
              <a:t>Is the manager the appropriate person to intervene?	</a:t>
            </a:r>
          </a:p>
          <a:p>
            <a:pPr marL="514350" indent="-514350" algn="l">
              <a:buFont typeface="+mj-lt"/>
              <a:buAutoNum type="arabicPeriod"/>
            </a:pPr>
            <a:r>
              <a:rPr lang="en-US" sz="3200" dirty="0" smtClean="0">
                <a:latin typeface="+mj-lt"/>
              </a:rPr>
              <a:t>If not, should the services of an independent resource person be provided? </a:t>
            </a:r>
          </a:p>
          <a:p>
            <a:pPr marL="514350" indent="-514350" algn="l">
              <a:buFont typeface="+mj-lt"/>
              <a:buAutoNum type="arabicPeriod"/>
            </a:pPr>
            <a:r>
              <a:rPr lang="en-US" sz="3200" dirty="0" smtClean="0">
                <a:latin typeface="+mj-lt"/>
              </a:rPr>
              <a:t>If so, how might the manager make use of the resource person?</a:t>
            </a:r>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latin typeface="+mj-lt"/>
              </a:rPr>
              <a:t>Types of Interventions</a:t>
            </a:r>
            <a:endParaRPr lang="en-US" sz="4400" dirty="0">
              <a:latin typeface="+mj-lt"/>
            </a:endParaRPr>
          </a:p>
        </p:txBody>
      </p:sp>
      <p:sp>
        <p:nvSpPr>
          <p:cNvPr id="3" name="Content Placeholder 2"/>
          <p:cNvSpPr>
            <a:spLocks noGrp="1"/>
          </p:cNvSpPr>
          <p:nvPr>
            <p:ph idx="1"/>
          </p:nvPr>
        </p:nvSpPr>
        <p:spPr>
          <a:xfrm>
            <a:off x="525237" y="2090056"/>
            <a:ext cx="7598569" cy="4256315"/>
          </a:xfrm>
        </p:spPr>
        <p:txBody>
          <a:bodyPr>
            <a:normAutofit/>
          </a:bodyPr>
          <a:lstStyle/>
          <a:p>
            <a:pPr algn="l"/>
            <a:r>
              <a:rPr lang="en-US" sz="3600" dirty="0" smtClean="0">
                <a:latin typeface="+mj-lt"/>
              </a:rPr>
              <a:t>Facilitation by the leader</a:t>
            </a:r>
          </a:p>
          <a:p>
            <a:pPr algn="l"/>
            <a:r>
              <a:rPr lang="en-US" sz="3600" dirty="0" smtClean="0">
                <a:latin typeface="+mj-lt"/>
              </a:rPr>
              <a:t>Alternative dispute resolution</a:t>
            </a:r>
          </a:p>
          <a:p>
            <a:pPr lvl="1" algn="l"/>
            <a:r>
              <a:rPr lang="en-US" sz="3600" dirty="0" smtClean="0">
                <a:latin typeface="+mj-lt"/>
              </a:rPr>
              <a:t>Ombudsmen</a:t>
            </a:r>
          </a:p>
          <a:p>
            <a:pPr lvl="1" algn="l"/>
            <a:r>
              <a:rPr lang="en-US" sz="3600" dirty="0" smtClean="0">
                <a:latin typeface="+mj-lt"/>
              </a:rPr>
              <a:t>Peer review</a:t>
            </a:r>
          </a:p>
          <a:p>
            <a:pPr lvl="1" algn="l"/>
            <a:r>
              <a:rPr lang="en-US" sz="3600" dirty="0" smtClean="0">
                <a:latin typeface="+mj-lt"/>
              </a:rPr>
              <a:t>Mediation</a:t>
            </a:r>
          </a:p>
          <a:p>
            <a:pPr lvl="1" algn="l"/>
            <a:r>
              <a:rPr lang="en-US" sz="3600" dirty="0" smtClean="0">
                <a:latin typeface="+mj-lt"/>
              </a:rPr>
              <a:t>Arbitration</a:t>
            </a:r>
          </a:p>
          <a:p>
            <a:pPr lvl="1" algn="l"/>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kern="1200" dirty="0" smtClean="0">
                <a:solidFill>
                  <a:schemeClr val="tx1"/>
                </a:solidFill>
                <a:latin typeface="+mj-lt"/>
                <a:ea typeface="+mj-ea"/>
                <a:cs typeface="+mj-cs"/>
              </a:rPr>
              <a:t>Resolving Conflict Across Cultures</a:t>
            </a:r>
            <a:r>
              <a:rPr lang="en-US" sz="3200" kern="1200" dirty="0" smtClean="0">
                <a:solidFill>
                  <a:schemeClr val="tx1"/>
                </a:solidFill>
                <a:latin typeface="+mj-lt"/>
                <a:ea typeface="+mj-ea"/>
                <a:cs typeface="+mj-cs"/>
              </a:rPr>
              <a:t> </a:t>
            </a:r>
            <a:endParaRPr lang="en-US" sz="3200" dirty="0">
              <a:latin typeface="+mj-lt"/>
            </a:endParaRPr>
          </a:p>
        </p:txBody>
      </p:sp>
      <p:sp>
        <p:nvSpPr>
          <p:cNvPr id="3" name="Content Placeholder 2"/>
          <p:cNvSpPr>
            <a:spLocks noGrp="1"/>
          </p:cNvSpPr>
          <p:nvPr>
            <p:ph idx="1"/>
          </p:nvPr>
        </p:nvSpPr>
        <p:spPr>
          <a:xfrm>
            <a:off x="514351" y="2142068"/>
            <a:ext cx="7598569" cy="3943046"/>
          </a:xfrm>
        </p:spPr>
        <p:txBody>
          <a:bodyPr>
            <a:normAutofit fontScale="70000" lnSpcReduction="20000"/>
          </a:bodyPr>
          <a:lstStyle/>
          <a:p>
            <a:r>
              <a:rPr lang="en-US" sz="5100" dirty="0" smtClean="0">
                <a:latin typeface="+mj-lt"/>
              </a:rPr>
              <a:t>Be a good listener.</a:t>
            </a:r>
          </a:p>
          <a:p>
            <a:r>
              <a:rPr lang="en-US" sz="5100" dirty="0" smtClean="0">
                <a:latin typeface="+mj-lt"/>
              </a:rPr>
              <a:t>Be sensitive to the needs of others.</a:t>
            </a:r>
          </a:p>
          <a:p>
            <a:r>
              <a:rPr lang="en-US" sz="5100" dirty="0" smtClean="0">
                <a:latin typeface="+mj-lt"/>
              </a:rPr>
              <a:t>Be cooperative, rather than overly competitive </a:t>
            </a:r>
            <a:r>
              <a:rPr lang="en-US" sz="5100" dirty="0" smtClean="0"/>
              <a:t>(equal with skill above)</a:t>
            </a:r>
            <a:r>
              <a:rPr lang="en-US" sz="5100" dirty="0" smtClean="0">
                <a:latin typeface="+mj-lt"/>
              </a:rPr>
              <a:t>.</a:t>
            </a:r>
          </a:p>
          <a:p>
            <a:r>
              <a:rPr lang="en-US" sz="5100" dirty="0" smtClean="0">
                <a:latin typeface="+mj-lt"/>
              </a:rPr>
              <a:t>Advocate inclusive (participative) leadership.</a:t>
            </a:r>
          </a:p>
          <a:p>
            <a:r>
              <a:rPr lang="en-US" sz="5100" dirty="0" smtClean="0">
                <a:latin typeface="+mj-lt"/>
              </a:rPr>
              <a:t>Compromise rather than dominate.</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latin typeface="+mj-lt"/>
              </a:rPr>
              <a:t>Agenda</a:t>
            </a:r>
            <a:endParaRPr lang="en-US" sz="4400" dirty="0">
              <a:latin typeface="+mj-lt"/>
            </a:endParaRPr>
          </a:p>
        </p:txBody>
      </p:sp>
      <p:sp>
        <p:nvSpPr>
          <p:cNvPr id="3" name="Content Placeholder 2"/>
          <p:cNvSpPr>
            <a:spLocks noGrp="1"/>
          </p:cNvSpPr>
          <p:nvPr>
            <p:ph idx="1"/>
          </p:nvPr>
        </p:nvSpPr>
        <p:spPr/>
        <p:txBody>
          <a:bodyPr>
            <a:noAutofit/>
          </a:bodyPr>
          <a:lstStyle/>
          <a:p>
            <a:pPr algn="l"/>
            <a:r>
              <a:rPr lang="en-US" sz="3600" dirty="0" smtClean="0">
                <a:latin typeface="+mj-lt"/>
              </a:rPr>
              <a:t>Causes and types of conflict</a:t>
            </a:r>
          </a:p>
          <a:p>
            <a:pPr algn="l"/>
            <a:r>
              <a:rPr lang="en-US" sz="3600" dirty="0" smtClean="0">
                <a:latin typeface="+mj-lt"/>
              </a:rPr>
              <a:t>Conflict resolution styles</a:t>
            </a:r>
          </a:p>
          <a:p>
            <a:pPr algn="l"/>
            <a:r>
              <a:rPr lang="en-US" sz="3600" dirty="0" smtClean="0">
                <a:latin typeface="+mj-lt"/>
              </a:rPr>
              <a:t>Relationship between conflict and performance</a:t>
            </a:r>
          </a:p>
          <a:p>
            <a:pPr algn="l"/>
            <a:r>
              <a:rPr lang="en-US" sz="3600" dirty="0" smtClean="0">
                <a:latin typeface="+mj-lt"/>
              </a:rPr>
              <a:t>Conflict across cultures</a:t>
            </a:r>
          </a:p>
          <a:p>
            <a:pPr algn="l"/>
            <a:r>
              <a:rPr lang="en-US" sz="3600" dirty="0" smtClean="0">
                <a:latin typeface="+mj-lt"/>
              </a:rPr>
              <a:t>Negotiation</a:t>
            </a: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kern="1200" dirty="0" smtClean="0">
                <a:solidFill>
                  <a:schemeClr val="tx1"/>
                </a:solidFill>
                <a:latin typeface="+mj-lt"/>
                <a:ea typeface="+mj-ea"/>
                <a:cs typeface="+mj-cs"/>
              </a:rPr>
              <a:t>Resolving Conflict Across Cultures</a:t>
            </a:r>
            <a:r>
              <a:rPr lang="en-US" sz="3200" kern="1200" dirty="0" smtClean="0">
                <a:solidFill>
                  <a:schemeClr val="tx1"/>
                </a:solidFill>
                <a:latin typeface="+mj-lt"/>
                <a:ea typeface="+mj-ea"/>
                <a:cs typeface="+mj-cs"/>
              </a:rPr>
              <a:t>  (continued)</a:t>
            </a:r>
            <a:endParaRPr lang="en-US" sz="3200" dirty="0">
              <a:latin typeface="+mj-lt"/>
            </a:endParaRPr>
          </a:p>
        </p:txBody>
      </p:sp>
      <p:sp>
        <p:nvSpPr>
          <p:cNvPr id="3" name="Content Placeholder 2"/>
          <p:cNvSpPr>
            <a:spLocks noGrp="1"/>
          </p:cNvSpPr>
          <p:nvPr>
            <p:ph idx="1"/>
          </p:nvPr>
        </p:nvSpPr>
        <p:spPr>
          <a:xfrm>
            <a:off x="514351" y="2142068"/>
            <a:ext cx="7598569" cy="4204303"/>
          </a:xfrm>
        </p:spPr>
        <p:txBody>
          <a:bodyPr>
            <a:normAutofit fontScale="70000" lnSpcReduction="20000"/>
          </a:bodyPr>
          <a:lstStyle/>
          <a:p>
            <a:r>
              <a:rPr lang="en-US" sz="5100" dirty="0" smtClean="0">
                <a:latin typeface="+mj-lt"/>
              </a:rPr>
              <a:t>Build rapport through conversations.</a:t>
            </a:r>
          </a:p>
          <a:p>
            <a:r>
              <a:rPr lang="en-US" sz="5100" dirty="0" smtClean="0">
                <a:latin typeface="+mj-lt"/>
              </a:rPr>
              <a:t>Be compassionate and understanding.</a:t>
            </a:r>
          </a:p>
          <a:p>
            <a:r>
              <a:rPr lang="en-US" sz="5100" dirty="0" smtClean="0">
                <a:latin typeface="+mj-lt"/>
              </a:rPr>
              <a:t>Avoid conflict by emphasizing harmony.</a:t>
            </a:r>
          </a:p>
          <a:p>
            <a:r>
              <a:rPr lang="en-US" sz="5100" dirty="0" smtClean="0">
                <a:latin typeface="+mj-lt"/>
              </a:rPr>
              <a:t>Nurture others (develop and mentor).</a:t>
            </a:r>
          </a:p>
          <a:p>
            <a:pPr algn="l"/>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kern="1200" dirty="0" smtClean="0">
                <a:solidFill>
                  <a:schemeClr val="tx1"/>
                </a:solidFill>
                <a:latin typeface="+mj-lt"/>
                <a:ea typeface="+mj-ea"/>
                <a:cs typeface="+mj-cs"/>
              </a:rPr>
              <a:t>Conflict Resolution and  Negotiation </a:t>
            </a:r>
            <a:endParaRPr lang="en-US" sz="4400" dirty="0">
              <a:latin typeface="+mj-lt"/>
            </a:endParaRPr>
          </a:p>
        </p:txBody>
      </p:sp>
      <p:sp>
        <p:nvSpPr>
          <p:cNvPr id="3" name="Content Placeholder 2"/>
          <p:cNvSpPr>
            <a:spLocks noGrp="1"/>
          </p:cNvSpPr>
          <p:nvPr>
            <p:ph idx="1"/>
          </p:nvPr>
        </p:nvSpPr>
        <p:spPr>
          <a:xfrm>
            <a:off x="514351" y="2306472"/>
            <a:ext cx="7598569" cy="3916907"/>
          </a:xfrm>
        </p:spPr>
        <p:txBody>
          <a:bodyPr>
            <a:noAutofit/>
          </a:bodyPr>
          <a:lstStyle/>
          <a:p>
            <a:pPr algn="l">
              <a:spcAft>
                <a:spcPts val="0"/>
              </a:spcAft>
            </a:pPr>
            <a:r>
              <a:rPr lang="en-US" sz="2800" dirty="0" smtClean="0">
                <a:latin typeface="+mj-lt"/>
              </a:rPr>
              <a:t>Distributive bargaining</a:t>
            </a:r>
          </a:p>
          <a:p>
            <a:pPr lvl="1" algn="l">
              <a:spcAft>
                <a:spcPts val="0"/>
              </a:spcAft>
            </a:pPr>
            <a:r>
              <a:rPr lang="en-US" sz="2800" dirty="0" smtClean="0">
                <a:latin typeface="+mj-lt"/>
              </a:rPr>
              <a:t>“Fixed pie” perspective</a:t>
            </a:r>
          </a:p>
          <a:p>
            <a:pPr lvl="1" algn="l">
              <a:spcAft>
                <a:spcPts val="0"/>
              </a:spcAft>
            </a:pPr>
            <a:r>
              <a:rPr lang="en-US" sz="2800" dirty="0" smtClean="0">
                <a:latin typeface="+mj-lt"/>
              </a:rPr>
              <a:t>Hardball tactics -- leads to higher economic outcomes</a:t>
            </a:r>
          </a:p>
          <a:p>
            <a:pPr algn="l">
              <a:spcAft>
                <a:spcPts val="0"/>
              </a:spcAft>
            </a:pPr>
            <a:r>
              <a:rPr lang="en-US" sz="2800" dirty="0" smtClean="0">
                <a:latin typeface="+mj-lt"/>
              </a:rPr>
              <a:t>Integrative bargaining</a:t>
            </a:r>
          </a:p>
          <a:p>
            <a:pPr lvl="1" algn="l">
              <a:spcAft>
                <a:spcPts val="0"/>
              </a:spcAft>
            </a:pPr>
            <a:r>
              <a:rPr lang="en-US" sz="2800" dirty="0" smtClean="0">
                <a:latin typeface="+mj-lt"/>
              </a:rPr>
              <a:t>Tries to reach an agreement that satisfies all concerns -- leads to higher emotional outcomes such as satisfaction and relationship development</a:t>
            </a:r>
            <a:endParaRPr lang="en-US" sz="28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Autofit/>
          </a:bodyPr>
          <a:lstStyle/>
          <a:p>
            <a:pPr eaLnBrk="1" hangingPunct="1"/>
            <a:r>
              <a:rPr lang="en-US" sz="4400" dirty="0" smtClean="0">
                <a:latin typeface="+mj-lt"/>
              </a:rPr>
              <a:t>Necessary Conditions for Integrative Bargaining</a:t>
            </a:r>
          </a:p>
        </p:txBody>
      </p:sp>
      <p:sp>
        <p:nvSpPr>
          <p:cNvPr id="19460" name="Content Placeholder 3"/>
          <p:cNvSpPr>
            <a:spLocks noGrp="1"/>
          </p:cNvSpPr>
          <p:nvPr>
            <p:ph idx="1"/>
          </p:nvPr>
        </p:nvSpPr>
        <p:spPr>
          <a:xfrm>
            <a:off x="536123" y="2166257"/>
            <a:ext cx="7598569" cy="3897085"/>
          </a:xfrm>
        </p:spPr>
        <p:txBody>
          <a:bodyPr>
            <a:noAutofit/>
          </a:bodyPr>
          <a:lstStyle/>
          <a:p>
            <a:pPr marL="0" indent="0" eaLnBrk="1" fontAlgn="auto" hangingPunct="1">
              <a:spcAft>
                <a:spcPts val="0"/>
              </a:spcAft>
              <a:buNone/>
              <a:defRPr/>
            </a:pPr>
            <a:r>
              <a:rPr lang="en-US" sz="3600" dirty="0" smtClean="0">
                <a:latin typeface="+mj-lt"/>
              </a:rPr>
              <a:t>Both parties must be: </a:t>
            </a:r>
            <a:endParaRPr lang="en-US" sz="3600" dirty="0">
              <a:latin typeface="+mj-lt"/>
            </a:endParaRPr>
          </a:p>
          <a:p>
            <a:pPr indent="-342900" eaLnBrk="1" fontAlgn="auto" hangingPunct="1">
              <a:spcAft>
                <a:spcPts val="0"/>
              </a:spcAft>
              <a:defRPr/>
            </a:pPr>
            <a:r>
              <a:rPr lang="en-US" sz="3600" dirty="0" smtClean="0">
                <a:latin typeface="+mj-lt"/>
              </a:rPr>
              <a:t>Open with information and candid about their concerns</a:t>
            </a:r>
          </a:p>
          <a:p>
            <a:pPr indent="-342900" eaLnBrk="1" fontAlgn="auto" hangingPunct="1">
              <a:spcAft>
                <a:spcPts val="0"/>
              </a:spcAft>
              <a:defRPr/>
            </a:pPr>
            <a:r>
              <a:rPr lang="en-US" sz="3600" dirty="0" smtClean="0">
                <a:latin typeface="+mj-lt"/>
              </a:rPr>
              <a:t>Sensitive to the other’s needs</a:t>
            </a:r>
          </a:p>
          <a:p>
            <a:pPr indent="-342900" eaLnBrk="1" fontAlgn="auto" hangingPunct="1">
              <a:spcAft>
                <a:spcPts val="0"/>
              </a:spcAft>
              <a:defRPr/>
            </a:pPr>
            <a:r>
              <a:rPr lang="en-US" sz="3600" dirty="0" smtClean="0">
                <a:latin typeface="+mj-lt"/>
              </a:rPr>
              <a:t>Able to trust each other</a:t>
            </a:r>
          </a:p>
          <a:p>
            <a:pPr indent="-342900" eaLnBrk="1" fontAlgn="auto" hangingPunct="1">
              <a:spcAft>
                <a:spcPts val="0"/>
              </a:spcAft>
              <a:defRPr/>
            </a:pPr>
            <a:r>
              <a:rPr lang="en-US" sz="3600" dirty="0" smtClean="0">
                <a:latin typeface="+mj-lt"/>
              </a:rPr>
              <a:t>Willing to be flexible</a:t>
            </a:r>
          </a:p>
        </p:txBody>
      </p:sp>
      <p:sp>
        <p:nvSpPr>
          <p:cNvPr id="2" name="Footer Placeholder 1"/>
          <p:cNvSpPr>
            <a:spLocks noGrp="1"/>
          </p:cNvSpPr>
          <p:nvPr>
            <p:ph type="ftr" sz="quarter" idx="11"/>
          </p:nvPr>
        </p:nvSpPr>
        <p:spPr/>
        <p:txBody>
          <a:bodyPr/>
          <a:lstStyle/>
          <a:p>
            <a:r>
              <a:rPr lang="en-US" dirty="0" smtClean="0"/>
              <a:t>Scandura, Essentials of Organizational Behavior. © 2016, SAGE Publications.</a:t>
            </a:r>
            <a:endParaRPr lang="en-US" dirty="0"/>
          </a:p>
        </p:txBody>
      </p:sp>
      <p:sp>
        <p:nvSpPr>
          <p:cNvPr id="3" name="Slide Number Placeholder 2"/>
          <p:cNvSpPr>
            <a:spLocks noGrp="1"/>
          </p:cNvSpPr>
          <p:nvPr>
            <p:ph type="sldNum" sz="quarter" idx="12"/>
          </p:nvPr>
        </p:nvSpPr>
        <p:spPr/>
        <p:txBody>
          <a:bodyPr/>
          <a:lstStyle/>
          <a:p>
            <a:fld id="{8C71CAF9-4461-454A-B702-D536C3775752}" type="slidenum">
              <a:rPr lang="en-US" smtClean="0"/>
              <a:pPr/>
              <a:t>22</a:t>
            </a:fld>
            <a:endParaRPr lang="en-US"/>
          </a:p>
        </p:txBody>
      </p:sp>
      <p:pic>
        <p:nvPicPr>
          <p:cNvPr id="3075" name="Picture 3" descr="C:\Users\TScandura\AppData\Local\Microsoft\Windows\Temporary Internet Files\Content.IE5\09Q6V457\6a00d83451e86969e2014e8a0d4df7970d-500w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164" y="3424117"/>
            <a:ext cx="19673" cy="97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Scandura\AppData\Local\Microsoft\Windows\Temporary Internet Files\Content.IE5\09Q6V457\6a00d83451e86969e2014e8a0d4df7970d-500w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164" y="3424117"/>
            <a:ext cx="19673" cy="976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Scandura\AppData\Local\Microsoft\Windows\Temporary Internet Files\Content.IE5\09Q6V457\6a00d83451e86969e2014e8a0d4df7970d-500w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164" y="3424117"/>
            <a:ext cx="19673" cy="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164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4400" dirty="0" smtClean="0">
                <a:latin typeface="+mj-lt"/>
              </a:rPr>
              <a:t>Prepping for Your Negotiation</a:t>
            </a:r>
          </a:p>
        </p:txBody>
      </p:sp>
      <p:sp>
        <p:nvSpPr>
          <p:cNvPr id="27651" name="Rectangle 3"/>
          <p:cNvSpPr>
            <a:spLocks noGrp="1" noChangeArrowheads="1"/>
          </p:cNvSpPr>
          <p:nvPr>
            <p:ph idx="1"/>
          </p:nvPr>
        </p:nvSpPr>
        <p:spPr/>
        <p:txBody>
          <a:bodyPr>
            <a:normAutofit fontScale="92500"/>
          </a:bodyPr>
          <a:lstStyle/>
          <a:p>
            <a:pPr marL="469900" indent="-469900" eaLnBrk="1" hangingPunct="1"/>
            <a:r>
              <a:rPr lang="en-US" altLang="en-US" sz="4000" dirty="0" smtClean="0">
                <a:latin typeface="+mj-lt"/>
              </a:rPr>
              <a:t>What are your interests? What are theirs? How can you find out?</a:t>
            </a:r>
          </a:p>
          <a:p>
            <a:pPr marL="469900" indent="-469900"/>
            <a:r>
              <a:rPr lang="en-US" altLang="en-US" sz="4000" dirty="0">
                <a:latin typeface="+mj-lt"/>
              </a:rPr>
              <a:t>Best Alternative To a Negotiated </a:t>
            </a:r>
            <a:r>
              <a:rPr lang="en-US" altLang="en-US" sz="4000" dirty="0" smtClean="0">
                <a:latin typeface="+mj-lt"/>
              </a:rPr>
              <a:t>Agreement (BATNA)</a:t>
            </a:r>
            <a:endParaRPr lang="en-US" altLang="en-US" sz="4000" dirty="0">
              <a:latin typeface="+mj-lt"/>
            </a:endParaRPr>
          </a:p>
          <a:p>
            <a:pPr marL="469900" indent="-469900" eaLnBrk="1" hangingPunct="1"/>
            <a:r>
              <a:rPr lang="en-US" altLang="en-US" sz="4000" dirty="0" smtClean="0">
                <a:latin typeface="+mj-lt"/>
              </a:rPr>
              <a:t>What’s our BATNA? What’s theirs? </a:t>
            </a:r>
            <a:endParaRPr lang="en-US" altLang="en-US" dirty="0" smtClean="0">
              <a:latin typeface="+mj-lt"/>
            </a:endParaRPr>
          </a:p>
          <a:p>
            <a:pPr marL="469900" indent="-469900" eaLnBrk="1" hangingPunct="1"/>
            <a:endParaRPr lang="en-US" altLang="en-US" sz="2800" dirty="0" smtClean="0">
              <a:latin typeface="+mj-lt"/>
            </a:endParaRPr>
          </a:p>
        </p:txBody>
      </p:sp>
      <p:sp>
        <p:nvSpPr>
          <p:cNvPr id="2" name="Footer Placeholder 1"/>
          <p:cNvSpPr>
            <a:spLocks noGrp="1"/>
          </p:cNvSpPr>
          <p:nvPr>
            <p:ph type="ftr" sz="quarter" idx="11"/>
          </p:nvPr>
        </p:nvSpPr>
        <p:spPr/>
        <p:txBody>
          <a:bodyPr/>
          <a:lstStyle/>
          <a:p>
            <a:pPr>
              <a:defRPr/>
            </a:pPr>
            <a:r>
              <a:rPr lang="en-US" altLang="en-US" smtClean="0"/>
              <a:t>Scandura, Essentials of Organizational Behavior. © 2016, SAGE Publications.</a:t>
            </a:r>
            <a:endParaRPr lang="en-US" altLang="en-US"/>
          </a:p>
        </p:txBody>
      </p:sp>
      <p:sp>
        <p:nvSpPr>
          <p:cNvPr id="3" name="Slide Number Placeholder 2"/>
          <p:cNvSpPr>
            <a:spLocks noGrp="1"/>
          </p:cNvSpPr>
          <p:nvPr>
            <p:ph type="sldNum" sz="quarter" idx="12"/>
          </p:nvPr>
        </p:nvSpPr>
        <p:spPr/>
        <p:txBody>
          <a:bodyPr/>
          <a:lstStyle/>
          <a:p>
            <a:pPr>
              <a:defRPr/>
            </a:pPr>
            <a:fld id="{9D334E2C-3AA0-4DA5-AA3B-911A7D2C3C1A}" type="slidenum">
              <a:rPr lang="en-US" altLang="en-US" smtClean="0"/>
              <a:pPr>
                <a:defRPr/>
              </a:pPr>
              <a:t>23</a:t>
            </a:fld>
            <a:endParaRPr lang="en-US" altLang="en-US"/>
          </a:p>
        </p:txBody>
      </p:sp>
    </p:spTree>
    <p:extLst>
      <p:ext uri="{BB962C8B-B14F-4D97-AF65-F5344CB8AC3E}">
        <p14:creationId xmlns:p14="http://schemas.microsoft.com/office/powerpoint/2010/main" val="358352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sz="4400" dirty="0" smtClean="0">
                <a:latin typeface="+mj-lt"/>
              </a:rPr>
              <a:t>Prepping for Your Negotiation</a:t>
            </a:r>
          </a:p>
        </p:txBody>
      </p:sp>
      <p:sp>
        <p:nvSpPr>
          <p:cNvPr id="28675" name="Rectangle 3"/>
          <p:cNvSpPr>
            <a:spLocks noGrp="1" noChangeArrowheads="1"/>
          </p:cNvSpPr>
          <p:nvPr>
            <p:ph idx="1"/>
          </p:nvPr>
        </p:nvSpPr>
        <p:spPr/>
        <p:txBody>
          <a:bodyPr>
            <a:normAutofit lnSpcReduction="10000"/>
          </a:bodyPr>
          <a:lstStyle/>
          <a:p>
            <a:pPr eaLnBrk="1" hangingPunct="1"/>
            <a:r>
              <a:rPr lang="en-US" altLang="en-US" sz="3600" dirty="0" smtClean="0">
                <a:latin typeface="+mj-lt"/>
              </a:rPr>
              <a:t>What’s your WATNA (Worst Alternative…)? Theirs? </a:t>
            </a:r>
          </a:p>
          <a:p>
            <a:pPr eaLnBrk="1" hangingPunct="1"/>
            <a:r>
              <a:rPr lang="en-US" altLang="en-US" sz="3600" dirty="0" smtClean="0">
                <a:latin typeface="+mj-lt"/>
              </a:rPr>
              <a:t>What do we know about their circumstances that might affect the negotiations?</a:t>
            </a:r>
          </a:p>
          <a:p>
            <a:pPr eaLnBrk="1" hangingPunct="1"/>
            <a:r>
              <a:rPr lang="en-US" altLang="en-US" sz="3600" dirty="0" smtClean="0">
                <a:latin typeface="+mj-lt"/>
              </a:rPr>
              <a:t>What’s their negotiation style?</a:t>
            </a:r>
          </a:p>
          <a:p>
            <a:pPr eaLnBrk="1" hangingPunct="1"/>
            <a:endParaRPr lang="en-US" altLang="en-US" sz="2800" dirty="0" smtClean="0">
              <a:latin typeface="+mj-lt"/>
            </a:endParaRPr>
          </a:p>
        </p:txBody>
      </p:sp>
      <p:sp>
        <p:nvSpPr>
          <p:cNvPr id="2" name="Footer Placeholder 1"/>
          <p:cNvSpPr>
            <a:spLocks noGrp="1"/>
          </p:cNvSpPr>
          <p:nvPr>
            <p:ph type="ftr" sz="quarter" idx="11"/>
          </p:nvPr>
        </p:nvSpPr>
        <p:spPr/>
        <p:txBody>
          <a:bodyPr/>
          <a:lstStyle/>
          <a:p>
            <a:pPr>
              <a:defRPr/>
            </a:pPr>
            <a:r>
              <a:rPr lang="en-US" altLang="en-US" smtClean="0"/>
              <a:t>Scandura, Essentials of Organizational Behavior. © 2016, SAGE Publications.</a:t>
            </a:r>
            <a:endParaRPr lang="en-US" altLang="en-US"/>
          </a:p>
        </p:txBody>
      </p:sp>
      <p:sp>
        <p:nvSpPr>
          <p:cNvPr id="3" name="Slide Number Placeholder 2"/>
          <p:cNvSpPr>
            <a:spLocks noGrp="1"/>
          </p:cNvSpPr>
          <p:nvPr>
            <p:ph type="sldNum" sz="quarter" idx="12"/>
          </p:nvPr>
        </p:nvSpPr>
        <p:spPr/>
        <p:txBody>
          <a:bodyPr/>
          <a:lstStyle/>
          <a:p>
            <a:pPr>
              <a:defRPr/>
            </a:pPr>
            <a:fld id="{9D334E2C-3AA0-4DA5-AA3B-911A7D2C3C1A}" type="slidenum">
              <a:rPr lang="en-US" altLang="en-US" smtClean="0"/>
              <a:pPr>
                <a:defRPr/>
              </a:pPr>
              <a:t>24</a:t>
            </a:fld>
            <a:endParaRPr lang="en-US" altLang="en-US"/>
          </a:p>
        </p:txBody>
      </p:sp>
    </p:spTree>
    <p:extLst>
      <p:ext uri="{BB962C8B-B14F-4D97-AF65-F5344CB8AC3E}">
        <p14:creationId xmlns:p14="http://schemas.microsoft.com/office/powerpoint/2010/main" val="351112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45986" y="274638"/>
            <a:ext cx="8802480" cy="1143000"/>
          </a:xfrm>
        </p:spPr>
        <p:txBody>
          <a:bodyPr/>
          <a:lstStyle/>
          <a:p>
            <a:pPr algn="ctr" eaLnBrk="1" hangingPunct="1"/>
            <a:r>
              <a:rPr lang="en-US" sz="4400" b="1" dirty="0" smtClean="0">
                <a:latin typeface="+mj-lt"/>
              </a:rPr>
              <a:t>The Negotiation Process</a:t>
            </a:r>
          </a:p>
        </p:txBody>
      </p:sp>
      <p:sp>
        <p:nvSpPr>
          <p:cNvPr id="2" name="Footer Placeholder 1"/>
          <p:cNvSpPr>
            <a:spLocks noGrp="1"/>
          </p:cNvSpPr>
          <p:nvPr>
            <p:ph type="ftr" sz="quarter" idx="11"/>
          </p:nvPr>
        </p:nvSpPr>
        <p:spPr/>
        <p:txBody>
          <a:bodyPr/>
          <a:lstStyle/>
          <a:p>
            <a:r>
              <a:rPr lang="en-US" dirty="0" smtClean="0"/>
              <a:t>Scandura, Essentials of Organizational Behavior. © 2016, SAGE Publications.</a:t>
            </a:r>
            <a:endParaRPr lang="en-US" dirty="0"/>
          </a:p>
        </p:txBody>
      </p:sp>
      <p:sp>
        <p:nvSpPr>
          <p:cNvPr id="3" name="Slide Number Placeholder 2"/>
          <p:cNvSpPr>
            <a:spLocks noGrp="1"/>
          </p:cNvSpPr>
          <p:nvPr>
            <p:ph type="sldNum" sz="quarter" idx="12"/>
          </p:nvPr>
        </p:nvSpPr>
        <p:spPr/>
        <p:txBody>
          <a:bodyPr/>
          <a:lstStyle/>
          <a:p>
            <a:fld id="{8C71CAF9-4461-454A-B702-D536C3775752}" type="slidenum">
              <a:rPr lang="en-US" smtClean="0"/>
              <a:pPr/>
              <a:t>25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2094860"/>
            <a:ext cx="8871045" cy="113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7421" y="3395949"/>
            <a:ext cx="8871045" cy="307777"/>
          </a:xfrm>
          <a:prstGeom prst="rect">
            <a:avLst/>
          </a:prstGeom>
        </p:spPr>
        <p:txBody>
          <a:bodyPr wrap="square">
            <a:spAutoFit/>
          </a:bodyPr>
          <a:lstStyle/>
          <a:p>
            <a:r>
              <a:rPr lang="en-US" sz="1400" b="1" i="1" dirty="0"/>
              <a:t>Source: </a:t>
            </a:r>
            <a:r>
              <a:rPr lang="en-US" sz="1400" dirty="0"/>
              <a:t>Thompson, L. (2012). </a:t>
            </a:r>
            <a:r>
              <a:rPr lang="en-US" sz="1400" i="1" dirty="0"/>
              <a:t>The mind and the heart of the negotiator </a:t>
            </a:r>
            <a:r>
              <a:rPr lang="en-US" sz="1400" dirty="0"/>
              <a:t>(5th ed.). Upper Saddle River, NJ: Prentice Hall.</a:t>
            </a:r>
          </a:p>
        </p:txBody>
      </p:sp>
    </p:spTree>
    <p:extLst>
      <p:ext uri="{BB962C8B-B14F-4D97-AF65-F5344CB8AC3E}">
        <p14:creationId xmlns:p14="http://schemas.microsoft.com/office/powerpoint/2010/main" val="1659803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kern="1200" dirty="0" smtClean="0">
                <a:solidFill>
                  <a:schemeClr val="tx1"/>
                </a:solidFill>
                <a:latin typeface="+mj-lt"/>
                <a:ea typeface="+mj-ea"/>
                <a:cs typeface="+mj-cs"/>
              </a:rPr>
              <a:t>Leadership Implications: Perspective Taking</a:t>
            </a:r>
          </a:p>
        </p:txBody>
      </p:sp>
      <p:sp>
        <p:nvSpPr>
          <p:cNvPr id="3" name="Content Placeholder 2"/>
          <p:cNvSpPr>
            <a:spLocks noGrp="1"/>
          </p:cNvSpPr>
          <p:nvPr>
            <p:ph idx="1"/>
          </p:nvPr>
        </p:nvSpPr>
        <p:spPr/>
        <p:txBody>
          <a:bodyPr>
            <a:normAutofit fontScale="92500" lnSpcReduction="20000"/>
          </a:bodyPr>
          <a:lstStyle/>
          <a:p>
            <a:pPr lvl="1" algn="l"/>
            <a:r>
              <a:rPr lang="en-US" sz="4000" dirty="0" smtClean="0">
                <a:latin typeface="+mj-lt"/>
              </a:rPr>
              <a:t>The ability to see things from another person’s perspective when they hold a view that conflicts with your own.</a:t>
            </a:r>
          </a:p>
          <a:p>
            <a:pPr lvl="1" algn="l"/>
            <a:r>
              <a:rPr lang="en-US" sz="4000" dirty="0" smtClean="0">
                <a:latin typeface="+mj-lt"/>
              </a:rPr>
              <a:t>Fosters empathy and more positive attributions  in conflict resolution and negotiation</a:t>
            </a:r>
            <a:endParaRPr lang="en-US" sz="40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1" y="441962"/>
            <a:ext cx="3966209" cy="2011678"/>
          </a:xfrm>
        </p:spPr>
        <p:txBody>
          <a:bodyPr>
            <a:noAutofit/>
          </a:bodyPr>
          <a:lstStyle/>
          <a:p>
            <a:r>
              <a:rPr lang="en-US" sz="4800" dirty="0" smtClean="0"/>
              <a:t>Open-access</a:t>
            </a:r>
            <a:br>
              <a:rPr lang="en-US" sz="4800" dirty="0" smtClean="0"/>
            </a:br>
            <a:r>
              <a:rPr lang="en-US" sz="4800" dirty="0" smtClean="0"/>
              <a:t>student resources</a:t>
            </a:r>
            <a:endParaRPr lang="en-US" sz="4800" dirty="0"/>
          </a:p>
        </p:txBody>
      </p:sp>
      <p:sp>
        <p:nvSpPr>
          <p:cNvPr id="7" name="Content Placeholder 6"/>
          <p:cNvSpPr>
            <a:spLocks noGrp="1"/>
          </p:cNvSpPr>
          <p:nvPr>
            <p:ph sz="half" idx="1"/>
          </p:nvPr>
        </p:nvSpPr>
        <p:spPr>
          <a:xfrm>
            <a:off x="499113" y="2766907"/>
            <a:ext cx="3746500" cy="2841413"/>
          </a:xfrm>
        </p:spPr>
        <p:txBody>
          <a:bodyPr/>
          <a:lstStyle/>
          <a:p>
            <a:pPr>
              <a:buFont typeface="Arial" panose="020B0604020202020204" pitchFamily="34" charset="0"/>
              <a:buChar char="•"/>
            </a:pPr>
            <a:r>
              <a:rPr lang="en-US" dirty="0"/>
              <a:t>Checklist action plan</a:t>
            </a:r>
          </a:p>
          <a:p>
            <a:pPr>
              <a:buFont typeface="Arial" panose="020B0604020202020204" pitchFamily="34" charset="0"/>
              <a:buChar char="•"/>
            </a:pPr>
            <a:r>
              <a:rPr lang="en-US" dirty="0"/>
              <a:t>Learning objective summaries</a:t>
            </a:r>
          </a:p>
          <a:p>
            <a:pPr>
              <a:buFont typeface="Arial" panose="020B0604020202020204" pitchFamily="34" charset="0"/>
              <a:buChar char="•"/>
            </a:pPr>
            <a:r>
              <a:rPr lang="en-US" dirty="0" smtClean="0"/>
              <a:t>Mobile-friendly quizzes </a:t>
            </a:r>
          </a:p>
          <a:p>
            <a:pPr>
              <a:buFont typeface="Arial" panose="020B0604020202020204" pitchFamily="34" charset="0"/>
              <a:buChar char="•"/>
            </a:pPr>
            <a:r>
              <a:rPr lang="en-US" dirty="0"/>
              <a:t>Mobile-friendly </a:t>
            </a:r>
            <a:r>
              <a:rPr lang="en-US" dirty="0" smtClean="0"/>
              <a:t>eFlashcards</a:t>
            </a:r>
          </a:p>
          <a:p>
            <a:pPr>
              <a:buFont typeface="Arial" panose="020B0604020202020204" pitchFamily="34" charset="0"/>
              <a:buChar char="•"/>
            </a:pPr>
            <a:r>
              <a:rPr lang="en-US" dirty="0" smtClean="0"/>
              <a:t>Video and multimedia resources</a:t>
            </a:r>
          </a:p>
          <a:p>
            <a:pPr>
              <a:buFont typeface="Arial" panose="020B0604020202020204" pitchFamily="34" charset="0"/>
              <a:buChar char="•"/>
            </a:pPr>
            <a:r>
              <a:rPr lang="en-US" dirty="0" smtClean="0"/>
              <a:t>SAGE journal articles</a:t>
            </a:r>
          </a:p>
          <a:p>
            <a:pPr>
              <a:buFont typeface="Arial" panose="020B0604020202020204" pitchFamily="34" charset="0"/>
              <a:buChar char="•"/>
            </a:pPr>
            <a:endParaRPr lang="en-US" dirty="0"/>
          </a:p>
        </p:txBody>
      </p:sp>
      <p:sp>
        <p:nvSpPr>
          <p:cNvPr id="4" name="Rectangle 3"/>
          <p:cNvSpPr/>
          <p:nvPr/>
        </p:nvSpPr>
        <p:spPr>
          <a:xfrm>
            <a:off x="571500" y="5773401"/>
            <a:ext cx="8458200" cy="1446550"/>
          </a:xfrm>
          <a:prstGeom prst="rect">
            <a:avLst/>
          </a:prstGeom>
        </p:spPr>
        <p:txBody>
          <a:bodyPr wrap="square">
            <a:spAutoFit/>
          </a:bodyPr>
          <a:lstStyle/>
          <a:p>
            <a:r>
              <a:rPr lang="en-US" sz="4400" dirty="0" smtClean="0"/>
              <a:t>edge.sagepub.com/</a:t>
            </a:r>
            <a:r>
              <a:rPr lang="en-US" sz="4400" dirty="0" err="1" smtClean="0"/>
              <a:t>scandura</a:t>
            </a:r>
            <a:r>
              <a:rPr lang="en-US" sz="4400" dirty="0"/>
              <a:t/>
            </a:r>
            <a:br>
              <a:rPr lang="en-US" sz="4400" dirty="0"/>
            </a:br>
            <a:endParaRPr lang="en-US" sz="44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0661" y="502920"/>
            <a:ext cx="3752269" cy="49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27</a:t>
            </a:fld>
            <a:endParaRPr lang="en-US"/>
          </a:p>
        </p:txBody>
      </p:sp>
    </p:spTree>
    <p:extLst>
      <p:ext uri="{BB962C8B-B14F-4D97-AF65-F5344CB8AC3E}">
        <p14:creationId xmlns:p14="http://schemas.microsoft.com/office/powerpoint/2010/main" val="31543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01" y="345742"/>
            <a:ext cx="7867578" cy="559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48269" y="5951003"/>
            <a:ext cx="7861110" cy="430887"/>
          </a:xfrm>
          <a:prstGeom prst="rect">
            <a:avLst/>
          </a:prstGeom>
        </p:spPr>
        <p:txBody>
          <a:bodyPr wrap="square">
            <a:spAutoFit/>
          </a:bodyPr>
          <a:lstStyle/>
          <a:p>
            <a:r>
              <a:rPr lang="en-US" sz="1100" b="1" i="1" dirty="0"/>
              <a:t>Source: </a:t>
            </a:r>
            <a:r>
              <a:rPr lang="en-US" sz="1100" dirty="0" err="1"/>
              <a:t>Gavett</a:t>
            </a:r>
            <a:r>
              <a:rPr lang="en-US" sz="1100" dirty="0"/>
              <a:t>, G. (2013). Research: What CEOs really want from coaching. (retrieved on December 23, 2013 from: http://blogs.hbr.org/2013/08/research-ceos-and-the-coaching/)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4400" kern="1200" dirty="0" smtClean="0">
                <a:solidFill>
                  <a:schemeClr val="tx1"/>
                </a:solidFill>
                <a:latin typeface="+mj-lt"/>
                <a:ea typeface="+mj-ea"/>
                <a:cs typeface="+mj-cs"/>
              </a:rPr>
              <a:t>What is Conflict?</a:t>
            </a:r>
            <a:endParaRPr lang="en-US" sz="4400" dirty="0">
              <a:latin typeface="+mj-lt"/>
            </a:endParaRPr>
          </a:p>
        </p:txBody>
      </p:sp>
      <p:sp>
        <p:nvSpPr>
          <p:cNvPr id="3" name="Content Placeholder 2"/>
          <p:cNvSpPr>
            <a:spLocks noGrp="1"/>
          </p:cNvSpPr>
          <p:nvPr>
            <p:ph idx="1"/>
          </p:nvPr>
        </p:nvSpPr>
        <p:spPr/>
        <p:txBody>
          <a:bodyPr>
            <a:normAutofit fontScale="85000" lnSpcReduction="10000"/>
          </a:bodyPr>
          <a:lstStyle/>
          <a:p>
            <a:pPr algn="l"/>
            <a:r>
              <a:rPr lang="en-US" sz="3200" dirty="0" smtClean="0">
                <a:latin typeface="+mj-lt"/>
              </a:rPr>
              <a:t>Conflict is defined as “the process that begins when one party perceives that the other has negatively affected, or is about to negatively affect, something that he or she cares about” (Thomas, 1992).</a:t>
            </a:r>
          </a:p>
          <a:p>
            <a:pPr algn="l"/>
            <a:r>
              <a:rPr lang="en-US" sz="3200" dirty="0" smtClean="0">
                <a:latin typeface="+mj-lt"/>
              </a:rPr>
              <a:t>Conflict is a perception. </a:t>
            </a:r>
          </a:p>
          <a:p>
            <a:pPr lvl="1" algn="l"/>
            <a:r>
              <a:rPr lang="en-US" sz="3200" dirty="0" smtClean="0">
                <a:latin typeface="+mj-lt"/>
              </a:rPr>
              <a:t>Perceptions don’t always line up with reality.</a:t>
            </a:r>
          </a:p>
          <a:p>
            <a:pPr lvl="1" algn="l"/>
            <a:r>
              <a:rPr lang="en-US" sz="3200" dirty="0" smtClean="0">
                <a:latin typeface="+mj-lt"/>
              </a:rPr>
              <a:t>However, they do influence behavior and they can be changed. </a:t>
            </a:r>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3" algn="l"/>
            <a:r>
              <a:rPr lang="en-US" sz="4400" kern="1200" cap="all" dirty="0" smtClean="0">
                <a:solidFill>
                  <a:schemeClr val="tx1"/>
                </a:solidFill>
                <a:latin typeface="+mj-lt"/>
              </a:rPr>
              <a:t>Sources of </a:t>
            </a:r>
            <a:r>
              <a:rPr lang="en-US" sz="4400" kern="1200" cap="all" dirty="0">
                <a:solidFill>
                  <a:schemeClr val="tx1"/>
                </a:solidFill>
                <a:latin typeface="+mj-lt"/>
              </a:rPr>
              <a:t>Organizational </a:t>
            </a:r>
            <a:r>
              <a:rPr lang="en-US" sz="4400" kern="1200" cap="all" dirty="0" smtClean="0">
                <a:solidFill>
                  <a:schemeClr val="tx1"/>
                </a:solidFill>
                <a:latin typeface="+mj-lt"/>
              </a:rPr>
              <a:t>Conflict</a:t>
            </a:r>
            <a:endParaRPr lang="en-US" sz="4400" cap="all" dirty="0">
              <a:latin typeface="+mj-lt"/>
            </a:endParaRPr>
          </a:p>
        </p:txBody>
      </p:sp>
      <p:sp>
        <p:nvSpPr>
          <p:cNvPr id="3" name="Content Placeholder 2"/>
          <p:cNvSpPr>
            <a:spLocks noGrp="1"/>
          </p:cNvSpPr>
          <p:nvPr>
            <p:ph idx="1"/>
          </p:nvPr>
        </p:nvSpPr>
        <p:spPr/>
        <p:txBody>
          <a:bodyPr anchor="t"/>
          <a:lstStyle/>
          <a:p>
            <a:pPr algn="l"/>
            <a:r>
              <a:rPr lang="en-US" sz="3200" dirty="0" smtClean="0">
                <a:latin typeface="+mj-lt"/>
              </a:rPr>
              <a:t>Substantive conflict</a:t>
            </a:r>
          </a:p>
          <a:p>
            <a:pPr algn="l"/>
            <a:r>
              <a:rPr lang="en-US" sz="3200" dirty="0" smtClean="0">
                <a:latin typeface="+mj-lt"/>
              </a:rPr>
              <a:t>Affective conflict </a:t>
            </a:r>
          </a:p>
          <a:p>
            <a:pPr algn="l"/>
            <a:r>
              <a:rPr lang="en-US" sz="3200" dirty="0" smtClean="0">
                <a:latin typeface="+mj-lt"/>
              </a:rPr>
              <a:t>Process conflict </a:t>
            </a:r>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5</a:t>
            </a:fld>
            <a:endParaRPr lang="en-US"/>
          </a:p>
        </p:txBody>
      </p:sp>
      <p:pic>
        <p:nvPicPr>
          <p:cNvPr id="6" name="Picture 2" descr="https://glfleadershipdevelopment.wikispaces.com/file/view/competitors_get_ready_500_clr_11159.gif/424183456/318x170/competitors_get_ready_500_clr_11159.gif"/>
          <p:cNvPicPr>
            <a:picLocks noChangeAspect="1" noChangeArrowheads="1" noCrop="1"/>
          </p:cNvPicPr>
          <p:nvPr/>
        </p:nvPicPr>
        <p:blipFill>
          <a:blip r:embed="rId2" cstate="print"/>
          <a:srcRect/>
          <a:stretch>
            <a:fillRect/>
          </a:stretch>
        </p:blipFill>
        <p:spPr bwMode="auto">
          <a:xfrm>
            <a:off x="4438404" y="2941093"/>
            <a:ext cx="4214277" cy="35961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latin typeface="+mj-lt"/>
              </a:rPr>
              <a:t>Is Conflict Always Bad?</a:t>
            </a:r>
            <a:endParaRPr lang="en-US" sz="4400" dirty="0">
              <a:latin typeface="+mj-lt"/>
            </a:endParaRPr>
          </a:p>
        </p:txBody>
      </p:sp>
      <p:sp>
        <p:nvSpPr>
          <p:cNvPr id="3" name="Content Placeholder 2"/>
          <p:cNvSpPr>
            <a:spLocks noGrp="1"/>
          </p:cNvSpPr>
          <p:nvPr>
            <p:ph idx="1"/>
          </p:nvPr>
        </p:nvSpPr>
        <p:spPr/>
        <p:txBody>
          <a:bodyPr>
            <a:noAutofit/>
          </a:bodyPr>
          <a:lstStyle/>
          <a:p>
            <a:pPr algn="l"/>
            <a:r>
              <a:rPr lang="en-US" sz="3200" b="1" dirty="0" smtClean="0">
                <a:latin typeface="+mj-lt"/>
              </a:rPr>
              <a:t>Unproductive</a:t>
            </a:r>
            <a:r>
              <a:rPr lang="en-US" sz="3200" i="1" dirty="0" smtClean="0">
                <a:latin typeface="+mj-lt"/>
              </a:rPr>
              <a:t> </a:t>
            </a:r>
            <a:r>
              <a:rPr lang="en-US" sz="3200" dirty="0" smtClean="0">
                <a:latin typeface="+mj-lt"/>
              </a:rPr>
              <a:t>(dysfunctional) organizational conflict can harm relationships between leaders and followers and among teammates; ultimately harms performance </a:t>
            </a:r>
          </a:p>
          <a:p>
            <a:pPr algn="l"/>
            <a:r>
              <a:rPr lang="en-US" sz="3200" b="1" dirty="0" smtClean="0">
                <a:latin typeface="+mj-lt"/>
              </a:rPr>
              <a:t>Productive</a:t>
            </a:r>
            <a:r>
              <a:rPr lang="en-US" sz="3200" dirty="0" smtClean="0">
                <a:latin typeface="+mj-lt"/>
              </a:rPr>
              <a:t> (functional) conflict is productive; improves performance if it aligns with the goals of the organization</a:t>
            </a:r>
            <a:endParaRPr lang="en-US" sz="3200" dirty="0">
              <a:latin typeface="+mj-lt"/>
            </a:endParaRPr>
          </a:p>
        </p:txBody>
      </p:sp>
      <p:sp>
        <p:nvSpPr>
          <p:cNvPr id="5" name="Footer Placeholder 4"/>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934"/>
            <a:ext cx="9144000" cy="825057"/>
          </a:xfrm>
        </p:spPr>
        <p:txBody>
          <a:bodyPr>
            <a:normAutofit/>
          </a:bodyPr>
          <a:lstStyle/>
          <a:p>
            <a:pPr algn="ctr"/>
            <a:r>
              <a:rPr lang="en-US" sz="4400" dirty="0" smtClean="0">
                <a:latin typeface="+mj-lt"/>
              </a:rPr>
              <a:t>Optimizing Conflict</a:t>
            </a:r>
            <a:endParaRPr lang="en-US" sz="4400" dirty="0">
              <a:latin typeface="+mj-lt"/>
            </a:endParaRPr>
          </a:p>
        </p:txBody>
      </p:sp>
      <p:sp>
        <p:nvSpPr>
          <p:cNvPr id="3" name="Footer Placeholder 2"/>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pPr/>
              <a:t>7</a:t>
            </a:fld>
            <a:endParaRPr lang="en-US"/>
          </a:p>
        </p:txBody>
      </p:sp>
      <p:sp>
        <p:nvSpPr>
          <p:cNvPr id="5" name="Rectangle 4"/>
          <p:cNvSpPr/>
          <p:nvPr/>
        </p:nvSpPr>
        <p:spPr>
          <a:xfrm>
            <a:off x="1140370" y="6118871"/>
            <a:ext cx="6775331" cy="415498"/>
          </a:xfrm>
          <a:prstGeom prst="rect">
            <a:avLst/>
          </a:prstGeom>
        </p:spPr>
        <p:txBody>
          <a:bodyPr wrap="square">
            <a:spAutoFit/>
          </a:bodyPr>
          <a:lstStyle/>
          <a:p>
            <a:r>
              <a:rPr lang="en-US" sz="1050" b="1" i="1" dirty="0"/>
              <a:t>Source: </a:t>
            </a:r>
            <a:r>
              <a:rPr lang="en-US" sz="1050" dirty="0"/>
              <a:t>Adapted from: Duarte, M., &amp; Davies, G. (2003). Testing the conflict–performance assumption in business-to-business relationships. </a:t>
            </a:r>
            <a:r>
              <a:rPr lang="en-US" sz="1050" i="1" dirty="0"/>
              <a:t>Industrial Marketing Management</a:t>
            </a:r>
            <a:r>
              <a:rPr lang="en-US" sz="1050" dirty="0"/>
              <a:t>, 32(2), 91–99</a:t>
            </a:r>
            <a:r>
              <a:rPr lang="en-US" sz="1050" dirty="0" smtClean="0"/>
              <a:t>.</a:t>
            </a:r>
            <a:endParaRPr lang="en-US" sz="105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137" y="1110342"/>
            <a:ext cx="6144682" cy="47309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latin typeface="+mj-lt"/>
              </a:rPr>
              <a:t>Task vs. Relationship Conflict</a:t>
            </a:r>
            <a:endParaRPr lang="en-US" sz="4400" dirty="0">
              <a:latin typeface="+mj-lt"/>
            </a:endParaRPr>
          </a:p>
        </p:txBody>
      </p:sp>
      <p:sp>
        <p:nvSpPr>
          <p:cNvPr id="3" name="Content Placeholder 2"/>
          <p:cNvSpPr>
            <a:spLocks noGrp="1"/>
          </p:cNvSpPr>
          <p:nvPr>
            <p:ph idx="1"/>
          </p:nvPr>
        </p:nvSpPr>
        <p:spPr/>
        <p:txBody>
          <a:bodyPr>
            <a:normAutofit/>
          </a:bodyPr>
          <a:lstStyle/>
          <a:p>
            <a:r>
              <a:rPr lang="en-US" sz="3600" b="1" dirty="0">
                <a:latin typeface="+mj-lt"/>
              </a:rPr>
              <a:t>T</a:t>
            </a:r>
            <a:r>
              <a:rPr lang="en-US" sz="3600" b="1" dirty="0" smtClean="0">
                <a:latin typeface="+mj-lt"/>
              </a:rPr>
              <a:t>ask </a:t>
            </a:r>
            <a:r>
              <a:rPr lang="en-US" sz="3600" b="1" dirty="0">
                <a:latin typeface="+mj-lt"/>
              </a:rPr>
              <a:t>conflict </a:t>
            </a:r>
            <a:r>
              <a:rPr lang="en-US" sz="3600" dirty="0" smtClean="0">
                <a:latin typeface="+mj-lt"/>
              </a:rPr>
              <a:t>--</a:t>
            </a:r>
            <a:r>
              <a:rPr lang="en-US" sz="3600" b="1" dirty="0" smtClean="0">
                <a:latin typeface="+mj-lt"/>
              </a:rPr>
              <a:t> </a:t>
            </a:r>
            <a:r>
              <a:rPr lang="en-US" sz="3600" dirty="0" smtClean="0">
                <a:latin typeface="+mj-lt"/>
              </a:rPr>
              <a:t>Disagreements about resource allocation, policies, or even interpretation of data </a:t>
            </a:r>
          </a:p>
          <a:p>
            <a:pPr algn="l"/>
            <a:r>
              <a:rPr lang="en-US" sz="3600" b="1" dirty="0" smtClean="0">
                <a:latin typeface="+mj-lt"/>
              </a:rPr>
              <a:t>Relationship conflict</a:t>
            </a:r>
            <a:r>
              <a:rPr lang="en-US" sz="3600" dirty="0" smtClean="0">
                <a:latin typeface="+mj-lt"/>
              </a:rPr>
              <a:t> -- involves personality clashes or differences in values</a:t>
            </a:r>
          </a:p>
          <a:p>
            <a:pPr marL="0" indent="0" algn="l">
              <a:buNone/>
            </a:pPr>
            <a:endParaRPr lang="en-US" sz="3200" dirty="0">
              <a:latin typeface="+mj-lt"/>
            </a:endParaRPr>
          </a:p>
        </p:txBody>
      </p:sp>
      <p:sp>
        <p:nvSpPr>
          <p:cNvPr id="4" name="Footer Placeholder 3"/>
          <p:cNvSpPr>
            <a:spLocks noGrp="1"/>
          </p:cNvSpPr>
          <p:nvPr>
            <p:ph type="ftr" sz="quarter" idx="11"/>
          </p:nvPr>
        </p:nvSpPr>
        <p:spPr/>
        <p:txBody>
          <a:bodyPr/>
          <a:lstStyle/>
          <a:p>
            <a:r>
              <a:rPr lang="en-US" smtClean="0"/>
              <a:t>Scandura, Essentials of Organizational Behavior. © 2016, SAGE Publications.</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j-lt"/>
              </a:rPr>
              <a:t>WORKPLACE incivility and VIOLENCE</a:t>
            </a:r>
            <a:endParaRPr lang="en-US" sz="4400" dirty="0">
              <a:latin typeface="+mj-lt"/>
            </a:endParaRPr>
          </a:p>
        </p:txBody>
      </p:sp>
      <p:sp>
        <p:nvSpPr>
          <p:cNvPr id="3" name="Content Placeholder 2"/>
          <p:cNvSpPr>
            <a:spLocks noGrp="1"/>
          </p:cNvSpPr>
          <p:nvPr>
            <p:ph idx="1"/>
          </p:nvPr>
        </p:nvSpPr>
        <p:spPr/>
        <p:txBody>
          <a:bodyPr>
            <a:noAutofit/>
          </a:bodyPr>
          <a:lstStyle/>
          <a:p>
            <a:r>
              <a:rPr lang="en-US" sz="3200" dirty="0" smtClean="0">
                <a:latin typeface="+mj-lt"/>
              </a:rPr>
              <a:t>2 million acts of workplace violence a year</a:t>
            </a:r>
          </a:p>
          <a:p>
            <a:r>
              <a:rPr lang="en-US" sz="3200" dirty="0" smtClean="0">
                <a:latin typeface="+mj-lt"/>
              </a:rPr>
              <a:t>Employees likely face at least 1 instance of incivility a week</a:t>
            </a:r>
          </a:p>
          <a:p>
            <a:r>
              <a:rPr lang="en-US" sz="3200" dirty="0" smtClean="0">
                <a:latin typeface="+mj-lt"/>
              </a:rPr>
              <a:t>To resolve these problems leaders must</a:t>
            </a:r>
          </a:p>
          <a:p>
            <a:pPr lvl="1"/>
            <a:r>
              <a:rPr lang="en-US" sz="3000" dirty="0" smtClean="0">
                <a:latin typeface="+mj-lt"/>
              </a:rPr>
              <a:t>Know their employees and what is going on among them</a:t>
            </a:r>
          </a:p>
          <a:p>
            <a:pPr lvl="1"/>
            <a:r>
              <a:rPr lang="en-US" sz="3000" dirty="0" smtClean="0">
                <a:latin typeface="+mj-lt"/>
              </a:rPr>
              <a:t>Help with conflict resolution</a:t>
            </a:r>
            <a:endParaRPr lang="en-US" sz="3000" dirty="0">
              <a:latin typeface="+mj-lt"/>
            </a:endParaRPr>
          </a:p>
        </p:txBody>
      </p:sp>
      <p:sp>
        <p:nvSpPr>
          <p:cNvPr id="4" name="Footer Placeholder 3"/>
          <p:cNvSpPr>
            <a:spLocks noGrp="1"/>
          </p:cNvSpPr>
          <p:nvPr>
            <p:ph type="ftr" sz="quarter" idx="11"/>
          </p:nvPr>
        </p:nvSpPr>
        <p:spPr/>
        <p:txBody>
          <a:bodyPr/>
          <a:lstStyle/>
          <a:p>
            <a:r>
              <a:rPr lang="en-US" dirty="0" smtClean="0"/>
              <a:t>Scandura, Essentials of Organizational Behavior. © 2016, SAGE Publications.</a:t>
            </a:r>
            <a:endParaRPr lang="en-US" dirty="0"/>
          </a:p>
        </p:txBody>
      </p:sp>
      <p:sp>
        <p:nvSpPr>
          <p:cNvPr id="5" name="Slide Number Placeholder 4"/>
          <p:cNvSpPr>
            <a:spLocks noGrp="1"/>
          </p:cNvSpPr>
          <p:nvPr>
            <p:ph type="sldNum" sz="quarter" idx="12"/>
          </p:nvPr>
        </p:nvSpPr>
        <p:spPr/>
        <p:txBody>
          <a:bodyPr/>
          <a:lstStyle/>
          <a:p>
            <a:fld id="{8C71CAF9-4461-454A-B702-D536C3775752}"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464441B10A5446A7D494E39CD384F1" ma:contentTypeVersion="0" ma:contentTypeDescription="Create a new document." ma:contentTypeScope="" ma:versionID="abc181712f1e0d50f9faa14f0809b834">
  <xsd:schema xmlns:xsd="http://www.w3.org/2001/XMLSchema" xmlns:xs="http://www.w3.org/2001/XMLSchema" xmlns:p="http://schemas.microsoft.com/office/2006/metadata/properties" targetNamespace="http://schemas.microsoft.com/office/2006/metadata/properties" ma:root="true" ma:fieldsID="5f93d4928d2838e5385e5ed2fadab15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9B1FA-4156-402B-A809-4F42D85F3126}">
  <ds:schemaRef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EB082EA-842F-422F-A53A-C60C19AE3853}">
  <ds:schemaRefs>
    <ds:schemaRef ds:uri="http://schemas.microsoft.com/sharepoint/v3/contenttype/forms"/>
  </ds:schemaRefs>
</ds:datastoreItem>
</file>

<file path=customXml/itemProps3.xml><?xml version="1.0" encoding="utf-8"?>
<ds:datastoreItem xmlns:ds="http://schemas.openxmlformats.org/officeDocument/2006/customXml" ds:itemID="{04DCF23E-F39A-43AB-ACBD-83B20CEA0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Celestial</Template>
  <TotalTime>218</TotalTime>
  <Words>1442</Words>
  <Application>Microsoft Office PowerPoint</Application>
  <PresentationFormat>On-screen Show (4:3)</PresentationFormat>
  <Paragraphs>186</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Celestial</vt:lpstr>
      <vt:lpstr>Chapter 10: Managing Conflict and Negotiation</vt:lpstr>
      <vt:lpstr>Agenda</vt:lpstr>
      <vt:lpstr>PowerPoint Presentation</vt:lpstr>
      <vt:lpstr>What is Conflict?</vt:lpstr>
      <vt:lpstr>Sources of Organizational Conflict</vt:lpstr>
      <vt:lpstr>Is Conflict Always Bad?</vt:lpstr>
      <vt:lpstr>Optimizing Conflict</vt:lpstr>
      <vt:lpstr>Task vs. Relationship Conflict</vt:lpstr>
      <vt:lpstr>WORKPLACE incivility and VIOLENCE</vt:lpstr>
      <vt:lpstr>Conflict Resolution Styles</vt:lpstr>
      <vt:lpstr>Styles of Handling Interpersonal Conflict </vt:lpstr>
      <vt:lpstr>CONFLICT RESOLUTION STYLES</vt:lpstr>
      <vt:lpstr>USE DIFFERENT STYLES in DIFFERENT SITUATIONS</vt:lpstr>
      <vt:lpstr>Team Conflict and OUTCOMES</vt:lpstr>
      <vt:lpstr>TEAM CONFLICT RESOLUTION STRATEGIES</vt:lpstr>
      <vt:lpstr>TASk and Relationship Conflict in Predicting Team Performance </vt:lpstr>
      <vt:lpstr>Third-Party CONFLICT RESOLUTION Interventions </vt:lpstr>
      <vt:lpstr>Types of Interventions</vt:lpstr>
      <vt:lpstr>Resolving Conflict Across Cultures </vt:lpstr>
      <vt:lpstr>Resolving Conflict Across Cultures  (continued)</vt:lpstr>
      <vt:lpstr>Conflict Resolution and  Negotiation </vt:lpstr>
      <vt:lpstr>Necessary Conditions for Integrative Bargaining</vt:lpstr>
      <vt:lpstr>Prepping for Your Negotiation</vt:lpstr>
      <vt:lpstr>Prepping for Your Negotiation</vt:lpstr>
      <vt:lpstr>The Negotiation Process</vt:lpstr>
      <vt:lpstr>Leadership Implications: Perspective Taking</vt:lpstr>
      <vt:lpstr>Open-access student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SVMP</dc:creator>
  <cp:lastModifiedBy>Terri Scandura</cp:lastModifiedBy>
  <cp:revision>35</cp:revision>
  <dcterms:created xsi:type="dcterms:W3CDTF">2015-04-23T09:00:41Z</dcterms:created>
  <dcterms:modified xsi:type="dcterms:W3CDTF">2015-10-20T19:03:29Z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0x010100C7464441B10A5446A7D494E39CD384F1</vt:lpwstr>
  </property>
  <property fmtid="{D5CDD505-2E9C-101B-9397-08002B2CF9AE}" pid="3" name="IsMyDocuments">
    <vt:bool>true</vt:bool>
  </property>
</Properties>
</file>