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4"/>
  </p:sldMasterIdLst>
  <p:notesMasterIdLst>
    <p:notesMasterId r:id="rId36"/>
  </p:notesMasterIdLst>
  <p:sldIdLst>
    <p:sldId id="282" r:id="rId5"/>
    <p:sldId id="258" r:id="rId6"/>
    <p:sldId id="259" r:id="rId7"/>
    <p:sldId id="260" r:id="rId8"/>
    <p:sldId id="288" r:id="rId9"/>
    <p:sldId id="261" r:id="rId10"/>
    <p:sldId id="262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6" r:id="rId21"/>
    <p:sldId id="271" r:id="rId22"/>
    <p:sldId id="272" r:id="rId23"/>
    <p:sldId id="273" r:id="rId24"/>
    <p:sldId id="274" r:id="rId25"/>
    <p:sldId id="287" r:id="rId26"/>
    <p:sldId id="275" r:id="rId27"/>
    <p:sldId id="276" r:id="rId28"/>
    <p:sldId id="277" r:id="rId29"/>
    <p:sldId id="278" r:id="rId30"/>
    <p:sldId id="283" r:id="rId31"/>
    <p:sldId id="279" r:id="rId32"/>
    <p:sldId id="280" r:id="rId33"/>
    <p:sldId id="281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Sullivan" initials="M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1" autoAdjust="0"/>
    <p:restoredTop sz="90123" autoAdjust="0"/>
  </p:normalViewPr>
  <p:slideViewPr>
    <p:cSldViewPr snapToGrid="0">
      <p:cViewPr>
        <p:scale>
          <a:sx n="65" d="100"/>
          <a:sy n="65" d="100"/>
        </p:scale>
        <p:origin x="-2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71D8-9598-4C11-AC88-0C60974272FE}" type="datetimeFigureOut">
              <a:rPr lang="en-US"/>
              <a:pPr/>
              <a:t>7/4/2015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1420B-B92F-454A-9EE1-C3C26585E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12.1 on page 311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3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12.2 on page 312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0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12.5 on page 325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420B-B92F-454A-9EE1-C3C26585EEF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5021" y="1868733"/>
            <a:ext cx="4111993" cy="2421464"/>
          </a:xfrm>
        </p:spPr>
        <p:txBody>
          <a:bodyPr anchor="b"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76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1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1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3"/>
            <a:ext cx="7598571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9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7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7" y="3352801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0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70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8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7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9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1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3" y="2142067"/>
            <a:ext cx="3746500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9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2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2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09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3" y="2870201"/>
            <a:ext cx="3746500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3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1600200"/>
            <a:ext cx="4623489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2971800"/>
            <a:ext cx="462348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7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9"/>
            <a:ext cx="759857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273" y="6457441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Scandura, Essentials of Organizational Behavior.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3146" y="6457441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6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3650" y="1890818"/>
            <a:ext cx="4316644" cy="2421464"/>
          </a:xfrm>
        </p:spPr>
        <p:txBody>
          <a:bodyPr>
            <a:noAutofit/>
          </a:bodyPr>
          <a:lstStyle/>
          <a:p>
            <a:r>
              <a:rPr lang="en-US" sz="4000" dirty="0"/>
              <a:t>Chapter </a:t>
            </a:r>
            <a:r>
              <a:rPr lang="en-US" sz="4000" dirty="0" smtClean="0"/>
              <a:t>12: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Cross-cultural </a:t>
            </a:r>
            <a:r>
              <a:rPr lang="en-US" sz="4000" dirty="0" smtClean="0"/>
              <a:t>differences and adjustments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Criticisms and Usefulness of the </a:t>
            </a:r>
            <a:r>
              <a:rPr lang="en-US" sz="4400" dirty="0" err="1" smtClean="0">
                <a:latin typeface="+mj-lt"/>
              </a:rPr>
              <a:t>Hofstede’s</a:t>
            </a:r>
            <a:r>
              <a:rPr lang="en-US" sz="4400" dirty="0" smtClean="0">
                <a:latin typeface="+mj-lt"/>
              </a:rPr>
              <a:t> Research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Limited dimensions</a:t>
            </a:r>
          </a:p>
          <a:p>
            <a:pPr algn="l"/>
            <a:r>
              <a:rPr lang="en-US" sz="3600" dirty="0" smtClean="0">
                <a:latin typeface="+mj-lt"/>
              </a:rPr>
              <a:t>Dated (1980s, updated in the 1990s)</a:t>
            </a:r>
          </a:p>
          <a:p>
            <a:pPr algn="l"/>
            <a:r>
              <a:rPr lang="en-US" sz="3600" dirty="0" smtClean="0">
                <a:latin typeface="+mj-lt"/>
              </a:rPr>
              <a:t>Did not take the political times into account</a:t>
            </a:r>
          </a:p>
          <a:p>
            <a:pPr algn="l"/>
            <a:r>
              <a:rPr lang="en-US" sz="3600" dirty="0" smtClean="0">
                <a:latin typeface="+mj-lt"/>
              </a:rPr>
              <a:t>Data collected in one organization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GLOBE Studies of Cross-Cultural Leadership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Power distance</a:t>
            </a:r>
          </a:p>
          <a:p>
            <a:pPr algn="l"/>
            <a:r>
              <a:rPr lang="en-US" sz="2800" dirty="0" smtClean="0"/>
              <a:t>Uncertainty avoidance</a:t>
            </a:r>
          </a:p>
          <a:p>
            <a:pPr algn="l"/>
            <a:r>
              <a:rPr lang="en-US" sz="2800" dirty="0" smtClean="0"/>
              <a:t>Humane orientation</a:t>
            </a:r>
          </a:p>
          <a:p>
            <a:pPr algn="l"/>
            <a:r>
              <a:rPr lang="en-US" sz="2800" dirty="0" smtClean="0"/>
              <a:t>Institutional collectivism</a:t>
            </a:r>
          </a:p>
          <a:p>
            <a:pPr algn="l"/>
            <a:r>
              <a:rPr lang="en-US" sz="2800" dirty="0" smtClean="0"/>
              <a:t>In-group collectivism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64617" y="2433489"/>
            <a:ext cx="3746499" cy="2875935"/>
          </a:xfrm>
        </p:spPr>
        <p:txBody>
          <a:bodyPr>
            <a:normAutofit/>
          </a:bodyPr>
          <a:lstStyle/>
          <a:p>
            <a:r>
              <a:rPr lang="en-US" sz="2800" dirty="0"/>
              <a:t>Assertiveness</a:t>
            </a:r>
          </a:p>
          <a:p>
            <a:r>
              <a:rPr lang="en-US" sz="2800" dirty="0"/>
              <a:t>Gender egalitarianism</a:t>
            </a:r>
          </a:p>
          <a:p>
            <a:r>
              <a:rPr lang="en-US" sz="2800" dirty="0"/>
              <a:t>Future orientation</a:t>
            </a:r>
          </a:p>
          <a:p>
            <a:r>
              <a:rPr lang="en-US" sz="2800" dirty="0"/>
              <a:t>Performance orientation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410" name="AutoShape 2" descr="Image result for glob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glob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Image result for glob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Image result for globe clipar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Image result for globe clipart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 smtClean="0">
                <a:latin typeface="+mj-lt"/>
              </a:rPr>
              <a:t>Culturally Endorsed Implicit Leadership Theory (CLT)</a:t>
            </a:r>
            <a:r>
              <a:rPr lang="en-US" sz="4400" dirty="0" smtClean="0">
                <a:latin typeface="+mj-lt"/>
              </a:rPr>
              <a:t> 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9"/>
            <a:ext cx="7598570" cy="408288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>
                <a:latin typeface="+mj-lt"/>
              </a:rPr>
              <a:t>1</a:t>
            </a:r>
            <a:r>
              <a:rPr lang="en-US" sz="3600" dirty="0" smtClean="0">
                <a:latin typeface="+mj-lt"/>
              </a:rPr>
              <a:t>. Charismatic/value based </a:t>
            </a:r>
          </a:p>
          <a:p>
            <a:pPr algn="l">
              <a:buNone/>
            </a:pPr>
            <a:r>
              <a:rPr lang="en-US" sz="3600" dirty="0" smtClean="0">
                <a:latin typeface="+mj-lt"/>
              </a:rPr>
              <a:t>2. Team oriented</a:t>
            </a:r>
          </a:p>
          <a:p>
            <a:pPr algn="l">
              <a:buNone/>
            </a:pPr>
            <a:r>
              <a:rPr lang="en-US" sz="3600" dirty="0" smtClean="0">
                <a:latin typeface="+mj-lt"/>
              </a:rPr>
              <a:t>3. Participative</a:t>
            </a:r>
          </a:p>
          <a:p>
            <a:pPr algn="l">
              <a:buNone/>
            </a:pPr>
            <a:r>
              <a:rPr lang="en-US" sz="3600" dirty="0" smtClean="0">
                <a:latin typeface="+mj-lt"/>
              </a:rPr>
              <a:t>4. Humane oriented</a:t>
            </a:r>
          </a:p>
          <a:p>
            <a:pPr algn="l">
              <a:buNone/>
            </a:pPr>
            <a:r>
              <a:rPr lang="en-US" sz="3600" dirty="0" smtClean="0">
                <a:latin typeface="+mj-lt"/>
              </a:rPr>
              <a:t>5. Autonomous</a:t>
            </a:r>
          </a:p>
          <a:p>
            <a:pPr algn="l">
              <a:buNone/>
            </a:pPr>
            <a:r>
              <a:rPr lang="en-US" sz="3600" dirty="0" smtClean="0">
                <a:latin typeface="+mj-lt"/>
              </a:rPr>
              <a:t>6. Self-protective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Ethics Across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25546"/>
            <a:ext cx="8246191" cy="468076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GLOBE suggests the following seen </a:t>
            </a:r>
            <a:r>
              <a:rPr lang="en-US" sz="3200" dirty="0"/>
              <a:t>as important to being an effective </a:t>
            </a:r>
            <a:r>
              <a:rPr lang="en-US" sz="3200" dirty="0" smtClean="0"/>
              <a:t>leader in all cultures studied:</a:t>
            </a:r>
          </a:p>
          <a:p>
            <a:pPr lvl="1"/>
            <a:r>
              <a:rPr lang="en-US" sz="3000" dirty="0"/>
              <a:t>C</a:t>
            </a:r>
            <a:r>
              <a:rPr lang="en-US" sz="3000" dirty="0" smtClean="0"/>
              <a:t>haracter/integrity</a:t>
            </a:r>
          </a:p>
          <a:p>
            <a:pPr lvl="1"/>
            <a:r>
              <a:rPr lang="en-US" sz="3000" dirty="0" smtClean="0"/>
              <a:t>Altruism</a:t>
            </a:r>
          </a:p>
          <a:p>
            <a:pPr lvl="1"/>
            <a:r>
              <a:rPr lang="en-US" sz="3000" dirty="0"/>
              <a:t>C</a:t>
            </a:r>
            <a:r>
              <a:rPr lang="en-US" sz="3000" dirty="0" smtClean="0"/>
              <a:t>ollective motivation</a:t>
            </a:r>
          </a:p>
          <a:p>
            <a:pPr lvl="1"/>
            <a:r>
              <a:rPr lang="en-US" sz="3000" dirty="0" smtClean="0"/>
              <a:t>Encouragement</a:t>
            </a:r>
          </a:p>
          <a:p>
            <a:pPr marL="0" indent="0">
              <a:buNone/>
            </a:pPr>
            <a:r>
              <a:rPr lang="en-US" sz="3000" dirty="0" smtClean="0"/>
              <a:t>However</a:t>
            </a:r>
            <a:r>
              <a:rPr lang="en-US" sz="3000" dirty="0"/>
              <a:t>, cultures </a:t>
            </a:r>
            <a:r>
              <a:rPr lang="en-US" sz="3000" dirty="0" smtClean="0"/>
              <a:t>differed </a:t>
            </a:r>
            <a:r>
              <a:rPr lang="en-US" sz="3000" dirty="0"/>
              <a:t>in the </a:t>
            </a:r>
            <a:r>
              <a:rPr lang="en-US" sz="3000" dirty="0" smtClean="0"/>
              <a:t>relative importance of </a:t>
            </a:r>
            <a:r>
              <a:rPr lang="en-US" sz="3000" dirty="0"/>
              <a:t>each of these </a:t>
            </a:r>
            <a:r>
              <a:rPr lang="en-US" sz="3000" dirty="0" smtClean="0"/>
              <a:t>dimensions</a:t>
            </a:r>
            <a:r>
              <a:rPr lang="en-US" sz="30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Cultural Tightness-Looseness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b="1" dirty="0" smtClean="0">
                <a:latin typeface="+mj-lt"/>
              </a:rPr>
              <a:t>Cultural tightness-looseness</a:t>
            </a:r>
            <a:r>
              <a:rPr lang="en-US" sz="3600" dirty="0" smtClean="0">
                <a:latin typeface="+mj-lt"/>
              </a:rPr>
              <a:t> is described as the strength of social norms and the level of sanctioning within societies. </a:t>
            </a:r>
          </a:p>
          <a:p>
            <a:pPr algn="l"/>
            <a:r>
              <a:rPr lang="en-US" sz="3600" b="1" dirty="0" smtClean="0">
                <a:latin typeface="+mj-lt"/>
              </a:rPr>
              <a:t>Tightness – higher norms and sanctions</a:t>
            </a:r>
          </a:p>
          <a:p>
            <a:pPr algn="l"/>
            <a:r>
              <a:rPr lang="en-US" sz="3600" b="1" dirty="0" smtClean="0">
                <a:latin typeface="+mj-lt"/>
              </a:rPr>
              <a:t>Looseness – lower norms and sanctions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Developing Global Leaders 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+mj-lt"/>
              </a:rPr>
              <a:t>Global mindset</a:t>
            </a:r>
            <a:endParaRPr lang="en-US" sz="3600" dirty="0" smtClean="0">
              <a:latin typeface="+mj-lt"/>
            </a:endParaRPr>
          </a:p>
          <a:p>
            <a:pPr algn="l"/>
            <a:r>
              <a:rPr lang="en-US" sz="3600" dirty="0" smtClean="0">
                <a:latin typeface="+mj-lt"/>
              </a:rPr>
              <a:t>Developed through three skills: </a:t>
            </a:r>
          </a:p>
          <a:p>
            <a:pPr lvl="1" algn="l"/>
            <a:r>
              <a:rPr lang="en-US" sz="3600" dirty="0" smtClean="0">
                <a:latin typeface="+mj-lt"/>
              </a:rPr>
              <a:t>Cultural intelligence </a:t>
            </a:r>
          </a:p>
          <a:p>
            <a:pPr lvl="1" algn="l"/>
            <a:r>
              <a:rPr lang="en-US" sz="3600" dirty="0" smtClean="0">
                <a:latin typeface="+mj-lt"/>
              </a:rPr>
              <a:t>Cultural retooling</a:t>
            </a:r>
          </a:p>
          <a:p>
            <a:pPr lvl="1" algn="l"/>
            <a:r>
              <a:rPr lang="en-US" sz="3600" dirty="0" smtClean="0">
                <a:latin typeface="+mj-lt"/>
              </a:rPr>
              <a:t>Integrative acculturation (becoming bicultural)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The Third Culture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75" y="2192214"/>
            <a:ext cx="7598570" cy="2989385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600" dirty="0">
                <a:latin typeface="+mj-lt"/>
              </a:rPr>
              <a:t>T</a:t>
            </a:r>
            <a:r>
              <a:rPr lang="en-US" sz="3600" dirty="0" smtClean="0">
                <a:latin typeface="+mj-lt"/>
              </a:rPr>
              <a:t>he construction of a mutually beneficial interactive environment in which individuals from two different cultures can function in a way beneficial to all involved.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THIRD CULTURE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05" y="2599269"/>
            <a:ext cx="7598570" cy="36491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Consists </a:t>
            </a:r>
            <a:r>
              <a:rPr lang="en-US" sz="3600" dirty="0" smtClean="0"/>
              <a:t>of:</a:t>
            </a:r>
            <a:endParaRPr lang="en-US" sz="3600" dirty="0"/>
          </a:p>
          <a:p>
            <a:pPr lvl="1"/>
            <a:r>
              <a:rPr lang="en-US" sz="3600" dirty="0"/>
              <a:t>Shared frameworks</a:t>
            </a:r>
          </a:p>
          <a:p>
            <a:pPr lvl="1"/>
            <a:r>
              <a:rPr lang="en-US" sz="3600" dirty="0" smtClean="0"/>
              <a:t>Development of shared value </a:t>
            </a:r>
            <a:r>
              <a:rPr lang="en-US" sz="3600" dirty="0"/>
              <a:t>systems </a:t>
            </a:r>
          </a:p>
          <a:p>
            <a:pPr lvl="1"/>
            <a:r>
              <a:rPr lang="en-US" sz="3600" dirty="0" smtClean="0"/>
              <a:t>Unique communication </a:t>
            </a:r>
            <a:r>
              <a:rPr lang="en-US" sz="3600" dirty="0"/>
              <a:t>patterns that emerge when people from different cultures interact</a:t>
            </a: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7" y="286412"/>
            <a:ext cx="2445125" cy="22798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latin typeface="+mj-lt"/>
              </a:rPr>
              <a:t>Building The Third Culture</a:t>
            </a:r>
            <a:endParaRPr lang="en-US" sz="44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4" y="634181"/>
            <a:ext cx="6596551" cy="565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723" y="5013833"/>
            <a:ext cx="19615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/>
              <a:t>Source: </a:t>
            </a:r>
            <a:r>
              <a:rPr lang="en-US" sz="1100" dirty="0" err="1"/>
              <a:t>Casrnir</a:t>
            </a:r>
            <a:r>
              <a:rPr lang="en-US" sz="1100" dirty="0"/>
              <a:t>, F. L. (1999). Foundations for the study of intercultural communication based on a third-culture building model. </a:t>
            </a:r>
            <a:r>
              <a:rPr lang="en-US" sz="1100" i="1" dirty="0"/>
              <a:t>International Journal of Intercultural Relations, 23</a:t>
            </a:r>
            <a:r>
              <a:rPr lang="en-US" sz="1100" dirty="0"/>
              <a:t>(1), 91–116.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Cultural Intelligence (CQ)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98" y="1852246"/>
            <a:ext cx="7598570" cy="443132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+mj-lt"/>
              </a:rPr>
              <a:t>Cultural intelligence</a:t>
            </a:r>
            <a:r>
              <a:rPr lang="en-US" sz="3200" dirty="0" smtClean="0">
                <a:latin typeface="+mj-lt"/>
              </a:rPr>
              <a:t> has been defined as individual’s capabilities to function and manage effectively in culturally diverse settings.</a:t>
            </a:r>
          </a:p>
          <a:p>
            <a:pPr lvl="1" algn="l"/>
            <a:r>
              <a:rPr lang="en-US" sz="3200" dirty="0" smtClean="0">
                <a:latin typeface="+mj-lt"/>
              </a:rPr>
              <a:t>Cognitive (and </a:t>
            </a:r>
            <a:r>
              <a:rPr lang="en-US" sz="3200" dirty="0" err="1" smtClean="0">
                <a:latin typeface="+mj-lt"/>
              </a:rPr>
              <a:t>metacognitive</a:t>
            </a:r>
            <a:r>
              <a:rPr lang="en-US" sz="3200" dirty="0" smtClean="0">
                <a:latin typeface="+mj-lt"/>
              </a:rPr>
              <a:t>)</a:t>
            </a:r>
          </a:p>
          <a:p>
            <a:pPr lvl="1" algn="l"/>
            <a:r>
              <a:rPr lang="en-US" sz="3200" dirty="0" smtClean="0">
                <a:latin typeface="+mj-lt"/>
              </a:rPr>
              <a:t>Motivational</a:t>
            </a:r>
          </a:p>
          <a:p>
            <a:pPr lvl="1" algn="l"/>
            <a:r>
              <a:rPr lang="en-US" sz="3200" dirty="0" smtClean="0">
                <a:latin typeface="+mj-lt"/>
              </a:rPr>
              <a:t>Behavioral</a:t>
            </a:r>
          </a:p>
          <a:p>
            <a:pPr algn="l"/>
            <a:endParaRPr lang="en-US" sz="3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Agenda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Culture</a:t>
            </a:r>
          </a:p>
          <a:p>
            <a:pPr algn="l"/>
            <a:r>
              <a:rPr lang="en-US" sz="3600" dirty="0" smtClean="0">
                <a:latin typeface="+mj-lt"/>
              </a:rPr>
              <a:t>Cultural intelligence</a:t>
            </a:r>
          </a:p>
          <a:p>
            <a:pPr algn="l"/>
            <a:r>
              <a:rPr lang="en-US" sz="3600" dirty="0" smtClean="0">
                <a:latin typeface="+mj-lt"/>
              </a:rPr>
              <a:t>Cultural adjustment and retooling</a:t>
            </a:r>
          </a:p>
          <a:p>
            <a:pPr algn="l"/>
            <a:r>
              <a:rPr lang="en-US" sz="3600" dirty="0" smtClean="0">
                <a:latin typeface="+mj-lt"/>
              </a:rPr>
              <a:t>Expatriation and culture shock</a:t>
            </a:r>
          </a:p>
          <a:p>
            <a:pPr algn="l"/>
            <a:r>
              <a:rPr lang="en-US" sz="3600" dirty="0" smtClean="0">
                <a:latin typeface="+mj-lt"/>
              </a:rPr>
              <a:t>Cultural agility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7935" y="0"/>
            <a:ext cx="8926065" cy="870155"/>
          </a:xfrm>
        </p:spPr>
        <p:txBody>
          <a:bodyPr>
            <a:noAutofit/>
          </a:bodyPr>
          <a:lstStyle/>
          <a:p>
            <a:r>
              <a:rPr lang="en-US" dirty="0"/>
              <a:t>Dimensions of Cultural Intelligence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0" y="870155"/>
            <a:ext cx="6918440" cy="55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74194" y="3628094"/>
            <a:ext cx="176980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/>
              <a:t>Sources: </a:t>
            </a:r>
            <a:r>
              <a:rPr lang="en-US" sz="1050" dirty="0"/>
              <a:t>Adapted from </a:t>
            </a:r>
            <a:r>
              <a:rPr lang="en-US" sz="1050" dirty="0" err="1"/>
              <a:t>Earley</a:t>
            </a:r>
            <a:r>
              <a:rPr lang="en-US" sz="1050" dirty="0"/>
              <a:t>, P. C., &amp; </a:t>
            </a:r>
            <a:r>
              <a:rPr lang="en-US" sz="1050" dirty="0" err="1"/>
              <a:t>Ang</a:t>
            </a:r>
            <a:r>
              <a:rPr lang="en-US" sz="1050" dirty="0"/>
              <a:t>, S. A. (2003). </a:t>
            </a:r>
            <a:r>
              <a:rPr lang="en-US" sz="1050" i="1" dirty="0"/>
              <a:t>Cultural intelligence: Individual interactions across cultures</a:t>
            </a:r>
            <a:r>
              <a:rPr lang="en-US" sz="1050" dirty="0"/>
              <a:t>. Stanford, CA: Stanford University Press; Eisenberg, J., Lee, H., </a:t>
            </a:r>
            <a:r>
              <a:rPr lang="en-US" sz="1050" dirty="0" err="1"/>
              <a:t>Bruck</a:t>
            </a:r>
            <a:r>
              <a:rPr lang="en-US" sz="1050" dirty="0"/>
              <a:t>, F., Brenner, B., </a:t>
            </a:r>
            <a:r>
              <a:rPr lang="en-US" sz="1050" dirty="0" err="1"/>
              <a:t>Claes</a:t>
            </a:r>
            <a:r>
              <a:rPr lang="en-US" sz="1050" dirty="0"/>
              <a:t>, M, </a:t>
            </a:r>
            <a:r>
              <a:rPr lang="en-US" sz="1050" dirty="0" err="1"/>
              <a:t>Mironski</a:t>
            </a:r>
            <a:r>
              <a:rPr lang="en-US" sz="1050" dirty="0"/>
              <a:t>, J., &amp; Bell, R. (2013). Can business schools make students culturally competent? Effects of cross-cultural management courses on cultural intelligence. </a:t>
            </a:r>
            <a:r>
              <a:rPr lang="en-US" sz="1050" i="1" dirty="0"/>
              <a:t>Academy of Management Learning &amp; Education</a:t>
            </a:r>
            <a:r>
              <a:rPr lang="en-US" sz="1050" dirty="0"/>
              <a:t>, </a:t>
            </a:r>
            <a:r>
              <a:rPr lang="en-US" sz="1050" i="1" dirty="0"/>
              <a:t>12</a:t>
            </a:r>
            <a:r>
              <a:rPr lang="en-US" sz="1050" dirty="0"/>
              <a:t>(4), 603–621.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Cultural Retooling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12" y="2286000"/>
            <a:ext cx="7598570" cy="2168771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+mj-lt"/>
              </a:rPr>
              <a:t>The psychological process of adaptation to another culture</a:t>
            </a:r>
          </a:p>
          <a:p>
            <a:pPr algn="l"/>
            <a:r>
              <a:rPr lang="en-US" sz="3600" dirty="0" smtClean="0">
                <a:latin typeface="+mj-lt"/>
              </a:rPr>
              <a:t>Individuals often experience internal conflict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CULTURAL RETOOLING: PHASES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966" y="2039815"/>
            <a:ext cx="7598570" cy="4360987"/>
          </a:xfrm>
        </p:spPr>
        <p:txBody>
          <a:bodyPr>
            <a:noAutofit/>
          </a:bodyPr>
          <a:lstStyle/>
          <a:p>
            <a:r>
              <a:rPr lang="en-US" sz="3200" b="1" dirty="0"/>
              <a:t>Phase 1. Deep conflict</a:t>
            </a:r>
            <a:r>
              <a:rPr lang="en-US" sz="3200" dirty="0"/>
              <a:t>—feeling illegitimate and awkward</a:t>
            </a:r>
          </a:p>
          <a:p>
            <a:r>
              <a:rPr lang="en-US" sz="3200" b="1" dirty="0"/>
              <a:t>Phase 2.</a:t>
            </a:r>
            <a:r>
              <a:rPr lang="en-US" sz="3200" dirty="0"/>
              <a:t> </a:t>
            </a:r>
            <a:r>
              <a:rPr lang="en-US" sz="3200" b="1" dirty="0"/>
              <a:t>Ambivalence</a:t>
            </a:r>
            <a:r>
              <a:rPr lang="en-US" sz="3200" dirty="0"/>
              <a:t>—adjusting and not feeling as negative about the behavior</a:t>
            </a:r>
          </a:p>
          <a:p>
            <a:r>
              <a:rPr lang="en-US" sz="3200" b="1" dirty="0"/>
              <a:t>Phase 3.</a:t>
            </a:r>
            <a:r>
              <a:rPr lang="en-US" sz="3200" dirty="0"/>
              <a:t> </a:t>
            </a:r>
            <a:r>
              <a:rPr lang="en-US" sz="3200" b="1" dirty="0"/>
              <a:t>Authenticity—</a:t>
            </a:r>
            <a:r>
              <a:rPr lang="en-US" sz="3200" dirty="0"/>
              <a:t>naturally engaging in the new behavior consistent with the new culture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Cross-Cultural Adjustment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Assimilation </a:t>
            </a:r>
          </a:p>
          <a:p>
            <a:pPr algn="l"/>
            <a:r>
              <a:rPr lang="en-US" sz="3600" dirty="0" smtClean="0">
                <a:latin typeface="+mj-lt"/>
              </a:rPr>
              <a:t>Separation </a:t>
            </a:r>
          </a:p>
          <a:p>
            <a:pPr algn="l"/>
            <a:r>
              <a:rPr lang="en-US" sz="3600" dirty="0" smtClean="0">
                <a:latin typeface="+mj-lt"/>
              </a:rPr>
              <a:t>Marginalization</a:t>
            </a:r>
          </a:p>
          <a:p>
            <a:pPr algn="l"/>
            <a:r>
              <a:rPr lang="en-US" sz="3600" dirty="0" smtClean="0">
                <a:latin typeface="+mj-lt"/>
              </a:rPr>
              <a:t>Integration (becoming bicultural)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194" name="AutoShape 2" descr="Image result for clipart cultural integratio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clipart cultural integratio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Image result for clip art culture assimilatio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Image result for clip art culture assimilatio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AutoShape 12" descr="Image result for clip art culture assimilatio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latinLnBrk="0" hangingPunct="1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Integrative Acculturation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err="1" smtClean="0">
                <a:latin typeface="+mj-lt"/>
              </a:rPr>
              <a:t>Biculturals</a:t>
            </a:r>
            <a:r>
              <a:rPr lang="en-US" sz="3600" dirty="0" smtClean="0">
                <a:latin typeface="+mj-lt"/>
              </a:rPr>
              <a:t> are defined as “people who have internalized more than one cultural profile” (Thomas, 2010).</a:t>
            </a:r>
          </a:p>
          <a:p>
            <a:r>
              <a:rPr lang="en-US" sz="3600" dirty="0" smtClean="0">
                <a:latin typeface="+mj-lt"/>
              </a:rPr>
              <a:t>Have greater </a:t>
            </a:r>
            <a:r>
              <a:rPr lang="en-US" sz="3600" b="1" dirty="0">
                <a:latin typeface="+mj-lt"/>
              </a:rPr>
              <a:t>i</a:t>
            </a:r>
            <a:r>
              <a:rPr lang="en-US" sz="3600" b="1" dirty="0" smtClean="0">
                <a:latin typeface="+mj-lt"/>
              </a:rPr>
              <a:t>ntegrative complexity</a:t>
            </a:r>
            <a:endParaRPr lang="en-US" sz="3600" b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Culture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81" y="1770184"/>
            <a:ext cx="7598570" cy="465406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+mj-lt"/>
              </a:rPr>
              <a:t>A series of phases a person goes through when immersed in new culture.</a:t>
            </a:r>
          </a:p>
          <a:p>
            <a:pPr algn="l"/>
            <a:r>
              <a:rPr lang="en-US" sz="3200" dirty="0" smtClean="0">
                <a:latin typeface="+mj-lt"/>
              </a:rPr>
              <a:t> Occurs during:</a:t>
            </a:r>
          </a:p>
          <a:p>
            <a:pPr lvl="2" algn="l"/>
            <a:r>
              <a:rPr lang="en-US" sz="3200" dirty="0" smtClean="0">
                <a:latin typeface="+mj-lt"/>
              </a:rPr>
              <a:t>Cross-cultural adjustment processes for expatriates</a:t>
            </a:r>
          </a:p>
          <a:p>
            <a:pPr lvl="2" algn="l"/>
            <a:r>
              <a:rPr lang="en-US" sz="3200" dirty="0" smtClean="0">
                <a:latin typeface="+mj-lt"/>
              </a:rPr>
              <a:t>Repatriation</a:t>
            </a:r>
          </a:p>
          <a:p>
            <a:pPr lvl="2" algn="l"/>
            <a:r>
              <a:rPr lang="en-US" sz="3200" dirty="0" smtClean="0">
                <a:latin typeface="+mj-lt"/>
              </a:rPr>
              <a:t>Short international assignments to increase cultural agility </a:t>
            </a:r>
            <a:endParaRPr lang="en-US" sz="3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Symptoms of Culture Shock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13" y="1875692"/>
            <a:ext cx="7598570" cy="4700957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Stress due to the effort required to make necessary adjustments.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A sense of loss from missing family and friends—“homesickness”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Wanting to avoid interactions with persons from the host culture.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Feeling helpless and wanting to depend on those from one’s home country.</a:t>
            </a:r>
          </a:p>
          <a:p>
            <a:pPr algn="l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Symptoms of Culture Shock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97" y="1852248"/>
            <a:ext cx="7598570" cy="47361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600" dirty="0" smtClean="0">
                <a:latin typeface="+mj-lt"/>
              </a:rPr>
              <a:t>Fear of being robbed, injured or becoming ill.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600" dirty="0" smtClean="0">
                <a:latin typeface="+mj-lt"/>
              </a:rPr>
              <a:t>Anger at delays and inconveniences experienced.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600" dirty="0" smtClean="0">
                <a:latin typeface="+mj-lt"/>
              </a:rPr>
              <a:t>Feeling incompetent from not being able to cope with the new environment.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732"/>
            <a:ext cx="9144000" cy="101272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j-lt"/>
              </a:rPr>
              <a:t>Stages of Culture Shock</a:t>
            </a:r>
            <a:endParaRPr lang="en-US" sz="44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84" y="1106131"/>
            <a:ext cx="6278736" cy="479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5342" y="5919589"/>
            <a:ext cx="62680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/>
              <a:t>Source: </a:t>
            </a:r>
            <a:r>
              <a:rPr lang="en-US" sz="1100" dirty="0" err="1"/>
              <a:t>Gaw</a:t>
            </a:r>
            <a:r>
              <a:rPr lang="en-US" sz="1100" dirty="0"/>
              <a:t>, K. F. (2000). Reverse culture shock in students returning from overseas. </a:t>
            </a:r>
            <a:r>
              <a:rPr lang="en-US" sz="1100" i="1" dirty="0"/>
              <a:t>International Journal of Intercultural Relations, 24</a:t>
            </a:r>
            <a:r>
              <a:rPr lang="en-US" sz="1100" dirty="0"/>
              <a:t>(1), 83–104; Oberg, K. (1960). Culture shock adjustment to new cultural environments. </a:t>
            </a:r>
            <a:r>
              <a:rPr lang="en-US" sz="1100" i="1" dirty="0"/>
              <a:t>Practical Anthropology</a:t>
            </a:r>
            <a:r>
              <a:rPr lang="en-US" sz="1100" dirty="0"/>
              <a:t>, 7, 177–182.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879985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Cultural Agility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+mj-lt"/>
              </a:rPr>
              <a:t>1. </a:t>
            </a:r>
            <a:r>
              <a:rPr lang="en-US" sz="2800" b="1" dirty="0" smtClean="0">
                <a:latin typeface="+mj-lt"/>
              </a:rPr>
              <a:t>Switch your frame of reference</a:t>
            </a:r>
            <a:r>
              <a:rPr lang="en-US" sz="2800" dirty="0" smtClean="0">
                <a:latin typeface="+mj-lt"/>
              </a:rPr>
              <a:t>—set aside your own beliefs, listen, and watch</a:t>
            </a:r>
          </a:p>
          <a:p>
            <a:pPr algn="l"/>
            <a:r>
              <a:rPr lang="en-US" sz="2800" dirty="0" smtClean="0">
                <a:latin typeface="+mj-lt"/>
              </a:rPr>
              <a:t>2. </a:t>
            </a:r>
            <a:r>
              <a:rPr lang="en-US" sz="2800" b="1" dirty="0" smtClean="0">
                <a:latin typeface="+mj-lt"/>
              </a:rPr>
              <a:t>Be curious</a:t>
            </a:r>
            <a:r>
              <a:rPr lang="en-US" sz="2800" dirty="0" smtClean="0">
                <a:latin typeface="+mj-lt"/>
              </a:rPr>
              <a:t>—ask non-judgmental questions</a:t>
            </a:r>
          </a:p>
          <a:p>
            <a:pPr algn="l"/>
            <a:r>
              <a:rPr lang="en-US" sz="2800" dirty="0" smtClean="0">
                <a:latin typeface="+mj-lt"/>
              </a:rPr>
              <a:t>3. </a:t>
            </a:r>
            <a:r>
              <a:rPr lang="en-US" sz="2800" b="1" dirty="0" smtClean="0">
                <a:latin typeface="+mj-lt"/>
              </a:rPr>
              <a:t>Look for commonalities</a:t>
            </a:r>
            <a:r>
              <a:rPr lang="en-US" sz="2800" dirty="0" smtClean="0">
                <a:latin typeface="+mj-lt"/>
              </a:rPr>
              <a:t>—ask what seems familiar and find value in this situation</a:t>
            </a:r>
          </a:p>
          <a:p>
            <a:pPr algn="l"/>
            <a:r>
              <a:rPr lang="en-US" sz="2800" dirty="0" smtClean="0">
                <a:latin typeface="+mj-lt"/>
              </a:rPr>
              <a:t>4. </a:t>
            </a:r>
            <a:r>
              <a:rPr lang="en-US" sz="2800" b="1" dirty="0" smtClean="0">
                <a:latin typeface="+mj-lt"/>
              </a:rPr>
              <a:t>Reflect and learn</a:t>
            </a:r>
            <a:r>
              <a:rPr lang="en-US" sz="2800" dirty="0" smtClean="0">
                <a:latin typeface="+mj-lt"/>
              </a:rPr>
              <a:t>—process your experiences, reflect on what is familiar and what is new</a:t>
            </a:r>
          </a:p>
          <a:p>
            <a:pPr algn="l"/>
            <a:r>
              <a:rPr lang="en-US" sz="2800" dirty="0" smtClean="0">
                <a:latin typeface="+mj-lt"/>
              </a:rPr>
              <a:t>5. </a:t>
            </a:r>
            <a:r>
              <a:rPr lang="en-US" sz="2800" b="1" dirty="0" smtClean="0">
                <a:latin typeface="+mj-lt"/>
              </a:rPr>
              <a:t>Champion others</a:t>
            </a:r>
            <a:r>
              <a:rPr lang="en-US" sz="2800" dirty="0" smtClean="0">
                <a:latin typeface="+mj-lt"/>
              </a:rPr>
              <a:t>—let others know when you discover the expertise of others or learn that someone is doing something valuable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Global Diversity as A Key Workforce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+mj-lt"/>
              </a:rPr>
              <a:t>Organizations as global villages</a:t>
            </a:r>
          </a:p>
          <a:p>
            <a:pPr lvl="1" algn="l"/>
            <a:r>
              <a:rPr lang="en-US" sz="3600" dirty="0" smtClean="0">
                <a:latin typeface="+mj-lt"/>
              </a:rPr>
              <a:t>Buy, sell, recruit, and operate in a global market</a:t>
            </a:r>
          </a:p>
          <a:p>
            <a:pPr algn="l"/>
            <a:r>
              <a:rPr lang="en-US" sz="3600" dirty="0" smtClean="0">
                <a:latin typeface="+mj-lt"/>
              </a:rPr>
              <a:t>Leaders have to be effective in cross-cultural interactions. </a:t>
            </a:r>
          </a:p>
          <a:p>
            <a:pPr marL="457200" lvl="1" indent="0" algn="l">
              <a:buNone/>
            </a:pP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LEADERSHIP IMPLICATIONS: “EXPLAIN BEFORE BLAME”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The effective leader must</a:t>
            </a:r>
          </a:p>
          <a:p>
            <a:pPr lvl="1" algn="l"/>
            <a:r>
              <a:rPr lang="en-US" sz="3600" dirty="0" smtClean="0">
                <a:latin typeface="+mj-lt"/>
              </a:rPr>
              <a:t> Be able to suspend judgment </a:t>
            </a:r>
          </a:p>
          <a:p>
            <a:pPr lvl="1" algn="l"/>
            <a:r>
              <a:rPr lang="en-US" sz="3600" dirty="0" smtClean="0">
                <a:latin typeface="+mj-lt"/>
              </a:rPr>
              <a:t>Use cultural intelligence (CQ) to effectively adjust to those from other cultures</a:t>
            </a:r>
            <a:endParaRPr lang="en-US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1" y="441962"/>
            <a:ext cx="3966209" cy="2011678"/>
          </a:xfrm>
        </p:spPr>
        <p:txBody>
          <a:bodyPr>
            <a:noAutofit/>
          </a:bodyPr>
          <a:lstStyle/>
          <a:p>
            <a:r>
              <a:rPr lang="en-US" sz="4800" dirty="0" smtClean="0"/>
              <a:t>Open-access</a:t>
            </a:r>
            <a:br>
              <a:rPr lang="en-US" sz="4800" dirty="0" smtClean="0"/>
            </a:br>
            <a:r>
              <a:rPr lang="en-US" sz="4800" dirty="0" smtClean="0"/>
              <a:t>student resources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9113" y="2766907"/>
            <a:ext cx="3746500" cy="2841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Checklist action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Learning objective summaries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Mobile-friendly </a:t>
            </a:r>
            <a:r>
              <a:rPr lang="en-US" dirty="0" smtClean="0"/>
              <a:t>quizzes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Mobile-friendly </a:t>
            </a:r>
            <a:r>
              <a:rPr lang="en-US" dirty="0" smtClean="0"/>
              <a:t>eFlashcards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Video </a:t>
            </a:r>
            <a:r>
              <a:rPr lang="en-US" dirty="0" smtClean="0"/>
              <a:t>and multimedia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SAGE journal articles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" y="5773401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edge.sagepub.com/</a:t>
            </a:r>
            <a:r>
              <a:rPr lang="en-US" sz="4400" dirty="0" err="1" smtClean="0"/>
              <a:t>scandura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61" y="502920"/>
            <a:ext cx="3752269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Culture? 	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81" y="1758462"/>
            <a:ext cx="7598570" cy="286043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+mj-lt"/>
              </a:rPr>
              <a:t>Unstated standard operating procedures or ways of doing things.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CULTURE?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628" y="1981201"/>
            <a:ext cx="759857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Culture is something that</a:t>
            </a:r>
          </a:p>
          <a:p>
            <a:pPr lvl="1"/>
            <a:r>
              <a:rPr lang="en-US" sz="3200" dirty="0"/>
              <a:t>Is shared by almost all members of a social group,</a:t>
            </a:r>
          </a:p>
          <a:p>
            <a:pPr lvl="1"/>
            <a:r>
              <a:rPr lang="en-US" sz="3200" dirty="0"/>
              <a:t>Older members of the group pass on to younger members</a:t>
            </a:r>
          </a:p>
          <a:p>
            <a:pPr lvl="1"/>
            <a:r>
              <a:rPr lang="en-US" sz="3200" dirty="0"/>
              <a:t>Shapes behavior, or structures perceptions of the world (e.g., morals, laws, and customs) 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55" y="544287"/>
            <a:ext cx="7598570" cy="12192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Culture as an Iceberg</a:t>
            </a:r>
            <a:endParaRPr lang="en-US" sz="44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8" y="1691162"/>
            <a:ext cx="8051356" cy="436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931" y="6067399"/>
            <a:ext cx="79498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/>
              <a:t>Source: </a:t>
            </a:r>
            <a:r>
              <a:rPr lang="en-US" sz="1100" dirty="0"/>
              <a:t>Adapted from Hall, E. T. (1977). </a:t>
            </a:r>
            <a:r>
              <a:rPr lang="en-US" sz="1100" i="1" dirty="0"/>
              <a:t>Beyond culture</a:t>
            </a:r>
            <a:r>
              <a:rPr lang="en-US" sz="1100" dirty="0"/>
              <a:t>. New York, NY: Random House.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+mj-lt"/>
              </a:rPr>
              <a:t>High-Context vs. Low-Context Cultures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203938"/>
            <a:ext cx="7598570" cy="386861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+mj-lt"/>
              </a:rPr>
              <a:t>High-context cultures </a:t>
            </a:r>
          </a:p>
          <a:p>
            <a:pPr lvl="1" algn="l"/>
            <a:r>
              <a:rPr lang="en-US" sz="3200" dirty="0" smtClean="0">
                <a:latin typeface="+mj-lt"/>
              </a:rPr>
              <a:t>Rely on situational cues for meaning when communicating with others</a:t>
            </a:r>
          </a:p>
          <a:p>
            <a:pPr algn="l"/>
            <a:r>
              <a:rPr lang="en-US" sz="3200" dirty="0" smtClean="0">
                <a:latin typeface="+mj-lt"/>
              </a:rPr>
              <a:t>Low-context cultures </a:t>
            </a:r>
          </a:p>
          <a:p>
            <a:pPr lvl="1" algn="l"/>
            <a:r>
              <a:rPr lang="en-US" sz="3200" dirty="0" smtClean="0">
                <a:latin typeface="+mj-lt"/>
              </a:rPr>
              <a:t>Do not rely on situational cues </a:t>
            </a:r>
          </a:p>
          <a:p>
            <a:pPr lvl="1" algn="l"/>
            <a:r>
              <a:rPr lang="en-US" sz="3200" dirty="0" smtClean="0">
                <a:latin typeface="+mj-lt"/>
              </a:rPr>
              <a:t>Expects the message alone to convey meaning </a:t>
            </a:r>
            <a:endParaRPr lang="en-US" sz="32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-54058"/>
            <a:ext cx="7598570" cy="1456267"/>
          </a:xfrm>
        </p:spPr>
        <p:txBody>
          <a:bodyPr/>
          <a:lstStyle/>
          <a:p>
            <a:r>
              <a:rPr lang="en-US" dirty="0" smtClean="0"/>
              <a:t>Examples of High- and low-context cultures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2" y="1342102"/>
            <a:ext cx="7693854" cy="517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64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err="1" smtClean="0">
                <a:latin typeface="+mj-lt"/>
              </a:rPr>
              <a:t>Hofstede’s</a:t>
            </a:r>
            <a:r>
              <a:rPr lang="en-US" sz="4400" dirty="0" smtClean="0">
                <a:latin typeface="+mj-lt"/>
              </a:rPr>
              <a:t> Cultural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Power distance </a:t>
            </a:r>
          </a:p>
          <a:p>
            <a:pPr algn="l"/>
            <a:r>
              <a:rPr lang="en-US" sz="3600" dirty="0" smtClean="0">
                <a:latin typeface="+mj-lt"/>
              </a:rPr>
              <a:t>Collectivism vs. individualism</a:t>
            </a:r>
          </a:p>
          <a:p>
            <a:pPr algn="l"/>
            <a:r>
              <a:rPr lang="en-US" sz="3600" dirty="0" smtClean="0">
                <a:latin typeface="+mj-lt"/>
              </a:rPr>
              <a:t>Uncertainty avoidance</a:t>
            </a:r>
          </a:p>
          <a:p>
            <a:pPr algn="l"/>
            <a:r>
              <a:rPr lang="en-US" sz="3600" dirty="0" smtClean="0">
                <a:latin typeface="+mj-lt"/>
              </a:rPr>
              <a:t>Relationship orientation</a:t>
            </a:r>
          </a:p>
          <a:p>
            <a:pPr algn="l"/>
            <a:r>
              <a:rPr lang="en-US" sz="3600" dirty="0" smtClean="0">
                <a:latin typeface="+mj-lt"/>
              </a:rPr>
              <a:t>Confucian dynamism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Scandura, Essentials of Organizational Behavior. © 2016, SAGE Publications.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64441B10A5446A7D494E39CD384F1" ma:contentTypeVersion="0" ma:contentTypeDescription="Create a new document." ma:contentTypeScope="" ma:versionID="abc181712f1e0d50f9faa14f0809b8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f93d4928d2838e5385e5ed2fadab15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B9B1FA-4156-402B-A809-4F42D85F3126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DCF23E-F39A-43AB-ACBD-83B20CEA0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B082EA-842F-422F-A53A-C60C19AE38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2203</TotalTime>
  <Words>1414</Words>
  <Application>Microsoft Office PowerPoint</Application>
  <PresentationFormat>On-screen Show (4:3)</PresentationFormat>
  <Paragraphs>204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Celestial</vt:lpstr>
      <vt:lpstr>Chapter 12: Cross-cultural differences and adjustments</vt:lpstr>
      <vt:lpstr>Agenda</vt:lpstr>
      <vt:lpstr>Global Diversity as A Key Workforce Trend</vt:lpstr>
      <vt:lpstr>What is Culture?  </vt:lpstr>
      <vt:lpstr>WHAT IS CULTURE?</vt:lpstr>
      <vt:lpstr>Culture as an Iceberg</vt:lpstr>
      <vt:lpstr>High-Context vs. Low-Context Cultures</vt:lpstr>
      <vt:lpstr>Examples of High- and low-context cultures</vt:lpstr>
      <vt:lpstr>Hofstede’s Cultural Values</vt:lpstr>
      <vt:lpstr>Criticisms and Usefulness of the Hofstede’s Research</vt:lpstr>
      <vt:lpstr>GLOBE Studies of Cross-Cultural Leadership</vt:lpstr>
      <vt:lpstr>Culturally Endorsed Implicit Leadership Theory (CLT) </vt:lpstr>
      <vt:lpstr>Ethics Across Cultures</vt:lpstr>
      <vt:lpstr>Cultural Tightness-Looseness</vt:lpstr>
      <vt:lpstr>Developing Global Leaders </vt:lpstr>
      <vt:lpstr>The Third Culture</vt:lpstr>
      <vt:lpstr>THE THIRD CULTURE</vt:lpstr>
      <vt:lpstr>Building The Third Culture</vt:lpstr>
      <vt:lpstr>Cultural Intelligence (CQ)</vt:lpstr>
      <vt:lpstr>Dimensions of Cultural Intelligence </vt:lpstr>
      <vt:lpstr>Cultural Retooling</vt:lpstr>
      <vt:lpstr>CULTURAL RETOOLING: PHASES</vt:lpstr>
      <vt:lpstr>Cross-Cultural Adjustment</vt:lpstr>
      <vt:lpstr>Integrative Acculturation</vt:lpstr>
      <vt:lpstr>Culture Shock</vt:lpstr>
      <vt:lpstr>Symptoms of Culture Shock</vt:lpstr>
      <vt:lpstr>Symptoms of Culture Shock</vt:lpstr>
      <vt:lpstr>Stages of Culture Shock</vt:lpstr>
      <vt:lpstr>Cultural Agility</vt:lpstr>
      <vt:lpstr>LEADERSHIP IMPLICATIONS: “EXPLAIN BEFORE BLAME”</vt:lpstr>
      <vt:lpstr>Open-access student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SVMP</dc:creator>
  <cp:lastModifiedBy>Bierach, Katie</cp:lastModifiedBy>
  <cp:revision>97</cp:revision>
  <dcterms:created xsi:type="dcterms:W3CDTF">2015-04-23T10:11:53Z</dcterms:created>
  <dcterms:modified xsi:type="dcterms:W3CDTF">2015-07-04T23:43:21Z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0x010100C7464441B10A5446A7D494E39CD384F1</vt:lpwstr>
  </property>
  <property fmtid="{D5CDD505-2E9C-101B-9397-08002B2CF9AE}" pid="3" name="IsMyDocuments">
    <vt:bool>true</vt:bool>
  </property>
</Properties>
</file>