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4"/>
  </p:sldMasterIdLst>
  <p:notesMasterIdLst>
    <p:notesMasterId r:id="rId27"/>
  </p:notesMasterIdLst>
  <p:sldIdLst>
    <p:sldId id="256" r:id="rId5"/>
    <p:sldId id="258" r:id="rId6"/>
    <p:sldId id="259" r:id="rId7"/>
    <p:sldId id="260" r:id="rId8"/>
    <p:sldId id="261" r:id="rId9"/>
    <p:sldId id="278" r:id="rId10"/>
    <p:sldId id="275" r:id="rId11"/>
    <p:sldId id="262" r:id="rId12"/>
    <p:sldId id="276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7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 Sullivan" initials="M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2" autoAdjust="0"/>
    <p:restoredTop sz="90741" autoAdjust="0"/>
  </p:normalViewPr>
  <p:slideViewPr>
    <p:cSldViewPr snapToGrid="0"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271D8-9598-4C11-AC88-0C60974272FE}" type="datetimeFigureOut">
              <a:rPr lang="en-US"/>
              <a:pPr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1420B-B92F-454A-9EE1-C3C26585EE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4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13.1 on page 342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1420B-B92F-454A-9EE1-C3C26585EE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13.2 on page</a:t>
            </a:r>
            <a:r>
              <a:rPr lang="en-US" baseline="0" dirty="0" smtClean="0"/>
              <a:t> 343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1420B-B92F-454A-9EE1-C3C26585EE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9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13.3 on page 351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1420B-B92F-454A-9EE1-C3C26585EE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6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13.4 on</a:t>
            </a:r>
            <a:r>
              <a:rPr lang="en-US" baseline="0" dirty="0" smtClean="0"/>
              <a:t> page 353.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1420B-B92F-454A-9EE1-C3C26585EE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4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13.5 on page 356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1420B-B92F-454A-9EE1-C3C26585EEF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2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6148" y="1964266"/>
            <a:ext cx="3882189" cy="2623775"/>
          </a:xfrm>
        </p:spPr>
        <p:txBody>
          <a:bodyPr anchor="b"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5763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1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1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2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3"/>
            <a:ext cx="7598571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9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7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2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7" y="3352801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600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9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70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8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7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2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39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Scandura, Essentials of Organizational Behavior.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1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3" y="2142067"/>
            <a:ext cx="3746500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9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2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2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09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3" y="2870201"/>
            <a:ext cx="3746500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0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2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3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1600200"/>
            <a:ext cx="4623489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2971800"/>
            <a:ext cx="4623489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7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9"/>
            <a:ext cx="759857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49" y="6464131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Scandura, Essentials of Organizational Behavior.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234" y="6464131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56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0005" y="1594526"/>
            <a:ext cx="4010496" cy="3028274"/>
          </a:xfrm>
        </p:spPr>
        <p:txBody>
          <a:bodyPr>
            <a:normAutofit fontScale="90000"/>
          </a:bodyPr>
          <a:lstStyle/>
          <a:p>
            <a:r>
              <a:rPr lang="en-US" sz="4000" kern="1200" dirty="0" smtClean="0">
                <a:solidFill>
                  <a:schemeClr val="tx1"/>
                </a:solidFill>
              </a:rPr>
              <a:t>  </a:t>
            </a:r>
            <a:r>
              <a:rPr lang="en-US" sz="4000" dirty="0"/>
              <a:t> Chapter </a:t>
            </a:r>
            <a:r>
              <a:rPr lang="en-US" sz="4000" dirty="0" smtClean="0"/>
              <a:t>13: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Stress </a:t>
            </a:r>
            <a:r>
              <a:rPr lang="en-US" sz="4000" dirty="0"/>
              <a:t>in the Context of Organizational Change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Change-Related Stress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3600" dirty="0" smtClean="0">
                <a:latin typeface="+mj-lt"/>
              </a:rPr>
              <a:t>Organizational change—most common source of work stress </a:t>
            </a:r>
          </a:p>
          <a:p>
            <a:pPr lvl="1" algn="l"/>
            <a:r>
              <a:rPr lang="en-US" sz="3600" b="1" dirty="0" smtClean="0">
                <a:latin typeface="+mj-lt"/>
              </a:rPr>
              <a:t>Change uncertainty</a:t>
            </a:r>
            <a:endParaRPr lang="en-US" sz="3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Sources of Work-Related Stress 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31" y="2113280"/>
            <a:ext cx="7598570" cy="419608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500" b="1" dirty="0" smtClean="0">
                <a:latin typeface="+mj-lt"/>
              </a:rPr>
              <a:t>Stressors</a:t>
            </a:r>
            <a:r>
              <a:rPr lang="en-US" sz="3500" dirty="0" smtClean="0">
                <a:latin typeface="+mj-lt"/>
              </a:rPr>
              <a:t> -- situations and events that result in an employee experiencing job strain. </a:t>
            </a:r>
          </a:p>
          <a:p>
            <a:pPr algn="l"/>
            <a:r>
              <a:rPr lang="en-US" sz="3500" dirty="0" smtClean="0">
                <a:latin typeface="+mj-lt"/>
              </a:rPr>
              <a:t>Role stress</a:t>
            </a:r>
          </a:p>
          <a:p>
            <a:pPr lvl="1" algn="l"/>
            <a:r>
              <a:rPr lang="en-US" sz="3500" b="1" dirty="0" smtClean="0">
                <a:latin typeface="+mj-lt"/>
              </a:rPr>
              <a:t>Role ambiguity </a:t>
            </a:r>
          </a:p>
          <a:p>
            <a:pPr lvl="1" algn="l"/>
            <a:r>
              <a:rPr lang="en-US" sz="3500" b="1" dirty="0" smtClean="0">
                <a:latin typeface="+mj-lt"/>
              </a:rPr>
              <a:t>Role conflict</a:t>
            </a:r>
          </a:p>
          <a:p>
            <a:pPr lvl="1"/>
            <a:r>
              <a:rPr lang="en-US" sz="3500" b="1" dirty="0" smtClean="0">
                <a:latin typeface="+mj-lt"/>
              </a:rPr>
              <a:t>Role overload </a:t>
            </a:r>
          </a:p>
          <a:p>
            <a:pPr lvl="1"/>
            <a:r>
              <a:rPr lang="en-US" sz="3500" b="1" dirty="0" smtClean="0">
                <a:latin typeface="+mj-lt"/>
              </a:rPr>
              <a:t>Work–family conflict</a:t>
            </a:r>
          </a:p>
          <a:p>
            <a:pPr lvl="1" algn="l"/>
            <a:endParaRPr lang="en-US" sz="3200" dirty="0" smtClean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Sources of Work Stress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471" y="1767841"/>
            <a:ext cx="7598570" cy="4297679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dirty="0" smtClean="0">
                <a:latin typeface="+mj-lt"/>
              </a:rPr>
              <a:t>“Toxic” workplaces</a:t>
            </a:r>
          </a:p>
          <a:p>
            <a:pPr lvl="1" algn="l"/>
            <a:r>
              <a:rPr lang="en-US" sz="3200" dirty="0" smtClean="0">
                <a:latin typeface="+mj-lt"/>
              </a:rPr>
              <a:t>Hostile behaviors between employees</a:t>
            </a:r>
          </a:p>
          <a:p>
            <a:pPr algn="l">
              <a:buNone/>
            </a:pPr>
            <a:r>
              <a:rPr lang="en-US" sz="3200" dirty="0" smtClean="0">
                <a:latin typeface="+mj-lt"/>
              </a:rPr>
              <a:t>Abusive supervision</a:t>
            </a:r>
          </a:p>
          <a:p>
            <a:pPr lvl="1" algn="l"/>
            <a:r>
              <a:rPr lang="en-US" sz="3200" dirty="0" smtClean="0">
                <a:latin typeface="+mj-lt"/>
              </a:rPr>
              <a:t>Supervisors ridicule, spread rumors, take credit for work done by followers, give the “silent treatment,” and/or withhold information </a:t>
            </a:r>
          </a:p>
          <a:p>
            <a:pPr lvl="1" algn="l"/>
            <a:endParaRPr lang="en-US" sz="32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Stress Episode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142069"/>
            <a:ext cx="7598570" cy="4197771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latin typeface="+mj-lt"/>
              </a:rPr>
              <a:t>A stress response “is the generalized, patterned, unconscious mobilization of the body’s natural energy resources when confronted with a demand or stressor”</a:t>
            </a:r>
            <a:r>
              <a:rPr lang="en-GB" sz="3600" dirty="0"/>
              <a:t> </a:t>
            </a:r>
            <a:r>
              <a:rPr lang="en-GB" sz="3600" dirty="0" smtClean="0"/>
              <a:t>(Quick et al., 1997, p. 3)</a:t>
            </a:r>
            <a:r>
              <a:rPr lang="en-US" sz="3600" dirty="0" smtClean="0">
                <a:latin typeface="+mj-lt"/>
              </a:rPr>
              <a:t> </a:t>
            </a:r>
          </a:p>
          <a:p>
            <a:pPr lvl="1" algn="l"/>
            <a:r>
              <a:rPr lang="en-US" sz="3600" dirty="0" smtClean="0">
                <a:latin typeface="+mj-lt"/>
              </a:rPr>
              <a:t>Fight or flight response</a:t>
            </a:r>
            <a:endParaRPr lang="en-US" sz="360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Strains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l">
              <a:buNone/>
            </a:pPr>
            <a:r>
              <a:rPr lang="en-US" sz="3200" dirty="0" smtClean="0">
                <a:latin typeface="+mj-lt"/>
              </a:rPr>
              <a:t>1. </a:t>
            </a:r>
            <a:r>
              <a:rPr lang="en-US" sz="3600" dirty="0" smtClean="0">
                <a:latin typeface="+mj-lt"/>
              </a:rPr>
              <a:t>Physiological</a:t>
            </a:r>
          </a:p>
          <a:p>
            <a:pPr algn="l">
              <a:buNone/>
            </a:pPr>
            <a:r>
              <a:rPr lang="en-US" sz="3600" dirty="0" smtClean="0">
                <a:latin typeface="+mj-lt"/>
              </a:rPr>
              <a:t>2. Psychological</a:t>
            </a:r>
          </a:p>
          <a:p>
            <a:pPr algn="l">
              <a:buNone/>
            </a:pPr>
            <a:r>
              <a:rPr lang="en-US" sz="3600" dirty="0" smtClean="0">
                <a:latin typeface="+mj-lt"/>
              </a:rPr>
              <a:t>3. Behavioral</a:t>
            </a:r>
            <a:endParaRPr lang="en-US" sz="360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8868"/>
            <a:ext cx="7598570" cy="1027536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Stress Episode</a:t>
            </a:r>
            <a:endParaRPr lang="en-US" sz="44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Scandura, Essentials of Organizational Behavior.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7" y="1345308"/>
            <a:ext cx="8243887" cy="44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1006" y="5804064"/>
            <a:ext cx="82438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i="1" dirty="0"/>
              <a:t>Source: </a:t>
            </a:r>
            <a:r>
              <a:rPr lang="en-US" sz="1050" dirty="0" err="1"/>
              <a:t>Viswesvaran</a:t>
            </a:r>
            <a:r>
              <a:rPr lang="en-US" sz="1050" dirty="0"/>
              <a:t>, C., Sanchez, J. I., &amp; Fisher, J. (1999). The role of social support in the process of work stress: A meta-analysis. </a:t>
            </a:r>
            <a:r>
              <a:rPr lang="en-US" sz="1050" i="1" dirty="0"/>
              <a:t>Journal of Vocational Behavior, 54</a:t>
            </a:r>
            <a:r>
              <a:rPr lang="en-US" sz="1050" dirty="0"/>
              <a:t>(2), 314–334.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Stress is a Global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142069"/>
            <a:ext cx="7598570" cy="393361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 smtClean="0">
                <a:latin typeface="+mj-lt"/>
              </a:rPr>
              <a:t>Job strain is becoming more prevalent around the world</a:t>
            </a:r>
          </a:p>
          <a:p>
            <a:pPr lvl="1" algn="l"/>
            <a:r>
              <a:rPr lang="en-US" sz="3200" dirty="0" smtClean="0">
                <a:latin typeface="+mj-lt"/>
              </a:rPr>
              <a:t>Why?</a:t>
            </a:r>
          </a:p>
          <a:p>
            <a:pPr lvl="2" algn="l"/>
            <a:r>
              <a:rPr lang="en-US" sz="3200" dirty="0" smtClean="0">
                <a:latin typeface="+mj-lt"/>
              </a:rPr>
              <a:t>Advances in technology</a:t>
            </a:r>
          </a:p>
          <a:p>
            <a:pPr lvl="2" algn="l"/>
            <a:r>
              <a:rPr lang="en-US" sz="3200" dirty="0" smtClean="0">
                <a:latin typeface="+mj-lt"/>
              </a:rPr>
              <a:t>Continuous  industrial revolutions </a:t>
            </a:r>
          </a:p>
          <a:p>
            <a:pPr lvl="2" algn="l"/>
            <a:r>
              <a:rPr lang="en-US" sz="3200" dirty="0" smtClean="0">
                <a:latin typeface="+mj-lt"/>
              </a:rPr>
              <a:t>Poor pay, working conditions and long hours in some countries</a:t>
            </a:r>
          </a:p>
          <a:p>
            <a:pPr lvl="2" algn="l"/>
            <a:endParaRPr lang="en-US" sz="3200" dirty="0" smtClean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Coping 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981200"/>
            <a:ext cx="7598570" cy="399287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+mj-lt"/>
              </a:rPr>
              <a:t>Changing cognitive and behavioral efforts to manage external and/or internal demands taxing or exceeding the resources of the person</a:t>
            </a:r>
          </a:p>
          <a:p>
            <a:pPr lvl="1" algn="l"/>
            <a:r>
              <a:rPr lang="en-US" sz="3200" b="1" dirty="0" smtClean="0">
                <a:latin typeface="+mj-lt"/>
              </a:rPr>
              <a:t>Behavioral methods</a:t>
            </a:r>
            <a:r>
              <a:rPr lang="en-US" sz="3200" dirty="0" smtClean="0">
                <a:latin typeface="+mj-lt"/>
              </a:rPr>
              <a:t> (problem-solving)</a:t>
            </a:r>
          </a:p>
          <a:p>
            <a:pPr lvl="1" algn="l"/>
            <a:r>
              <a:rPr lang="en-US" sz="3200" b="1" dirty="0" smtClean="0">
                <a:latin typeface="+mj-lt"/>
              </a:rPr>
              <a:t>Cognitive methods </a:t>
            </a:r>
            <a:r>
              <a:rPr lang="en-US" sz="3200" dirty="0" smtClean="0">
                <a:latin typeface="+mj-lt"/>
              </a:rPr>
              <a:t>(managing thoughts and emotions)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5606"/>
            <a:ext cx="9144000" cy="90791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j-lt"/>
              </a:rPr>
              <a:t>Coping Strategies</a:t>
            </a:r>
            <a:endParaRPr lang="en-US" sz="4400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Scandura, Essentials of Organizational Behavior. © 2016, SAGE Publications.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131651"/>
            <a:ext cx="84677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8136" y="6003589"/>
            <a:ext cx="8467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/>
              <a:t>Source: </a:t>
            </a:r>
            <a:r>
              <a:rPr lang="en-US" sz="1200" dirty="0"/>
              <a:t>Adapted from </a:t>
            </a:r>
            <a:r>
              <a:rPr lang="en-US" sz="1200" dirty="0" err="1"/>
              <a:t>Latack</a:t>
            </a:r>
            <a:r>
              <a:rPr lang="en-US" sz="1200" dirty="0"/>
              <a:t>, J.C., &amp; </a:t>
            </a:r>
            <a:r>
              <a:rPr lang="en-US" sz="1200" dirty="0" err="1"/>
              <a:t>Havlovic</a:t>
            </a:r>
            <a:r>
              <a:rPr lang="en-US" sz="1200" dirty="0"/>
              <a:t>, S. J. (1992). Coping with job stress: A conceptual evaluation framework for coping measures. </a:t>
            </a:r>
            <a:r>
              <a:rPr lang="en-US" sz="1200" i="1" dirty="0"/>
              <a:t>Journal of Organizational Behavior, </a:t>
            </a:r>
            <a:r>
              <a:rPr lang="en-US" sz="1200" dirty="0"/>
              <a:t>13(5), 479–508.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930"/>
            <a:ext cx="2490281" cy="463296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Relationship </a:t>
            </a:r>
            <a:r>
              <a:rPr lang="en-US" sz="2800" dirty="0"/>
              <a:t>Between Job </a:t>
            </a:r>
            <a:r>
              <a:rPr lang="en-US" sz="2800" dirty="0" smtClean="0"/>
              <a:t>Control, </a:t>
            </a:r>
            <a:r>
              <a:rPr lang="en-US" sz="2800" dirty="0"/>
              <a:t>Fatigue, Negative Affectivity, and Cognitive Failure </a:t>
            </a:r>
            <a:r>
              <a:rPr lang="en-US" sz="2800" dirty="0" smtClean="0"/>
              <a:t>on Problem solving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81" y="250930"/>
            <a:ext cx="6493720" cy="610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006" y="5129742"/>
            <a:ext cx="228600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i="1" dirty="0"/>
              <a:t>Source: </a:t>
            </a:r>
            <a:r>
              <a:rPr lang="en-US" sz="1050" dirty="0"/>
              <a:t>Daniels, K., </a:t>
            </a:r>
            <a:r>
              <a:rPr lang="en-US" sz="1050" dirty="0" err="1"/>
              <a:t>Beesley</a:t>
            </a:r>
            <a:r>
              <a:rPr lang="en-US" sz="1050" dirty="0"/>
              <a:t>, N., </a:t>
            </a:r>
            <a:r>
              <a:rPr lang="en-US" sz="1050" dirty="0" err="1"/>
              <a:t>Wimalasiri</a:t>
            </a:r>
            <a:r>
              <a:rPr lang="en-US" sz="1050" dirty="0"/>
              <a:t>, V., &amp; </a:t>
            </a:r>
            <a:r>
              <a:rPr lang="en-US" sz="1050" dirty="0" err="1"/>
              <a:t>Cheyne</a:t>
            </a:r>
            <a:r>
              <a:rPr lang="en-US" sz="1050" dirty="0"/>
              <a:t>, A. (2013). Problem solving and well-being exploring the instrumental role of job control and social support. </a:t>
            </a:r>
            <a:r>
              <a:rPr lang="en-US" sz="1050" i="1" dirty="0"/>
              <a:t>Journal of Management, 39</a:t>
            </a:r>
            <a:r>
              <a:rPr lang="en-US" sz="1050" dirty="0"/>
              <a:t>(4), 1016–1043. p. 1033.</a:t>
            </a:r>
          </a:p>
        </p:txBody>
      </p:sp>
    </p:spTree>
    <p:extLst>
      <p:ext uri="{BB962C8B-B14F-4D97-AF65-F5344CB8AC3E}">
        <p14:creationId xmlns:p14="http://schemas.microsoft.com/office/powerpoint/2010/main" val="54322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Agenda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1" y="1766149"/>
            <a:ext cx="7598570" cy="3649133"/>
          </a:xfrm>
        </p:spPr>
        <p:txBody>
          <a:bodyPr>
            <a:normAutofit/>
          </a:bodyPr>
          <a:lstStyle/>
          <a:p>
            <a:pPr lvl="1" algn="l"/>
            <a:r>
              <a:rPr lang="en-US" sz="3600" dirty="0" smtClean="0">
                <a:latin typeface="+mj-lt"/>
              </a:rPr>
              <a:t>Types and sources of stress</a:t>
            </a:r>
          </a:p>
          <a:p>
            <a:pPr lvl="1" algn="l"/>
            <a:r>
              <a:rPr lang="en-US" sz="3600" dirty="0" smtClean="0">
                <a:latin typeface="+mj-lt"/>
              </a:rPr>
              <a:t>Impact on the individual</a:t>
            </a:r>
          </a:p>
          <a:p>
            <a:pPr lvl="1" algn="l"/>
            <a:r>
              <a:rPr lang="en-US" sz="3600" dirty="0" smtClean="0">
                <a:latin typeface="+mj-lt"/>
              </a:rPr>
              <a:t>Impact on the organization</a:t>
            </a:r>
          </a:p>
          <a:p>
            <a:pPr lvl="1" algn="l"/>
            <a:r>
              <a:rPr lang="en-US" sz="3600" dirty="0" smtClean="0">
                <a:latin typeface="+mj-lt"/>
              </a:rPr>
              <a:t>Coping with stress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2"/>
            <a:ext cx="8629649" cy="1456267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latin typeface="+mj-lt"/>
              </a:rPr>
              <a:t>Other Ways to </a:t>
            </a:r>
            <a:r>
              <a:rPr lang="en-US" sz="4400" dirty="0" smtClean="0"/>
              <a:t>COPE WITH STRESS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511" y="1686560"/>
            <a:ext cx="7598570" cy="4704080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3200" dirty="0" smtClean="0">
                <a:latin typeface="+mj-lt"/>
              </a:rPr>
              <a:t>Social support</a:t>
            </a:r>
          </a:p>
          <a:p>
            <a:pPr lvl="1" algn="l">
              <a:spcAft>
                <a:spcPts val="0"/>
              </a:spcAft>
            </a:pPr>
            <a:r>
              <a:rPr lang="en-US" sz="3200" dirty="0" smtClean="0">
                <a:latin typeface="+mj-lt"/>
              </a:rPr>
              <a:t>Help that people receive from others</a:t>
            </a:r>
          </a:p>
          <a:p>
            <a:pPr algn="l">
              <a:spcAft>
                <a:spcPts val="0"/>
              </a:spcAft>
            </a:pPr>
            <a:r>
              <a:rPr lang="en-US" sz="3200" dirty="0" smtClean="0">
                <a:latin typeface="+mj-lt"/>
              </a:rPr>
              <a:t>Preventive stress management</a:t>
            </a:r>
          </a:p>
          <a:p>
            <a:pPr lvl="1" algn="l">
              <a:spcAft>
                <a:spcPts val="0"/>
              </a:spcAft>
            </a:pPr>
            <a:r>
              <a:rPr lang="en-US" sz="3200" dirty="0" smtClean="0">
                <a:latin typeface="+mj-lt"/>
              </a:rPr>
              <a:t>Methods that promote health at the workplace and avoid stress (wellness programs)</a:t>
            </a:r>
          </a:p>
          <a:p>
            <a:pPr algn="l">
              <a:spcAft>
                <a:spcPts val="0"/>
              </a:spcAft>
            </a:pPr>
            <a:r>
              <a:rPr lang="en-US" sz="3200" dirty="0" smtClean="0">
                <a:latin typeface="+mj-lt"/>
              </a:rPr>
              <a:t>Employee assistance programs</a:t>
            </a:r>
          </a:p>
          <a:p>
            <a:pPr lvl="1" algn="l">
              <a:spcAft>
                <a:spcPts val="0"/>
              </a:spcAft>
            </a:pPr>
            <a:r>
              <a:rPr lang="en-US" sz="3200" dirty="0" smtClean="0">
                <a:latin typeface="+mj-lt"/>
              </a:rPr>
              <a:t>Organization-sponsored counseling</a:t>
            </a:r>
          </a:p>
          <a:p>
            <a:pPr algn="l">
              <a:spcAft>
                <a:spcPts val="0"/>
              </a:spcAft>
            </a:pPr>
            <a:r>
              <a:rPr lang="en-US" sz="3200" dirty="0" smtClean="0">
                <a:latin typeface="+mj-lt"/>
              </a:rPr>
              <a:t>Work redesign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Leadership Implications: Helping Employees Cope</a:t>
            </a:r>
          </a:p>
          <a:p>
            <a:pPr algn="l"/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3600" dirty="0" smtClean="0">
                <a:latin typeface="+mj-lt"/>
              </a:rPr>
              <a:t>Leaders need to show support and have compassion for their subordinates</a:t>
            </a:r>
          </a:p>
          <a:p>
            <a:pPr algn="l"/>
            <a:r>
              <a:rPr lang="en-US" sz="3600" dirty="0" smtClean="0">
                <a:latin typeface="+mj-lt"/>
              </a:rPr>
              <a:t>Should take action to reduce employees’ suffering</a:t>
            </a:r>
            <a:endParaRPr lang="en-US" sz="360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Scandura, Essentials of Organizational Behavior.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1" y="441962"/>
            <a:ext cx="3966209" cy="2011678"/>
          </a:xfrm>
        </p:spPr>
        <p:txBody>
          <a:bodyPr>
            <a:noAutofit/>
          </a:bodyPr>
          <a:lstStyle/>
          <a:p>
            <a:r>
              <a:rPr lang="en-US" sz="4800" dirty="0" smtClean="0"/>
              <a:t>Open-access</a:t>
            </a:r>
            <a:br>
              <a:rPr lang="en-US" sz="4800" dirty="0" smtClean="0"/>
            </a:br>
            <a:r>
              <a:rPr lang="en-US" sz="4800" dirty="0" smtClean="0"/>
              <a:t>student resources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99113" y="2766907"/>
            <a:ext cx="3746500" cy="2841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Checklist action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Learning objective summaries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Mobile-friendly quizzes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Mobile-friendly </a:t>
            </a:r>
            <a:r>
              <a:rPr lang="en-US" dirty="0" smtClean="0"/>
              <a:t>eFlashcards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Video and multimedia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SAGE journal articles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" y="5773401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edge.sagepub.com/</a:t>
            </a:r>
            <a:r>
              <a:rPr lang="en-US" sz="4400" dirty="0" err="1" smtClean="0"/>
              <a:t>scandura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61" y="502920"/>
            <a:ext cx="3752269" cy="499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Road warriors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3600" dirty="0" smtClean="0">
                <a:latin typeface="+mj-lt"/>
              </a:rPr>
              <a:t>Executives facing travel stress</a:t>
            </a:r>
          </a:p>
          <a:p>
            <a:pPr lvl="1" algn="l"/>
            <a:r>
              <a:rPr lang="en-US" sz="3600" dirty="0" smtClean="0">
                <a:latin typeface="+mj-lt"/>
              </a:rPr>
              <a:t>Pre-trip stressors</a:t>
            </a:r>
          </a:p>
          <a:p>
            <a:pPr lvl="1" algn="l"/>
            <a:r>
              <a:rPr lang="en-US" sz="3600" dirty="0" smtClean="0">
                <a:latin typeface="+mj-lt"/>
              </a:rPr>
              <a:t>Trip stress</a:t>
            </a:r>
          </a:p>
          <a:p>
            <a:pPr lvl="1" algn="l"/>
            <a:r>
              <a:rPr lang="en-US" sz="3600" dirty="0" smtClean="0">
                <a:latin typeface="+mj-lt"/>
              </a:rPr>
              <a:t>Post-trip stress</a:t>
            </a:r>
          </a:p>
          <a:p>
            <a:pPr lvl="1" algn="l"/>
            <a:endParaRPr lang="en-US" sz="32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Stress? 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+mj-lt"/>
              </a:rPr>
              <a:t>Stress is the difference between the demands (or stressors) placed on people and their ability to cope with the demands and reach their goals.</a:t>
            </a:r>
          </a:p>
          <a:p>
            <a:pPr lvl="1" algn="l"/>
            <a:r>
              <a:rPr lang="en-US" sz="4000" b="1" dirty="0" smtClean="0">
                <a:latin typeface="+mj-lt"/>
              </a:rPr>
              <a:t>Person–environment (P-E) fit</a:t>
            </a:r>
            <a:endParaRPr lang="en-US" sz="4000" dirty="0" smtClean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84317"/>
            <a:ext cx="7598570" cy="145626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>WHAT IS STRESS?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1" y="1950720"/>
            <a:ext cx="7598570" cy="2889547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  <a:buNone/>
            </a:pPr>
            <a:r>
              <a:rPr lang="en-US" sz="3600" dirty="0" smtClean="0">
                <a:latin typeface="+mj-lt"/>
              </a:rPr>
              <a:t>Job </a:t>
            </a:r>
            <a:r>
              <a:rPr lang="en-US" sz="3600" b="1" dirty="0" smtClean="0">
                <a:latin typeface="+mj-lt"/>
              </a:rPr>
              <a:t>strain</a:t>
            </a:r>
            <a:r>
              <a:rPr lang="en-US" sz="3600" dirty="0" smtClean="0">
                <a:latin typeface="+mj-lt"/>
              </a:rPr>
              <a:t>—the combination of greater psychological job demands and lower job control</a:t>
            </a:r>
          </a:p>
          <a:p>
            <a:pPr algn="l">
              <a:spcAft>
                <a:spcPts val="600"/>
              </a:spcAft>
              <a:buNone/>
            </a:pPr>
            <a:endParaRPr lang="en-US" sz="3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Scandura, Essentials of Organizational Behavior.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314" name="AutoShape 2" descr="Image result for clip art st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Image result for clip art st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Image result for clip art st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STRESS AND ORGANIZATIONAL PERFORMANCE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133599"/>
            <a:ext cx="7598570" cy="4328161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None/>
            </a:pPr>
            <a:r>
              <a:rPr lang="en-US" sz="3200" dirty="0"/>
              <a:t>Stress: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Costs organizations billions of dollars </a:t>
            </a:r>
            <a:r>
              <a:rPr lang="en-US" sz="3200" dirty="0" smtClean="0"/>
              <a:t>per </a:t>
            </a:r>
            <a:r>
              <a:rPr lang="en-US" sz="3200" dirty="0"/>
              <a:t>year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Reduces productivity and increases </a:t>
            </a:r>
            <a:r>
              <a:rPr lang="en-US" sz="3200" dirty="0" smtClean="0"/>
              <a:t>accidents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dirty="0"/>
              <a:t>Relates to lower job satisfaction, organizational commitment, and job involvement and higher frustration 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Harms employee health and well-being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6682"/>
            <a:ext cx="9144000" cy="966278"/>
          </a:xfrm>
        </p:spPr>
        <p:txBody>
          <a:bodyPr/>
          <a:lstStyle/>
          <a:p>
            <a:pPr algn="ctr"/>
            <a:r>
              <a:rPr lang="en-US" dirty="0" smtClean="0"/>
              <a:t>Stress and organizational 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Scandura, Essentials of Organizational Behavior.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5" y="1413441"/>
            <a:ext cx="8653076" cy="459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4825" y="6041275"/>
            <a:ext cx="87451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/>
              <a:t>Source: </a:t>
            </a:r>
            <a:r>
              <a:rPr lang="en-US" sz="1100" dirty="0"/>
              <a:t>Stress in America. (2013). American Psychological Association. Retrieved on March 3, 2014, from www.stressinamerica.org.</a:t>
            </a:r>
          </a:p>
        </p:txBody>
      </p:sp>
    </p:spTree>
    <p:extLst>
      <p:ext uri="{BB962C8B-B14F-4D97-AF65-F5344CB8AC3E}">
        <p14:creationId xmlns:p14="http://schemas.microsoft.com/office/powerpoint/2010/main" val="343936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23670"/>
            <a:ext cx="7598570" cy="1008183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 smtClean="0"/>
              <a:t>TYPes</a:t>
            </a: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of Stress 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71" y="1898229"/>
            <a:ext cx="7598570" cy="410633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 smtClean="0">
                <a:latin typeface="+mj-lt"/>
              </a:rPr>
              <a:t>Challenge-related stress may be positive, or what is known as </a:t>
            </a:r>
            <a:r>
              <a:rPr lang="en-US" sz="3200" b="1" dirty="0" err="1" smtClean="0">
                <a:latin typeface="+mj-lt"/>
              </a:rPr>
              <a:t>eustress</a:t>
            </a:r>
            <a:r>
              <a:rPr lang="en-US" sz="3200" dirty="0" smtClean="0">
                <a:latin typeface="+mj-lt"/>
              </a:rPr>
              <a:t>, or “good stress” </a:t>
            </a:r>
          </a:p>
          <a:p>
            <a:pPr algn="l"/>
            <a:r>
              <a:rPr lang="en-US" sz="3200" dirty="0" smtClean="0">
                <a:latin typeface="+mj-lt"/>
              </a:rPr>
              <a:t>Hindrance-related stress </a:t>
            </a:r>
          </a:p>
          <a:p>
            <a:pPr lvl="1" algn="l"/>
            <a:r>
              <a:rPr lang="en-US" sz="3200" dirty="0" smtClean="0">
                <a:latin typeface="+mj-lt"/>
              </a:rPr>
              <a:t>Results from constraining job experiences</a:t>
            </a:r>
          </a:p>
          <a:p>
            <a:pPr lvl="1" algn="l"/>
            <a:r>
              <a:rPr lang="en-US" sz="3200" dirty="0" smtClean="0">
                <a:latin typeface="+mj-lt"/>
              </a:rPr>
              <a:t>Lessens loyalty, increases job search and intentions to quit, and negatively affects learning </a:t>
            </a:r>
            <a:endParaRPr lang="en-US" sz="32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20" y="0"/>
            <a:ext cx="6654800" cy="700397"/>
          </a:xfrm>
        </p:spPr>
        <p:txBody>
          <a:bodyPr>
            <a:noAutofit/>
          </a:bodyPr>
          <a:lstStyle/>
          <a:p>
            <a:r>
              <a:rPr lang="en-US" sz="4000" dirty="0" smtClean="0"/>
              <a:t>Pressure and Performance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Scandura, Essentials of Organizational Behavior.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85" y="692937"/>
            <a:ext cx="5516262" cy="51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74085" y="5831138"/>
            <a:ext cx="57951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i="1" dirty="0"/>
              <a:t>Source: </a:t>
            </a:r>
            <a:r>
              <a:rPr lang="en-US" sz="1050" dirty="0"/>
              <a:t>Diamond, D. M., Campbell, A. M., Park, C. R., </a:t>
            </a:r>
            <a:r>
              <a:rPr lang="en-US" sz="1050" dirty="0" err="1"/>
              <a:t>Halonen</a:t>
            </a:r>
            <a:r>
              <a:rPr lang="en-US" sz="1050" dirty="0"/>
              <a:t>, J., &amp; </a:t>
            </a:r>
            <a:r>
              <a:rPr lang="en-US" sz="1050" dirty="0" err="1"/>
              <a:t>Zoladz</a:t>
            </a:r>
            <a:r>
              <a:rPr lang="en-US" sz="1050" dirty="0"/>
              <a:t>, P. R. (2007). The temporal dynamics model of emotional memory processing: a synthesis on the neurobiological basis of stress-induced amnesia, flashbulb and traumatic memories, and the Yerkes-Dodson law. </a:t>
            </a:r>
            <a:r>
              <a:rPr lang="en-US" sz="1050" i="1" dirty="0"/>
              <a:t>Neural Plasticity</a:t>
            </a:r>
            <a:r>
              <a:rPr lang="en-US" sz="1050" dirty="0"/>
              <a:t>, 1–33. p. 3. </a:t>
            </a:r>
          </a:p>
        </p:txBody>
      </p:sp>
    </p:spTree>
    <p:extLst>
      <p:ext uri="{BB962C8B-B14F-4D97-AF65-F5344CB8AC3E}">
        <p14:creationId xmlns:p14="http://schemas.microsoft.com/office/powerpoint/2010/main" val="1410421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464441B10A5446A7D494E39CD384F1" ma:contentTypeVersion="0" ma:contentTypeDescription="Create a new document." ma:contentTypeScope="" ma:versionID="abc181712f1e0d50f9faa14f0809b8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f93d4928d2838e5385e5ed2fadab15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B9B1FA-4156-402B-A809-4F42D85F3126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4DCF23E-F39A-43AB-ACBD-83B20CEA0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EB082EA-842F-422F-A53A-C60C19AE38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123</TotalTime>
  <Words>1023</Words>
  <Application>Microsoft Office PowerPoint</Application>
  <PresentationFormat>On-screen Show (4:3)</PresentationFormat>
  <Paragraphs>140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Celestial</vt:lpstr>
      <vt:lpstr>   Chapter 13: Stress in the Context of Organizational Change</vt:lpstr>
      <vt:lpstr>Agenda</vt:lpstr>
      <vt:lpstr>Road warriors</vt:lpstr>
      <vt:lpstr>What is Stress? </vt:lpstr>
      <vt:lpstr>WHAT IS STRESS?</vt:lpstr>
      <vt:lpstr>STRESS AND ORGANIZATIONAL PERFORMANCE</vt:lpstr>
      <vt:lpstr>Stress and organizational performance</vt:lpstr>
      <vt:lpstr>TYPes of Stress </vt:lpstr>
      <vt:lpstr>Pressure and Performance</vt:lpstr>
      <vt:lpstr>Change-Related Stress</vt:lpstr>
      <vt:lpstr>Sources of Work-Related Stress </vt:lpstr>
      <vt:lpstr>Sources of Work Stress</vt:lpstr>
      <vt:lpstr>Stress Episode</vt:lpstr>
      <vt:lpstr>Strains</vt:lpstr>
      <vt:lpstr>Stress Episode</vt:lpstr>
      <vt:lpstr>Stress is a Global Concern</vt:lpstr>
      <vt:lpstr>Coping </vt:lpstr>
      <vt:lpstr>Coping Strategies</vt:lpstr>
      <vt:lpstr>Relationship Between Job Control, Fatigue, Negative Affectivity, and Cognitive Failure on Problem solving</vt:lpstr>
      <vt:lpstr>Other Ways to COPE WITH STRESS</vt:lpstr>
      <vt:lpstr>Leadership Implications: Helping Employees Cope </vt:lpstr>
      <vt:lpstr>Open-access student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SVMP</dc:creator>
  <cp:lastModifiedBy>Bierach, Katie</cp:lastModifiedBy>
  <cp:revision>32</cp:revision>
  <dcterms:created xsi:type="dcterms:W3CDTF">2015-04-23T00:29:50Z</dcterms:created>
  <dcterms:modified xsi:type="dcterms:W3CDTF">2015-07-14T21:52:21Z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0x010100C7464441B10A5446A7D494E39CD384F1</vt:lpwstr>
  </property>
  <property fmtid="{D5CDD505-2E9C-101B-9397-08002B2CF9AE}" pid="3" name="IsMyDocuments">
    <vt:bool>true</vt:bool>
  </property>
</Properties>
</file>