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4"/>
  </p:sldMasterIdLst>
  <p:notesMasterIdLst>
    <p:notesMasterId r:id="rId25"/>
  </p:notesMasterIdLst>
  <p:sldIdLst>
    <p:sldId id="277" r:id="rId5"/>
    <p:sldId id="258" r:id="rId6"/>
    <p:sldId id="270" r:id="rId7"/>
    <p:sldId id="260" r:id="rId8"/>
    <p:sldId id="261" r:id="rId9"/>
    <p:sldId id="262" r:id="rId10"/>
    <p:sldId id="263" r:id="rId11"/>
    <p:sldId id="264" r:id="rId12"/>
    <p:sldId id="271" r:id="rId13"/>
    <p:sldId id="273" r:id="rId14"/>
    <p:sldId id="265" r:id="rId15"/>
    <p:sldId id="272" r:id="rId16"/>
    <p:sldId id="279" r:id="rId17"/>
    <p:sldId id="274" r:id="rId18"/>
    <p:sldId id="275" r:id="rId19"/>
    <p:sldId id="266" r:id="rId20"/>
    <p:sldId id="276" r:id="rId21"/>
    <p:sldId id="267" r:id="rId22"/>
    <p:sldId id="28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7" autoAdjust="0"/>
    <p:restoredTop sz="92181" autoAdjust="0"/>
  </p:normalViewPr>
  <p:slideViewPr>
    <p:cSldViewPr snapToGrid="0">
      <p:cViewPr>
        <p:scale>
          <a:sx n="85" d="100"/>
          <a:sy n="85" d="100"/>
        </p:scale>
        <p:origin x="-72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6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271D8-9598-4C11-AC88-0C60974272FE}" type="datetimeFigureOut">
              <a:rPr lang="en-US"/>
              <a:pPr/>
              <a:t>7/4/2015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1420B-B92F-454A-9EE1-C3C26585E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14.1 on page 367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1420B-B92F-454A-9EE1-C3C26585EE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14.2 on page 369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1420B-B92F-454A-9EE1-C3C26585EE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576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1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1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2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3"/>
            <a:ext cx="7598571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9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7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2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7" y="3352801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600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9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70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8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7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2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9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1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3" y="2142067"/>
            <a:ext cx="3746500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9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2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2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09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3" y="2870201"/>
            <a:ext cx="3746500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0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3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1600200"/>
            <a:ext cx="4623489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2971800"/>
            <a:ext cx="4623489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2246" y="5870577"/>
            <a:ext cx="1200151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7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9"/>
            <a:ext cx="759857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7" y="6464131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Scandura, Essentials of Organizational Behavior.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8108" y="6464131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56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7121" y="1706605"/>
            <a:ext cx="4167679" cy="24214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 Chapter </a:t>
            </a:r>
            <a:r>
              <a:rPr lang="en-US" sz="4000" dirty="0" smtClean="0"/>
              <a:t>14:  Organizational Culture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912"/>
            <a:ext cx="2154109" cy="2093608"/>
          </a:xfrm>
        </p:spPr>
        <p:txBody>
          <a:bodyPr>
            <a:noAutofit/>
          </a:bodyPr>
          <a:lstStyle/>
          <a:p>
            <a:r>
              <a:rPr lang="en-US" dirty="0" smtClean="0"/>
              <a:t>Denison Model OF CULTURE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506" y="4935219"/>
            <a:ext cx="2028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/>
              <a:t>Source: </a:t>
            </a:r>
            <a:r>
              <a:rPr lang="en-US" sz="1100" dirty="0"/>
              <a:t>Denison, D. R., </a:t>
            </a:r>
            <a:r>
              <a:rPr lang="en-US" sz="1100" dirty="0" err="1"/>
              <a:t>Haaland</a:t>
            </a:r>
            <a:r>
              <a:rPr lang="en-US" sz="1100" dirty="0"/>
              <a:t>, S., &amp; </a:t>
            </a:r>
            <a:r>
              <a:rPr lang="en-US" sz="1100" dirty="0" err="1"/>
              <a:t>Goelzer</a:t>
            </a:r>
            <a:r>
              <a:rPr lang="en-US" sz="1100" dirty="0"/>
              <a:t>, P. (2004). Corporate culture and organizational effectiveness: Is Asia different from the rest of the world? </a:t>
            </a:r>
            <a:r>
              <a:rPr lang="en-US" sz="1100" i="1" dirty="0"/>
              <a:t>Organizational Dynamics</a:t>
            </a:r>
            <a:r>
              <a:rPr lang="en-US" sz="1100" dirty="0"/>
              <a:t>, 33(1), 98–109. p. 101.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10" y="261912"/>
            <a:ext cx="6703020" cy="611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l"/>
            <a:r>
              <a:rPr lang="en-US" sz="4000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Organizational </a:t>
            </a:r>
            <a:r>
              <a:rPr lang="en-US" sz="4000" kern="12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Subcultures</a:t>
            </a:r>
            <a:endParaRPr lang="en-US" sz="4000" kern="1200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+mj-lt"/>
              </a:rPr>
              <a:t>Operators</a:t>
            </a:r>
          </a:p>
          <a:p>
            <a:pPr algn="l"/>
            <a:r>
              <a:rPr lang="en-US" sz="3600" dirty="0" smtClean="0">
                <a:latin typeface="+mj-lt"/>
              </a:rPr>
              <a:t>Engineers</a:t>
            </a:r>
          </a:p>
          <a:p>
            <a:pPr algn="l"/>
            <a:r>
              <a:rPr lang="en-US" sz="3600" dirty="0" smtClean="0">
                <a:latin typeface="+mj-lt"/>
              </a:rPr>
              <a:t>Executives</a:t>
            </a:r>
          </a:p>
          <a:p>
            <a:pPr marL="0" indent="0" algn="l">
              <a:buNone/>
            </a:pPr>
            <a:endParaRPr lang="en-US" sz="3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socialization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999130"/>
            <a:ext cx="7598570" cy="297628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j-lt"/>
              </a:rPr>
              <a:t>The process an organization uses so new members acquire necessary attitudes, behaviors, knowledge, and skills to become productive organizational members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SOCIALIZATION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3-stage process:</a:t>
            </a:r>
          </a:p>
          <a:p>
            <a:pPr lvl="1"/>
            <a:r>
              <a:rPr lang="en-US" sz="3600" dirty="0"/>
              <a:t>Anticipatory socialization</a:t>
            </a:r>
          </a:p>
          <a:p>
            <a:pPr lvl="1"/>
            <a:r>
              <a:rPr lang="en-US" sz="3600" dirty="0"/>
              <a:t>Organizational entry and assimilation</a:t>
            </a:r>
          </a:p>
          <a:p>
            <a:pPr lvl="1"/>
            <a:r>
              <a:rPr lang="en-US" sz="3600" dirty="0"/>
              <a:t>Metamorphosis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60" y="209550"/>
            <a:ext cx="3899387" cy="2233246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The SOCIALIZATION Process</a:t>
            </a:r>
            <a:endParaRPr lang="en-US" sz="4400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2729" y="5022354"/>
            <a:ext cx="39686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Source: </a:t>
            </a:r>
            <a:r>
              <a:rPr lang="en-US" sz="1400" dirty="0" err="1"/>
              <a:t>Jablin</a:t>
            </a:r>
            <a:r>
              <a:rPr lang="en-US" sz="1400" dirty="0"/>
              <a:t>, F. M. (1987). Organizational entry, assimilation, and exit. In: L. L. Putnam, K. H. Roberts, &amp; L. W. Porter (</a:t>
            </a:r>
            <a:r>
              <a:rPr lang="en-US" sz="1400" dirty="0" err="1"/>
              <a:t>eds</a:t>
            </a:r>
            <a:r>
              <a:rPr lang="en-US" sz="1400" dirty="0"/>
              <a:t>), </a:t>
            </a:r>
            <a:r>
              <a:rPr lang="en-US" sz="1400" i="1" dirty="0"/>
              <a:t>Handbook of organizational communication: An interdisciplinary perspective </a:t>
            </a:r>
            <a:r>
              <a:rPr lang="en-US" sz="1400" dirty="0"/>
              <a:t>(pp. 679–740). Beverly Hills, CA: Sage.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80" y="209550"/>
            <a:ext cx="4465380" cy="620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How </a:t>
            </a:r>
            <a:r>
              <a:rPr lang="en-US" sz="4400" dirty="0" smtClean="0"/>
              <a:t>EMPLOYEES</a:t>
            </a:r>
            <a:r>
              <a:rPr lang="en-US" sz="4400" dirty="0" smtClean="0">
                <a:latin typeface="+mj-lt"/>
              </a:rPr>
              <a:t> learn culture: EXAMPLES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052917"/>
            <a:ext cx="7598570" cy="443752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+mj-lt"/>
              </a:rPr>
              <a:t>Stories</a:t>
            </a:r>
          </a:p>
          <a:p>
            <a:pPr lvl="1"/>
            <a:r>
              <a:rPr lang="en-US" sz="3000" dirty="0" smtClean="0">
                <a:latin typeface="+mj-lt"/>
              </a:rPr>
              <a:t>Ray Kroc McDonald’s story</a:t>
            </a:r>
          </a:p>
          <a:p>
            <a:r>
              <a:rPr lang="en-US" sz="3200" dirty="0" smtClean="0">
                <a:latin typeface="+mj-lt"/>
              </a:rPr>
              <a:t>Rituals</a:t>
            </a:r>
          </a:p>
          <a:p>
            <a:pPr lvl="1"/>
            <a:r>
              <a:rPr lang="en-US" sz="3000" dirty="0" smtClean="0">
                <a:latin typeface="+mj-lt"/>
              </a:rPr>
              <a:t>Wal-Mart cheer</a:t>
            </a:r>
          </a:p>
          <a:p>
            <a:r>
              <a:rPr lang="en-US" sz="3200" dirty="0" smtClean="0">
                <a:latin typeface="+mj-lt"/>
              </a:rPr>
              <a:t>Symbols</a:t>
            </a:r>
          </a:p>
          <a:p>
            <a:pPr lvl="1"/>
            <a:r>
              <a:rPr lang="en-US" sz="3000" dirty="0" smtClean="0">
                <a:latin typeface="+mj-lt"/>
              </a:rPr>
              <a:t>Papa John’s </a:t>
            </a:r>
            <a:r>
              <a:rPr lang="en-US" sz="3000" dirty="0">
                <a:latin typeface="+mj-lt"/>
              </a:rPr>
              <a:t>C</a:t>
            </a:r>
            <a:r>
              <a:rPr lang="en-US" sz="3000" dirty="0" smtClean="0">
                <a:latin typeface="+mj-lt"/>
              </a:rPr>
              <a:t>amaro</a:t>
            </a:r>
          </a:p>
          <a:p>
            <a:r>
              <a:rPr lang="en-US" sz="3200" dirty="0" smtClean="0">
                <a:latin typeface="+mj-lt"/>
              </a:rPr>
              <a:t>Language</a:t>
            </a:r>
          </a:p>
          <a:p>
            <a:pPr lvl="1"/>
            <a:r>
              <a:rPr lang="en-US" sz="3000" dirty="0" smtClean="0">
                <a:latin typeface="+mj-lt"/>
              </a:rPr>
              <a:t>Disney: Guests vs. customers</a:t>
            </a:r>
            <a:endParaRPr lang="en-US" sz="3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lvl="3" algn="l"/>
            <a:r>
              <a:rPr lang="en-US" sz="4400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Organizational </a:t>
            </a:r>
            <a:r>
              <a:rPr lang="en-US" sz="4400" kern="12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Climate</a:t>
            </a:r>
            <a:endParaRPr lang="en-US" cap="all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604683"/>
            <a:ext cx="7598570" cy="4186520"/>
          </a:xfrm>
        </p:spPr>
        <p:txBody>
          <a:bodyPr anchor="t">
            <a:normAutofit/>
          </a:bodyPr>
          <a:lstStyle/>
          <a:p>
            <a:pPr algn="l"/>
            <a:r>
              <a:rPr lang="en-US" sz="3600" b="1" dirty="0" smtClean="0">
                <a:latin typeface="+mj-lt"/>
              </a:rPr>
              <a:t>Organizational climate</a:t>
            </a:r>
            <a:r>
              <a:rPr lang="en-US" sz="3600" dirty="0" smtClean="0">
                <a:latin typeface="+mj-lt"/>
              </a:rPr>
              <a:t> -- shared perceptions about the organization and work environment </a:t>
            </a:r>
          </a:p>
          <a:p>
            <a:pPr algn="l"/>
            <a:r>
              <a:rPr lang="en-US" sz="3600" dirty="0" smtClean="0">
                <a:latin typeface="+mj-lt"/>
              </a:rPr>
              <a:t>The difference between culture and climate is that culture is an </a:t>
            </a:r>
            <a:r>
              <a:rPr lang="en-US" sz="3600" i="1" dirty="0" smtClean="0">
                <a:latin typeface="+mj-lt"/>
              </a:rPr>
              <a:t>evolved context</a:t>
            </a:r>
            <a:r>
              <a:rPr lang="en-US" sz="3600" dirty="0" smtClean="0">
                <a:latin typeface="+mj-lt"/>
              </a:rPr>
              <a:t> and climate is a </a:t>
            </a:r>
            <a:r>
              <a:rPr lang="en-US" sz="3600" i="1" dirty="0" smtClean="0">
                <a:latin typeface="+mj-lt"/>
              </a:rPr>
              <a:t>situation</a:t>
            </a:r>
            <a:r>
              <a:rPr lang="en-US" sz="3600" dirty="0" smtClean="0">
                <a:latin typeface="+mj-lt"/>
              </a:rPr>
              <a:t> that employees are in. </a:t>
            </a:r>
            <a:endParaRPr lang="en-US" sz="3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Diversity climate 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Employees’ shared perceptions of policies, practices, and procedures that implicitly and explicitly communicate the extent to which fostering and maintaining diversity and eliminating discrimination is a priority</a:t>
            </a:r>
            <a:endParaRPr lang="en-US" sz="3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8914" name="AutoShape 2" descr="Image result for clip art workplace d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Image result for clip art workplace d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Image result for clip art workplace d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Ethical Climate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918447"/>
            <a:ext cx="7598570" cy="4303059"/>
          </a:xfrm>
        </p:spPr>
        <p:txBody>
          <a:bodyPr anchor="t">
            <a:normAutofit/>
          </a:bodyPr>
          <a:lstStyle/>
          <a:p>
            <a:pPr marL="0" indent="0" algn="l">
              <a:buNone/>
            </a:pPr>
            <a:r>
              <a:rPr lang="en-US" sz="3600" dirty="0" smtClean="0">
                <a:latin typeface="+mj-lt"/>
              </a:rPr>
              <a:t>Aspects:</a:t>
            </a:r>
          </a:p>
          <a:p>
            <a:pPr lvl="1" algn="l"/>
            <a:r>
              <a:rPr lang="en-US" sz="3600" dirty="0" smtClean="0">
                <a:latin typeface="+mj-lt"/>
              </a:rPr>
              <a:t>Caring</a:t>
            </a:r>
          </a:p>
          <a:p>
            <a:pPr lvl="1" algn="l"/>
            <a:r>
              <a:rPr lang="en-US" sz="3600" dirty="0" smtClean="0">
                <a:latin typeface="+mj-lt"/>
              </a:rPr>
              <a:t>Law and code</a:t>
            </a:r>
          </a:p>
          <a:p>
            <a:pPr lvl="1" algn="l"/>
            <a:r>
              <a:rPr lang="en-US" sz="3600" dirty="0" smtClean="0">
                <a:latin typeface="+mj-lt"/>
              </a:rPr>
              <a:t>Rules</a:t>
            </a:r>
          </a:p>
          <a:p>
            <a:pPr lvl="1" algn="l"/>
            <a:r>
              <a:rPr lang="en-US" sz="3600" dirty="0" smtClean="0">
                <a:latin typeface="+mj-lt"/>
              </a:rPr>
              <a:t>Instrumental</a:t>
            </a:r>
          </a:p>
          <a:p>
            <a:pPr lvl="1" algn="l"/>
            <a:r>
              <a:rPr lang="en-US" sz="3600" dirty="0" smtClean="0">
                <a:latin typeface="+mj-lt"/>
              </a:rPr>
              <a:t>Independence</a:t>
            </a:r>
          </a:p>
          <a:p>
            <a:pPr lvl="1" algn="l"/>
            <a:endParaRPr lang="en-US" sz="24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2"/>
            <a:ext cx="8280026" cy="1456267"/>
          </a:xfrm>
        </p:spPr>
        <p:txBody>
          <a:bodyPr>
            <a:noAutofit/>
          </a:bodyPr>
          <a:lstStyle/>
          <a:p>
            <a:r>
              <a:rPr lang="en-US" sz="4000" dirty="0" smtClean="0"/>
              <a:t>LEADERSHIP IMPLICATIONS: CHANGING ORGANIZATIONAL CULTURE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142069"/>
            <a:ext cx="7598570" cy="390910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Tool #1: Recruit and select people for culture fit</a:t>
            </a:r>
          </a:p>
          <a:p>
            <a:r>
              <a:rPr lang="en-US" sz="3600" dirty="0" smtClean="0"/>
              <a:t>Tool #2: Manage culture through socialization and training</a:t>
            </a:r>
          </a:p>
          <a:p>
            <a:r>
              <a:rPr lang="en-US" sz="3600" dirty="0" smtClean="0"/>
              <a:t>Tool #3: Manage culture through the reward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742" y="6181619"/>
            <a:ext cx="7745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Chatman, J. A. &amp; Cha, S. E. (2003). Leading by leveraging culture. California Management Review, </a:t>
            </a:r>
            <a:r>
              <a:rPr lang="en-US" sz="1200" i="1" dirty="0" smtClean="0"/>
              <a:t>45</a:t>
            </a:r>
            <a:r>
              <a:rPr lang="en-US" sz="1200" dirty="0" smtClean="0"/>
              <a:t>(4), 20-34.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751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>
                <a:latin typeface="+mj-lt"/>
              </a:rPr>
              <a:t>Agenda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+mj-lt"/>
              </a:rPr>
              <a:t>Organizational culture</a:t>
            </a:r>
          </a:p>
          <a:p>
            <a:pPr algn="l"/>
            <a:r>
              <a:rPr lang="en-US" sz="3600" dirty="0" smtClean="0">
                <a:latin typeface="+mj-lt"/>
              </a:rPr>
              <a:t>Organizational subcultures</a:t>
            </a:r>
          </a:p>
          <a:p>
            <a:pPr algn="l"/>
            <a:r>
              <a:rPr lang="en-US" sz="3600" dirty="0" smtClean="0">
                <a:latin typeface="+mj-lt"/>
              </a:rPr>
              <a:t>Socialization</a:t>
            </a:r>
          </a:p>
          <a:p>
            <a:pPr algn="l"/>
            <a:r>
              <a:rPr lang="en-US" sz="3600" dirty="0" smtClean="0">
                <a:latin typeface="+mj-lt"/>
              </a:rPr>
              <a:t>Organizational climates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1" y="441962"/>
            <a:ext cx="3966209" cy="2011678"/>
          </a:xfrm>
        </p:spPr>
        <p:txBody>
          <a:bodyPr>
            <a:noAutofit/>
          </a:bodyPr>
          <a:lstStyle/>
          <a:p>
            <a:r>
              <a:rPr lang="en-US" sz="4800" dirty="0" smtClean="0"/>
              <a:t>Open-access</a:t>
            </a:r>
            <a:br>
              <a:rPr lang="en-US" sz="4800" dirty="0" smtClean="0"/>
            </a:br>
            <a:r>
              <a:rPr lang="en-US" sz="4800" dirty="0" smtClean="0"/>
              <a:t>student resources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99113" y="2766907"/>
            <a:ext cx="3746500" cy="2841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Checklist action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Learning objective summaries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Mobile-friendly </a:t>
            </a:r>
            <a:r>
              <a:rPr lang="en-US" dirty="0" smtClean="0"/>
              <a:t>quizzes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Mobile-friendly </a:t>
            </a:r>
            <a:r>
              <a:rPr lang="en-US" dirty="0" smtClean="0"/>
              <a:t>eFlashcards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Video </a:t>
            </a:r>
            <a:r>
              <a:rPr lang="en-US" dirty="0" smtClean="0"/>
              <a:t>and multimedia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SAGE journal articles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" y="5773401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edge.sagepub.com/</a:t>
            </a:r>
            <a:r>
              <a:rPr lang="en-US" sz="4400" dirty="0" err="1" smtClean="0"/>
              <a:t>scandura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61" y="502920"/>
            <a:ext cx="3752269" cy="49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When Elephants learn to Dance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IBM was hierarchical and traditional, and facing bankruptcy</a:t>
            </a:r>
          </a:p>
          <a:p>
            <a:r>
              <a:rPr lang="en-US" sz="3200" dirty="0" smtClean="0">
                <a:latin typeface="+mj-lt"/>
              </a:rPr>
              <a:t>New CEO changed the culture</a:t>
            </a:r>
          </a:p>
          <a:p>
            <a:pPr lvl="1"/>
            <a:r>
              <a:rPr lang="en-US" sz="3200" dirty="0" smtClean="0">
                <a:latin typeface="+mj-lt"/>
              </a:rPr>
              <a:t>Empowered employees to act</a:t>
            </a:r>
          </a:p>
          <a:p>
            <a:pPr lvl="1"/>
            <a:r>
              <a:rPr lang="en-US" sz="3200" dirty="0" smtClean="0">
                <a:latin typeface="+mj-lt"/>
              </a:rPr>
              <a:t>Focus on bringing value to customers</a:t>
            </a:r>
            <a:endParaRPr lang="en-US" sz="32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2"/>
            <a:ext cx="9143999" cy="1456267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4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Organizational Culture?</a:t>
            </a:r>
          </a:p>
          <a:p>
            <a:pPr algn="l"/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42" y="1611763"/>
            <a:ext cx="8792308" cy="4672496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 smtClean="0">
                <a:latin typeface="+mj-lt"/>
              </a:rPr>
              <a:t>Pattern of assumptions developed to cope with  problems of external adaptation and internal integration</a:t>
            </a:r>
          </a:p>
          <a:p>
            <a:pPr lvl="1" algn="l"/>
            <a:r>
              <a:rPr lang="en-US" sz="2800" dirty="0" smtClean="0">
                <a:latin typeface="+mj-lt"/>
              </a:rPr>
              <a:t>The group has invented, discovered, or learned these assumptions.</a:t>
            </a:r>
          </a:p>
          <a:p>
            <a:pPr lvl="1" algn="l"/>
            <a:r>
              <a:rPr lang="en-US" sz="2800" dirty="0" smtClean="0">
                <a:latin typeface="+mj-lt"/>
              </a:rPr>
              <a:t>The assumptions have worked well enough to be considered valid.</a:t>
            </a:r>
          </a:p>
          <a:p>
            <a:pPr lvl="1" algn="l"/>
            <a:r>
              <a:rPr lang="en-US" sz="2800" dirty="0" smtClean="0">
                <a:latin typeface="+mj-lt"/>
              </a:rPr>
              <a:t>Taught to new members as the correct way to perceive, think, and feel in relation to problems.</a:t>
            </a:r>
            <a:endParaRPr lang="en-US" sz="2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Scandura, Essentials of Organizational Behavior.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Three Levels of Culture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Artifacts and creations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Values </a:t>
            </a:r>
          </a:p>
          <a:p>
            <a:pPr lvl="1" algn="l"/>
            <a:r>
              <a:rPr lang="en-US" sz="3600" dirty="0" smtClean="0">
                <a:latin typeface="+mj-lt"/>
              </a:rPr>
              <a:t>Espoused -- spoken</a:t>
            </a:r>
          </a:p>
          <a:p>
            <a:pPr lvl="1" algn="l"/>
            <a:r>
              <a:rPr lang="en-US" sz="3600" dirty="0" smtClean="0">
                <a:latin typeface="+mj-lt"/>
              </a:rPr>
              <a:t>Enacted -- behaviors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Assumptions</a:t>
            </a:r>
            <a:endParaRPr lang="en-US" sz="3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741"/>
            <a:ext cx="4110403" cy="3575536"/>
          </a:xfrm>
        </p:spPr>
        <p:txBody>
          <a:bodyPr/>
          <a:lstStyle/>
          <a:p>
            <a:r>
              <a:rPr lang="en-US" sz="4400" dirty="0" smtClean="0">
                <a:latin typeface="+mj-lt"/>
              </a:rPr>
              <a:t>Interaction between Cultural Levels</a:t>
            </a:r>
            <a:endParaRPr lang="en-US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76" y="195260"/>
            <a:ext cx="4213477" cy="630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039146"/>
            <a:ext cx="4222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Source</a:t>
            </a:r>
            <a:r>
              <a:rPr lang="en-US" sz="1200" b="1" i="1" dirty="0"/>
              <a:t>: </a:t>
            </a:r>
            <a:r>
              <a:rPr lang="en-US" sz="1200" dirty="0"/>
              <a:t>Schein, E. H. (1984). Coming to a new awareness of organizational culture. , 25(2), 3–16. p. 4.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l"/>
            <a:r>
              <a:rPr lang="en-US" sz="4400" kern="12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 Characteristics </a:t>
            </a:r>
            <a:r>
              <a:rPr lang="en-US" sz="4400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4400" kern="12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Culture</a:t>
            </a:r>
            <a:endParaRPr lang="en-US" sz="4400" kern="1200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945340"/>
            <a:ext cx="7598570" cy="4428565"/>
          </a:xfrm>
        </p:spPr>
        <p:txBody>
          <a:bodyPr anchor="t">
            <a:normAutofit/>
          </a:bodyPr>
          <a:lstStyle/>
          <a:p>
            <a:pPr algn="l">
              <a:buNone/>
            </a:pPr>
            <a:r>
              <a:rPr lang="en-US" sz="2400" dirty="0" smtClean="0">
                <a:latin typeface="+mj-lt"/>
              </a:rPr>
              <a:t>1. </a:t>
            </a:r>
            <a:r>
              <a:rPr lang="en-US" sz="3200" dirty="0" smtClean="0">
                <a:latin typeface="+mj-lt"/>
              </a:rPr>
              <a:t>Innovation and risk-taking </a:t>
            </a:r>
          </a:p>
          <a:p>
            <a:pPr algn="l">
              <a:buNone/>
            </a:pPr>
            <a:r>
              <a:rPr lang="en-US" sz="3200" dirty="0" smtClean="0">
                <a:latin typeface="+mj-lt"/>
              </a:rPr>
              <a:t>2. Attention to detail </a:t>
            </a:r>
          </a:p>
          <a:p>
            <a:pPr algn="l">
              <a:buNone/>
            </a:pPr>
            <a:r>
              <a:rPr lang="en-US" sz="3200" dirty="0" smtClean="0">
                <a:latin typeface="+mj-lt"/>
              </a:rPr>
              <a:t>3. Outcome orientation</a:t>
            </a:r>
          </a:p>
          <a:p>
            <a:pPr algn="l">
              <a:buNone/>
            </a:pPr>
            <a:r>
              <a:rPr lang="en-US" sz="3200" dirty="0" smtClean="0">
                <a:latin typeface="+mj-lt"/>
              </a:rPr>
              <a:t>4. People orientation </a:t>
            </a:r>
          </a:p>
          <a:p>
            <a:pPr algn="l">
              <a:buNone/>
            </a:pPr>
            <a:r>
              <a:rPr lang="en-US" sz="3200" dirty="0" smtClean="0">
                <a:latin typeface="+mj-lt"/>
              </a:rPr>
              <a:t>5. Team orientation</a:t>
            </a:r>
          </a:p>
          <a:p>
            <a:pPr algn="l">
              <a:buNone/>
            </a:pPr>
            <a:r>
              <a:rPr lang="en-US" sz="3200" dirty="0" smtClean="0">
                <a:latin typeface="+mj-lt"/>
              </a:rPr>
              <a:t>6. Aggressiveness (easygoingness reversed)</a:t>
            </a:r>
          </a:p>
          <a:p>
            <a:pPr algn="l">
              <a:buNone/>
            </a:pPr>
            <a:r>
              <a:rPr lang="en-US" sz="3200" dirty="0" smtClean="0">
                <a:latin typeface="+mj-lt"/>
              </a:rPr>
              <a:t>7. Stability</a:t>
            </a:r>
            <a:endParaRPr lang="en-US" sz="32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Signs of Problems within </a:t>
            </a:r>
            <a:r>
              <a:rPr lang="en-US" sz="4400" dirty="0"/>
              <a:t>A</a:t>
            </a:r>
            <a:r>
              <a:rPr lang="en-US" sz="4400" dirty="0" smtClean="0">
                <a:latin typeface="+mj-lt"/>
              </a:rPr>
              <a:t> Culture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142068"/>
            <a:ext cx="7598570" cy="4231837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 smtClean="0">
                <a:latin typeface="+mj-lt"/>
              </a:rPr>
              <a:t>High turnover and low morale </a:t>
            </a:r>
          </a:p>
          <a:p>
            <a:pPr algn="l"/>
            <a:r>
              <a:rPr lang="en-US" sz="3200" dirty="0" smtClean="0">
                <a:latin typeface="+mj-lt"/>
              </a:rPr>
              <a:t>Ongoing inconsistency</a:t>
            </a:r>
          </a:p>
          <a:p>
            <a:pPr algn="l"/>
            <a:r>
              <a:rPr lang="en-US" sz="3200" dirty="0" smtClean="0">
                <a:latin typeface="+mj-lt"/>
              </a:rPr>
              <a:t>Lack of focus on the external environment</a:t>
            </a:r>
          </a:p>
          <a:p>
            <a:pPr algn="l"/>
            <a:r>
              <a:rPr lang="en-US" sz="3200" dirty="0" smtClean="0">
                <a:latin typeface="+mj-lt"/>
              </a:rPr>
              <a:t>Short-term thinking</a:t>
            </a:r>
          </a:p>
          <a:p>
            <a:pPr algn="l"/>
            <a:r>
              <a:rPr lang="en-US" sz="3200" dirty="0" smtClean="0">
                <a:latin typeface="+mj-lt"/>
              </a:rPr>
              <a:t>Rise of destructive subcultures</a:t>
            </a:r>
          </a:p>
          <a:p>
            <a:pPr algn="l"/>
            <a:r>
              <a:rPr lang="en-US" sz="3200" dirty="0" smtClean="0">
                <a:latin typeface="+mj-lt"/>
              </a:rPr>
              <a:t>Undermining the success of others</a:t>
            </a:r>
          </a:p>
          <a:p>
            <a:pPr algn="l"/>
            <a:r>
              <a:rPr lang="en-US" sz="3200" dirty="0" smtClean="0">
                <a:latin typeface="+mj-lt"/>
              </a:rPr>
              <a:t>Increased cynicism</a:t>
            </a:r>
            <a:endParaRPr lang="en-US" sz="32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National and organizational culture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81" y="1981201"/>
            <a:ext cx="7598570" cy="424030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Leader values, founder values, and national culture influence organizational culture</a:t>
            </a:r>
          </a:p>
          <a:p>
            <a:r>
              <a:rPr lang="en-US" sz="2800" dirty="0" smtClean="0">
                <a:latin typeface="+mj-lt"/>
              </a:rPr>
              <a:t>However, four consistent elements of organizational culture found around the world:</a:t>
            </a:r>
          </a:p>
          <a:p>
            <a:pPr lvl="1"/>
            <a:r>
              <a:rPr lang="en-US" sz="2800" dirty="0" smtClean="0">
                <a:latin typeface="+mj-lt"/>
              </a:rPr>
              <a:t>Adaptability</a:t>
            </a:r>
          </a:p>
          <a:p>
            <a:pPr lvl="1"/>
            <a:r>
              <a:rPr lang="en-US" sz="2800" dirty="0" smtClean="0">
                <a:latin typeface="+mj-lt"/>
              </a:rPr>
              <a:t>Involvement</a:t>
            </a:r>
          </a:p>
          <a:p>
            <a:pPr lvl="1"/>
            <a:r>
              <a:rPr lang="en-US" sz="2800" dirty="0" smtClean="0">
                <a:latin typeface="+mj-lt"/>
              </a:rPr>
              <a:t>Mission</a:t>
            </a:r>
          </a:p>
          <a:p>
            <a:pPr lvl="1"/>
            <a:r>
              <a:rPr lang="en-US" sz="2800" dirty="0" smtClean="0">
                <a:latin typeface="+mj-lt"/>
              </a:rPr>
              <a:t>Consistency </a:t>
            </a:r>
            <a:endParaRPr lang="en-US" sz="2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64441B10A5446A7D494E39CD384F1" ma:contentTypeVersion="0" ma:contentTypeDescription="Create a new document." ma:contentTypeScope="" ma:versionID="abc181712f1e0d50f9faa14f0809b8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f93d4928d2838e5385e5ed2fadab15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B9B1FA-4156-402B-A809-4F42D85F3126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4DCF23E-F39A-43AB-ACBD-83B20CEA0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EB082EA-842F-422F-A53A-C60C19AE38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1187</TotalTime>
  <Words>858</Words>
  <Application>Microsoft Office PowerPoint</Application>
  <PresentationFormat>On-screen Show (4:3)</PresentationFormat>
  <Paragraphs>138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Celestial</vt:lpstr>
      <vt:lpstr> Chapter 14:  Organizational Culture</vt:lpstr>
      <vt:lpstr>Agenda</vt:lpstr>
      <vt:lpstr>When Elephants learn to Dance</vt:lpstr>
      <vt:lpstr>What is Organizational Culture? </vt:lpstr>
      <vt:lpstr>Three Levels of Culture</vt:lpstr>
      <vt:lpstr>Interaction between Cultural Levels</vt:lpstr>
      <vt:lpstr>7 Characteristics of Culture</vt:lpstr>
      <vt:lpstr>Signs of Problems within A Culture</vt:lpstr>
      <vt:lpstr>National and organizational culture</vt:lpstr>
      <vt:lpstr>Denison Model OF CULTURE</vt:lpstr>
      <vt:lpstr>Organizational Subcultures</vt:lpstr>
      <vt:lpstr>socialization</vt:lpstr>
      <vt:lpstr>SOCIALIZATION</vt:lpstr>
      <vt:lpstr>The SOCIALIZATION Process</vt:lpstr>
      <vt:lpstr>How EMPLOYEES learn culture: EXAMPLES</vt:lpstr>
      <vt:lpstr>Organizational Climate</vt:lpstr>
      <vt:lpstr>Diversity climate </vt:lpstr>
      <vt:lpstr>Ethical Climate</vt:lpstr>
      <vt:lpstr>LEADERSHIP IMPLICATIONS: CHANGING ORGANIZATIONAL CULTURE</vt:lpstr>
      <vt:lpstr>Open-access student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SVMP</dc:creator>
  <cp:lastModifiedBy>Bierach, Katie</cp:lastModifiedBy>
  <cp:revision>144</cp:revision>
  <dcterms:created xsi:type="dcterms:W3CDTF">2015-04-23T00:56:03Z</dcterms:created>
  <dcterms:modified xsi:type="dcterms:W3CDTF">2015-07-04T23:42:24Z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0x010100C7464441B10A5446A7D494E39CD384F1</vt:lpwstr>
  </property>
  <property fmtid="{D5CDD505-2E9C-101B-9397-08002B2CF9AE}" pid="3" name="IsMyDocuments">
    <vt:bool>true</vt:bool>
  </property>
</Properties>
</file>