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74" r:id="rId2"/>
    <p:sldId id="258" r:id="rId3"/>
    <p:sldId id="259" r:id="rId4"/>
    <p:sldId id="277" r:id="rId5"/>
    <p:sldId id="260" r:id="rId6"/>
    <p:sldId id="275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76" r:id="rId16"/>
    <p:sldId id="272" r:id="rId17"/>
    <p:sldId id="270" r:id="rId18"/>
    <p:sldId id="273" r:id="rId19"/>
    <p:sldId id="278" r:id="rId20"/>
    <p:sldId id="282" r:id="rId21"/>
    <p:sldId id="280" r:id="rId22"/>
    <p:sldId id="281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2075" autoAdjust="0"/>
  </p:normalViewPr>
  <p:slideViewPr>
    <p:cSldViewPr>
      <p:cViewPr varScale="1">
        <p:scale>
          <a:sx n="83" d="100"/>
          <a:sy n="83" d="100"/>
        </p:scale>
        <p:origin x="1112" y="75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6F6760-3514-4EE2-8CC6-D1A228C8AEF1}" type="datetimeFigureOut">
              <a:rPr lang="en-US" smtClean="0"/>
              <a:t>12/21/2015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23E481-A9D8-461E-B108-81BB7BAE6E6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85457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E2EDDF"/>
          </a:solidFill>
          <a:ln w="9525">
            <a:solidFill>
              <a:srgbClr val="6666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65539" name="Rectangle 3"/>
          <p:cNvSpPr>
            <a:spLocks noChangeArrowheads="1"/>
          </p:cNvSpPr>
          <p:nvPr userDrawn="1"/>
        </p:nvSpPr>
        <p:spPr bwMode="auto">
          <a:xfrm>
            <a:off x="152400" y="0"/>
            <a:ext cx="2286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65540" name="Rectangle 4"/>
          <p:cNvSpPr>
            <a:spLocks noChangeArrowheads="1"/>
          </p:cNvSpPr>
          <p:nvPr userDrawn="1"/>
        </p:nvSpPr>
        <p:spPr bwMode="auto">
          <a:xfrm>
            <a:off x="1524000" y="685800"/>
            <a:ext cx="7239000" cy="5257800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65541" name="Rectangle 5"/>
          <p:cNvSpPr>
            <a:spLocks noGrp="1" noChangeArrowheads="1"/>
          </p:cNvSpPr>
          <p:nvPr>
            <p:ph type="ctrTitle"/>
          </p:nvPr>
        </p:nvSpPr>
        <p:spPr>
          <a:xfrm>
            <a:off x="1676400" y="2016125"/>
            <a:ext cx="70104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dirty="0" smtClean="0"/>
              <a:t>Click to edit Master title style</a:t>
            </a:r>
          </a:p>
        </p:txBody>
      </p:sp>
      <p:sp>
        <p:nvSpPr>
          <p:cNvPr id="65542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676400" y="3467100"/>
            <a:ext cx="7010400" cy="7620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2" name="TextBox 1"/>
          <p:cNvSpPr txBox="1"/>
          <p:nvPr userDrawn="1"/>
        </p:nvSpPr>
        <p:spPr>
          <a:xfrm>
            <a:off x="1219200" y="4689664"/>
            <a:ext cx="1600200" cy="2015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500" i="0" dirty="0" smtClean="0">
                <a:solidFill>
                  <a:schemeClr val="bg1">
                    <a:lumMod val="65000"/>
                  </a:schemeClr>
                </a:solidFill>
                <a:latin typeface="Bookman Old Style" pitchFamily="18" charset="0"/>
              </a:rPr>
              <a:t>1</a:t>
            </a:r>
            <a:endParaRPr lang="en-US" sz="12500" i="0" dirty="0">
              <a:solidFill>
                <a:schemeClr val="bg1">
                  <a:lumMod val="65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3" name="TextBox 2"/>
          <p:cNvSpPr txBox="1"/>
          <p:nvPr userDrawn="1"/>
        </p:nvSpPr>
        <p:spPr>
          <a:xfrm rot="16200000">
            <a:off x="67030" y="5244884"/>
            <a:ext cx="220605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i="1" dirty="0" smtClean="0">
                <a:solidFill>
                  <a:schemeClr val="bg1">
                    <a:lumMod val="65000"/>
                  </a:schemeClr>
                </a:solidFill>
                <a:latin typeface="Bookman Old Style" pitchFamily="18" charset="0"/>
              </a:rPr>
              <a:t>Chapter</a:t>
            </a:r>
            <a:endParaRPr lang="en-US" sz="4000" i="1" dirty="0">
              <a:solidFill>
                <a:schemeClr val="bg1">
                  <a:lumMod val="65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4" name="Rectangle 3"/>
          <p:cNvSpPr/>
          <p:nvPr userDrawn="1"/>
        </p:nvSpPr>
        <p:spPr bwMode="auto">
          <a:xfrm>
            <a:off x="0" y="0"/>
            <a:ext cx="9144000" cy="152400"/>
          </a:xfrm>
          <a:prstGeom prst="rect">
            <a:avLst/>
          </a:prstGeom>
          <a:solidFill>
            <a:srgbClr val="0070C0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51902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2E4E5-EBDA-4562-A87B-48C7CC93DEC2}" type="datetimeFigureOut">
              <a:rPr lang="en-US" smtClean="0"/>
              <a:pPr/>
              <a:t>12/21/2015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C5FAE-00CD-47A8-9354-893880255B9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99358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2E4E5-EBDA-4562-A87B-48C7CC93DEC2}" type="datetimeFigureOut">
              <a:rPr lang="en-US" smtClean="0"/>
              <a:pPr/>
              <a:t>12/21/2015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C5FAE-00CD-47A8-9354-893880255B9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1893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2E4E5-EBDA-4562-A87B-48C7CC93DEC2}" type="datetimeFigureOut">
              <a:rPr lang="en-US" smtClean="0"/>
              <a:pPr/>
              <a:t>12/21/2015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C5FAE-00CD-47A8-9354-893880255B9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72545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2E4E5-EBDA-4562-A87B-48C7CC93DEC2}" type="datetimeFigureOut">
              <a:rPr lang="en-US" smtClean="0"/>
              <a:pPr/>
              <a:t>12/21/2015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C5FAE-00CD-47A8-9354-893880255B9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85258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2E4E5-EBDA-4562-A87B-48C7CC93DEC2}" type="datetimeFigureOut">
              <a:rPr lang="en-US" smtClean="0"/>
              <a:pPr/>
              <a:t>12/21/2015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C5FAE-00CD-47A8-9354-893880255B9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74235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2E4E5-EBDA-4562-A87B-48C7CC93DEC2}" type="datetimeFigureOut">
              <a:rPr lang="en-US" smtClean="0"/>
              <a:pPr/>
              <a:t>12/21/2015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C5FAE-00CD-47A8-9354-893880255B9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01638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2E4E5-EBDA-4562-A87B-48C7CC93DEC2}" type="datetimeFigureOut">
              <a:rPr lang="en-US" smtClean="0"/>
              <a:pPr/>
              <a:t>12/21/2015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C5FAE-00CD-47A8-9354-893880255B9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53371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2E4E5-EBDA-4562-A87B-48C7CC93DEC2}" type="datetimeFigureOut">
              <a:rPr lang="en-US" smtClean="0"/>
              <a:pPr/>
              <a:t>12/21/2015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C5FAE-00CD-47A8-9354-893880255B9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29379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2E4E5-EBDA-4562-A87B-48C7CC93DEC2}" type="datetimeFigureOut">
              <a:rPr lang="en-US" smtClean="0"/>
              <a:pPr/>
              <a:t>12/21/2015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C5FAE-00CD-47A8-9354-893880255B9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09222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2E4E5-EBDA-4562-A87B-48C7CC93DEC2}" type="datetimeFigureOut">
              <a:rPr lang="en-US" smtClean="0"/>
              <a:pPr/>
              <a:t>12/21/2015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C5FAE-00CD-47A8-9354-893880255B9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0901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2E4E5-EBDA-4562-A87B-48C7CC93DEC2}" type="datetimeFigureOut">
              <a:rPr lang="en-US" smtClean="0"/>
              <a:pPr/>
              <a:t>12/21/2015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C5FAE-00CD-47A8-9354-893880255B9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89495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E2EDDF"/>
          </a:solidFill>
          <a:ln w="9525">
            <a:solidFill>
              <a:srgbClr val="6666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02E4E5-EBDA-4562-A87B-48C7CC93DEC2}" type="datetimeFigureOut">
              <a:rPr lang="en-US" smtClean="0"/>
              <a:pPr/>
              <a:t>12/21/2015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0C5FAE-00CD-47A8-9354-893880255B9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152400"/>
          </a:xfrm>
          <a:prstGeom prst="rect">
            <a:avLst/>
          </a:prstGeom>
          <a:solidFill>
            <a:srgbClr val="0070C0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0" y="1524000"/>
            <a:ext cx="9144000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2219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76400" y="2492375"/>
            <a:ext cx="7010400" cy="1470025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Organizations and </a:t>
            </a:r>
            <a:br>
              <a:rPr lang="en-US" b="1" dirty="0" smtClean="0"/>
            </a:br>
            <a:r>
              <a:rPr lang="en-US" b="1" dirty="0" smtClean="0"/>
              <a:t>Organization Theory</a:t>
            </a:r>
            <a:br>
              <a:rPr lang="en-US" b="1" dirty="0" smtClean="0"/>
            </a:b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533400" y="6570843"/>
            <a:ext cx="7499244" cy="28715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endParaRPr lang="en-US" sz="800" dirty="0"/>
          </a:p>
        </p:txBody>
      </p:sp>
      <p:sp>
        <p:nvSpPr>
          <p:cNvPr id="4" name="TextBox 3"/>
          <p:cNvSpPr txBox="1"/>
          <p:nvPr/>
        </p:nvSpPr>
        <p:spPr>
          <a:xfrm>
            <a:off x="5257800" y="4944070"/>
            <a:ext cx="3581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/>
              <a:t>Organization Theory and Design</a:t>
            </a:r>
          </a:p>
          <a:p>
            <a:pPr algn="ctr"/>
            <a:r>
              <a:rPr lang="en-US" dirty="0" smtClean="0"/>
              <a:t>Twelfth Edition</a:t>
            </a:r>
          </a:p>
          <a:p>
            <a:pPr algn="ctr"/>
            <a:r>
              <a:rPr lang="en-US" dirty="0" smtClean="0"/>
              <a:t>Richard L. Daft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8229600" cy="1143000"/>
          </a:xfrm>
        </p:spPr>
        <p:txBody>
          <a:bodyPr>
            <a:noAutofit/>
          </a:bodyPr>
          <a:lstStyle/>
          <a:p>
            <a:r>
              <a:rPr lang="en-US" dirty="0" smtClean="0"/>
              <a:t>Differing Characteristics </a:t>
            </a:r>
            <a:r>
              <a:rPr lang="en-US" dirty="0"/>
              <a:t>of Three Organizations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AEDCE-768F-488A-820A-64B1A61E7653}" type="slidenum">
              <a:rPr lang="en-US"/>
              <a:pPr/>
              <a:t>10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003478" y="6568894"/>
            <a:ext cx="7499244" cy="28715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kern="1200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ea typeface="+mn-ea"/>
                <a:cs typeface="Arial"/>
              </a:rPr>
              <a:t>©2017 Cengage Learning. All Rights Reserved. May not be scanned, copied or duplicated, or posted to a publicly accessible website, in whole or in part.</a:t>
            </a:r>
          </a:p>
          <a:p>
            <a:endParaRPr lang="en-US" sz="800" baseline="0" dirty="0">
              <a:latin typeface="Arial"/>
              <a:cs typeface="Arial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399" y="1661405"/>
            <a:ext cx="8663537" cy="472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1143000"/>
          </a:xfrm>
        </p:spPr>
        <p:txBody>
          <a:bodyPr>
            <a:noAutofit/>
          </a:bodyPr>
          <a:lstStyle/>
          <a:p>
            <a:r>
              <a:rPr lang="en-US" dirty="0"/>
              <a:t>Performance and </a:t>
            </a:r>
            <a:br>
              <a:rPr lang="en-US" dirty="0"/>
            </a:br>
            <a:r>
              <a:rPr lang="en-US" dirty="0"/>
              <a:t>Effectiveness Outcomes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52600"/>
            <a:ext cx="8229600" cy="5029200"/>
          </a:xfrm>
        </p:spPr>
        <p:txBody>
          <a:bodyPr/>
          <a:lstStyle/>
          <a:p>
            <a:pPr>
              <a:spcAft>
                <a:spcPct val="40000"/>
              </a:spcAft>
            </a:pPr>
            <a:r>
              <a:rPr lang="en-US" b="1" dirty="0"/>
              <a:t>Efficiency</a:t>
            </a:r>
            <a:r>
              <a:rPr lang="en-US" dirty="0"/>
              <a:t> – </a:t>
            </a:r>
            <a:r>
              <a:rPr lang="en-US" u="sng" dirty="0"/>
              <a:t>amount</a:t>
            </a:r>
            <a:r>
              <a:rPr lang="en-US" dirty="0"/>
              <a:t> of resources used to achieve the organization’s </a:t>
            </a:r>
            <a:r>
              <a:rPr lang="en-US" dirty="0" smtClean="0"/>
              <a:t>goals</a:t>
            </a:r>
            <a:endParaRPr lang="en-US" dirty="0"/>
          </a:p>
          <a:p>
            <a:pPr>
              <a:spcAft>
                <a:spcPct val="40000"/>
              </a:spcAft>
            </a:pPr>
            <a:r>
              <a:rPr lang="en-US" b="1" dirty="0"/>
              <a:t>Effectiveness</a:t>
            </a:r>
            <a:r>
              <a:rPr lang="en-US" dirty="0"/>
              <a:t> – the </a:t>
            </a:r>
            <a:r>
              <a:rPr lang="en-US" u="sng" dirty="0"/>
              <a:t>degree</a:t>
            </a:r>
            <a:r>
              <a:rPr lang="en-US" dirty="0"/>
              <a:t> to which an organization achieves its </a:t>
            </a:r>
            <a:r>
              <a:rPr lang="en-US" dirty="0" smtClean="0"/>
              <a:t>goals</a:t>
            </a:r>
            <a:endParaRPr lang="en-US" dirty="0"/>
          </a:p>
          <a:p>
            <a:pPr>
              <a:spcAft>
                <a:spcPct val="40000"/>
              </a:spcAft>
            </a:pPr>
            <a:r>
              <a:rPr lang="en-US" b="1" dirty="0"/>
              <a:t>Stakeholder Approach</a:t>
            </a:r>
            <a:r>
              <a:rPr lang="en-US" dirty="0"/>
              <a:t> – balancing the needs of groups in and outside of the organization that has a stake in the organization’s </a:t>
            </a:r>
            <a:r>
              <a:rPr lang="en-US" dirty="0" smtClean="0"/>
              <a:t>performance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9BB46-05F0-4FD2-8FD2-D1B77EBA8A4A}" type="slidenum">
              <a:rPr lang="en-US"/>
              <a:pPr/>
              <a:t>11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003478" y="6568894"/>
            <a:ext cx="7499244" cy="28715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kern="1200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ea typeface="+mn-ea"/>
                <a:cs typeface="Arial"/>
              </a:rPr>
              <a:t>©2017 Cengage Learning. All Rights Reserved. May not be scanned, copied or duplicated, or posted to a publicly accessible website, in whole or in part.</a:t>
            </a:r>
          </a:p>
          <a:p>
            <a:endParaRPr lang="en-US" sz="800" baseline="0" dirty="0">
              <a:latin typeface="Arial"/>
              <a:cs typeface="Arial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8229600" cy="1143000"/>
          </a:xfrm>
        </p:spPr>
        <p:txBody>
          <a:bodyPr>
            <a:noAutofit/>
          </a:bodyPr>
          <a:lstStyle/>
          <a:p>
            <a:r>
              <a:rPr lang="en-US" dirty="0"/>
              <a:t>Major Stakeholder Groups </a:t>
            </a:r>
            <a:br>
              <a:rPr lang="en-US" dirty="0"/>
            </a:br>
            <a:r>
              <a:rPr lang="en-US" dirty="0"/>
              <a:t>and What </a:t>
            </a:r>
            <a:r>
              <a:rPr lang="en-US" dirty="0" smtClean="0"/>
              <a:t>They </a:t>
            </a:r>
            <a:r>
              <a:rPr lang="en-US" dirty="0"/>
              <a:t>Expect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2E32C-1B9E-4320-A13B-3EC5555BC4C2}" type="slidenum">
              <a:rPr lang="en-US"/>
              <a:pPr/>
              <a:t>12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003478" y="6568894"/>
            <a:ext cx="7499244" cy="28715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kern="1200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ea typeface="+mn-ea"/>
                <a:cs typeface="Arial"/>
              </a:rPr>
              <a:t>©2017 Cengage Learning. All Rights Reserved. May not be scanned, copied or duplicated, or posted to a publicly accessible website, in whole or in part.</a:t>
            </a:r>
          </a:p>
          <a:p>
            <a:endParaRPr lang="en-US" sz="800" baseline="0" dirty="0">
              <a:latin typeface="Arial"/>
              <a:cs typeface="Arial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587" y="1549400"/>
            <a:ext cx="8477907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Autofit/>
          </a:bodyPr>
          <a:lstStyle/>
          <a:p>
            <a:r>
              <a:rPr lang="en-US" dirty="0"/>
              <a:t>The Evolution of Organization Theory and Design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195512"/>
            <a:ext cx="8229600" cy="2909888"/>
          </a:xfrm>
          <a:solidFill>
            <a:schemeClr val="accent6">
              <a:lumMod val="60000"/>
              <a:lumOff val="40000"/>
            </a:schemeClr>
          </a:solidFill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txBody>
          <a:bodyPr/>
          <a:lstStyle/>
          <a:p>
            <a:pPr marL="0" indent="0" algn="ctr">
              <a:lnSpc>
                <a:spcPct val="120000"/>
              </a:lnSpc>
              <a:spcAft>
                <a:spcPct val="30000"/>
              </a:spcAft>
              <a:buFontTx/>
              <a:buNone/>
            </a:pPr>
            <a:r>
              <a:rPr lang="en-US" sz="3600" i="1" dirty="0"/>
              <a:t>Historical perspectives provide insight into how organization design and management practices have varied over time in response to changes in society.</a:t>
            </a:r>
          </a:p>
          <a:p>
            <a:pPr marL="0" indent="0">
              <a:lnSpc>
                <a:spcPct val="120000"/>
              </a:lnSpc>
              <a:buFontTx/>
              <a:buNone/>
            </a:pPr>
            <a:endParaRPr lang="en-US" sz="3600" i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5B59C-F691-4119-AA3D-167EA0351FBF}" type="slidenum">
              <a:rPr lang="en-US"/>
              <a:pPr/>
              <a:t>13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003478" y="6568894"/>
            <a:ext cx="7499244" cy="28715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kern="1200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ea typeface="+mn-ea"/>
                <a:cs typeface="Arial"/>
              </a:rPr>
              <a:t>©2017 Cengage Learning. All Rights Reserved. May not be scanned, copied or duplicated, or posted to a publicly accessible website, in whole or in part.</a:t>
            </a:r>
          </a:p>
          <a:p>
            <a:endParaRPr lang="en-US" sz="800" baseline="0" dirty="0">
              <a:latin typeface="Arial"/>
              <a:cs typeface="Arial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Historical Perspectives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ct val="30000"/>
              </a:spcAft>
            </a:pPr>
            <a:r>
              <a:rPr lang="en-US" sz="2400" b="1" dirty="0"/>
              <a:t>Efficiency is Everything</a:t>
            </a:r>
          </a:p>
          <a:p>
            <a:pPr lvl="1">
              <a:lnSpc>
                <a:spcPct val="90000"/>
              </a:lnSpc>
              <a:spcBef>
                <a:spcPct val="0"/>
              </a:spcBef>
              <a:spcAft>
                <a:spcPct val="30000"/>
              </a:spcAft>
            </a:pPr>
            <a:r>
              <a:rPr lang="en-US" sz="2000" dirty="0"/>
              <a:t>Scientific Management: Pioneered by Frederick Winslow Taylor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ct val="30000"/>
              </a:spcAft>
            </a:pPr>
            <a:r>
              <a:rPr lang="en-US" sz="2400" b="1" dirty="0"/>
              <a:t>How to Get Organized</a:t>
            </a:r>
          </a:p>
          <a:p>
            <a:pPr lvl="1">
              <a:lnSpc>
                <a:spcPct val="90000"/>
              </a:lnSpc>
              <a:spcBef>
                <a:spcPct val="0"/>
              </a:spcBef>
              <a:spcAft>
                <a:spcPct val="30000"/>
              </a:spcAft>
            </a:pPr>
            <a:r>
              <a:rPr lang="en-US" sz="2000" dirty="0"/>
              <a:t>Administrative Principles</a:t>
            </a:r>
          </a:p>
          <a:p>
            <a:pPr lvl="2">
              <a:lnSpc>
                <a:spcPct val="90000"/>
              </a:lnSpc>
              <a:spcBef>
                <a:spcPct val="0"/>
              </a:spcBef>
              <a:spcAft>
                <a:spcPct val="30000"/>
              </a:spcAft>
            </a:pPr>
            <a:r>
              <a:rPr lang="en-US" sz="1800" dirty="0"/>
              <a:t>Contributed to Bureaucratic Organizations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ct val="30000"/>
              </a:spcAft>
            </a:pPr>
            <a:r>
              <a:rPr lang="en-US" sz="2400" b="1" dirty="0"/>
              <a:t>What about People?</a:t>
            </a:r>
          </a:p>
          <a:p>
            <a:pPr lvl="1">
              <a:lnSpc>
                <a:spcPct val="90000"/>
              </a:lnSpc>
              <a:spcBef>
                <a:spcPct val="0"/>
              </a:spcBef>
              <a:spcAft>
                <a:spcPct val="30000"/>
              </a:spcAft>
            </a:pPr>
            <a:r>
              <a:rPr lang="en-US" sz="2000" dirty="0"/>
              <a:t>Hawthorne Studies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ct val="30000"/>
              </a:spcAft>
            </a:pPr>
            <a:r>
              <a:rPr lang="en-US" sz="2400" b="1" dirty="0"/>
              <a:t>Can Bureaucracies Be Flexible?</a:t>
            </a:r>
          </a:p>
          <a:p>
            <a:pPr lvl="1">
              <a:lnSpc>
                <a:spcPct val="90000"/>
              </a:lnSpc>
              <a:spcBef>
                <a:spcPct val="0"/>
              </a:spcBef>
              <a:spcAft>
                <a:spcPct val="30000"/>
              </a:spcAft>
            </a:pPr>
            <a:r>
              <a:rPr lang="en-US" sz="2000" dirty="0"/>
              <a:t>Flexible and </a:t>
            </a:r>
            <a:r>
              <a:rPr lang="en-US" sz="2000" dirty="0" smtClean="0"/>
              <a:t>lean; focused </a:t>
            </a:r>
            <a:r>
              <a:rPr lang="en-US" sz="2000" dirty="0"/>
              <a:t>on service, </a:t>
            </a:r>
            <a:r>
              <a:rPr lang="en-US" sz="2000" dirty="0" smtClean="0"/>
              <a:t>quality, </a:t>
            </a:r>
            <a:r>
              <a:rPr lang="en-US" sz="2000" dirty="0"/>
              <a:t>and engaged employees (</a:t>
            </a:r>
            <a:r>
              <a:rPr lang="en-US" sz="2000" dirty="0" smtClean="0"/>
              <a:t>1980s</a:t>
            </a:r>
            <a:r>
              <a:rPr lang="en-US" sz="2000" dirty="0"/>
              <a:t>)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ct val="30000"/>
              </a:spcAft>
            </a:pPr>
            <a:r>
              <a:rPr lang="en-US" sz="2400" b="1" dirty="0" smtClean="0"/>
              <a:t>It All Depends: Key Contingencies</a:t>
            </a:r>
            <a:endParaRPr lang="en-US" sz="2400" b="1" dirty="0"/>
          </a:p>
          <a:p>
            <a:pPr lvl="1">
              <a:lnSpc>
                <a:spcPct val="90000"/>
              </a:lnSpc>
              <a:spcBef>
                <a:spcPct val="0"/>
              </a:spcBef>
              <a:spcAft>
                <a:spcPct val="30000"/>
              </a:spcAft>
            </a:pPr>
            <a:r>
              <a:rPr lang="en-US" sz="2000" dirty="0"/>
              <a:t>Contingency: there is no “one best way”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76E6F-1C83-4E40-9D40-31BEEED614F4}" type="slidenum">
              <a:rPr lang="en-US"/>
              <a:pPr/>
              <a:t>14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003478" y="6568894"/>
            <a:ext cx="7499244" cy="28715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kern="1200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ea typeface="+mn-ea"/>
                <a:cs typeface="Arial"/>
              </a:rPr>
              <a:t>©2017 Cengage Learning. All Rights Reserved. May not be scanned, copied or duplicated, or posted to a publicly accessible website, in whole or in part.</a:t>
            </a:r>
          </a:p>
          <a:p>
            <a:endParaRPr lang="en-US" sz="800" baseline="0" dirty="0">
              <a:latin typeface="Arial"/>
              <a:cs typeface="Arial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Organic vs. Mechanistic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029200"/>
          </a:xfrm>
        </p:spPr>
        <p:txBody>
          <a:bodyPr>
            <a:normAutofit lnSpcReduction="10000"/>
          </a:bodyPr>
          <a:lstStyle/>
          <a:p>
            <a:r>
              <a:rPr lang="en-US" b="1" i="1" dirty="0" smtClean="0"/>
              <a:t>Mechanistic </a:t>
            </a:r>
            <a:r>
              <a:rPr lang="en-US" dirty="0" smtClean="0"/>
              <a:t>– characterized by machine-like standard rules and procedures with clear authority</a:t>
            </a:r>
          </a:p>
          <a:p>
            <a:r>
              <a:rPr lang="en-US" b="1" i="1" dirty="0" smtClean="0"/>
              <a:t>Organic </a:t>
            </a:r>
            <a:r>
              <a:rPr lang="en-US" dirty="0" smtClean="0"/>
              <a:t>– design of organization is looser, free-flowing, and adaptive</a:t>
            </a:r>
          </a:p>
          <a:p>
            <a:endParaRPr lang="en-US" sz="800" dirty="0" smtClean="0"/>
          </a:p>
          <a:p>
            <a:pPr lvl="2">
              <a:buNone/>
            </a:pPr>
            <a:r>
              <a:rPr lang="en-US" b="1" i="1" dirty="0" smtClean="0"/>
              <a:t>Depends upon:</a:t>
            </a:r>
          </a:p>
          <a:p>
            <a:pPr lvl="3"/>
            <a:r>
              <a:rPr lang="en-US" dirty="0" smtClean="0"/>
              <a:t>Structure</a:t>
            </a:r>
          </a:p>
          <a:p>
            <a:pPr lvl="3"/>
            <a:r>
              <a:rPr lang="en-US" dirty="0" smtClean="0"/>
              <a:t>Tasks/Roles</a:t>
            </a:r>
          </a:p>
          <a:p>
            <a:pPr lvl="3"/>
            <a:r>
              <a:rPr lang="en-US" dirty="0" smtClean="0"/>
              <a:t>System Formality</a:t>
            </a:r>
          </a:p>
          <a:p>
            <a:pPr lvl="3"/>
            <a:r>
              <a:rPr lang="en-US" dirty="0" smtClean="0"/>
              <a:t>Communication</a:t>
            </a:r>
          </a:p>
          <a:p>
            <a:pPr lvl="3"/>
            <a:r>
              <a:rPr lang="en-US" dirty="0" smtClean="0"/>
              <a:t>Hierarchy versus Collaboration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003478" y="6570843"/>
            <a:ext cx="7499244" cy="28715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kern="1200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ea typeface="+mn-ea"/>
                <a:cs typeface="Arial"/>
              </a:rPr>
              <a:t>©2017 Cengage Learning. All Rights Reserved. May not be scanned, copied or duplicated, or posted to a publicly accessible website, in whole or in part.</a:t>
            </a:r>
          </a:p>
          <a:p>
            <a:endParaRPr lang="en-US" sz="800" baseline="0" dirty="0">
              <a:latin typeface="Arial"/>
              <a:cs typeface="Arial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C5FAE-00CD-47A8-9354-893880255B90}" type="slidenum">
              <a:rPr lang="en-US" smtClean="0"/>
              <a:pPr/>
              <a:t>15</a:t>
            </a:fld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Organic and Mechanistic Designs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59C6E-61BD-4D59-9331-8C6EB5C60788}" type="slidenum">
              <a:rPr lang="en-US"/>
              <a:pPr/>
              <a:t>16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003478" y="6568894"/>
            <a:ext cx="7499244" cy="28715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kern="1200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ea typeface="+mn-ea"/>
                <a:cs typeface="Arial"/>
              </a:rPr>
              <a:t>©2017 Cengage Learning. All Rights Reserved. May not be scanned, copied or duplicated, or posted to a publicly accessible website, in whole or in part.</a:t>
            </a:r>
          </a:p>
          <a:p>
            <a:endParaRPr lang="en-US" sz="800" baseline="0" dirty="0">
              <a:latin typeface="Arial"/>
              <a:cs typeface="Arial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962" y="1523999"/>
            <a:ext cx="7854569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Contemporary Ideas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76400"/>
            <a:ext cx="8229600" cy="5105400"/>
          </a:xfrm>
        </p:spPr>
        <p:txBody>
          <a:bodyPr/>
          <a:lstStyle/>
          <a:p>
            <a:pPr>
              <a:spcAft>
                <a:spcPct val="40000"/>
              </a:spcAft>
            </a:pPr>
            <a:r>
              <a:rPr lang="en-US" sz="2800" dirty="0"/>
              <a:t>Today’s organizations are still imprinted with </a:t>
            </a:r>
            <a:r>
              <a:rPr lang="en-US" sz="2800" dirty="0" smtClean="0"/>
              <a:t>hierarchical, formalized mechanistic approach</a:t>
            </a:r>
          </a:p>
          <a:p>
            <a:pPr>
              <a:spcAft>
                <a:spcPct val="40000"/>
              </a:spcAft>
            </a:pPr>
            <a:r>
              <a:rPr lang="en-US" sz="2800" dirty="0" smtClean="0"/>
              <a:t>A few organizations have shifted to an organic  “</a:t>
            </a:r>
            <a:r>
              <a:rPr lang="en-US" sz="2800" dirty="0" err="1" smtClean="0"/>
              <a:t>bossless</a:t>
            </a:r>
            <a:r>
              <a:rPr lang="en-US" sz="2800" dirty="0" smtClean="0"/>
              <a:t>” design</a:t>
            </a:r>
            <a:endParaRPr lang="en-US" sz="2800" dirty="0"/>
          </a:p>
          <a:p>
            <a:pPr>
              <a:spcAft>
                <a:spcPct val="40000"/>
              </a:spcAft>
            </a:pPr>
            <a:r>
              <a:rPr lang="en-US" sz="2800" b="1" i="1" dirty="0" smtClean="0"/>
              <a:t>Open Systems </a:t>
            </a:r>
            <a:r>
              <a:rPr lang="en-US" sz="2800" dirty="0" smtClean="0"/>
              <a:t>are adaptive and interact with the environment</a:t>
            </a:r>
          </a:p>
          <a:p>
            <a:pPr>
              <a:spcAft>
                <a:spcPct val="40000"/>
              </a:spcAft>
            </a:pPr>
            <a:r>
              <a:rPr lang="en-US" sz="2800" dirty="0" smtClean="0"/>
              <a:t>Culture has to engage employees to support a non-hierarchical environment</a:t>
            </a:r>
            <a:endParaRPr lang="en-US" sz="2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66F92-DC6E-4F9E-B99A-BD8A60A71E98}" type="slidenum">
              <a:rPr lang="en-US"/>
              <a:pPr/>
              <a:t>17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003478" y="6568894"/>
            <a:ext cx="7499244" cy="28715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kern="1200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ea typeface="+mn-ea"/>
                <a:cs typeface="Arial"/>
              </a:rPr>
              <a:t>©2017 Cengage Learning. All Rights Reserved. May not be scanned, copied or duplicated, or posted to a publicly accessible website, in whole or in part.</a:t>
            </a:r>
          </a:p>
          <a:p>
            <a:endParaRPr lang="en-US" sz="800" baseline="0" dirty="0">
              <a:latin typeface="Arial"/>
              <a:cs typeface="Arial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Framework for the Book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400" dirty="0" smtClean="0"/>
              <a:t>Four levels of analysis characterize organizations 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Organizational </a:t>
            </a:r>
            <a:r>
              <a:rPr lang="en-US" sz="2400" dirty="0"/>
              <a:t>behavior is the micro approach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Organization </a:t>
            </a:r>
            <a:r>
              <a:rPr lang="en-US" sz="2400" dirty="0" smtClean="0"/>
              <a:t>theory  and design </a:t>
            </a:r>
            <a:r>
              <a:rPr lang="en-US" sz="2400" dirty="0"/>
              <a:t>is the macro examination</a:t>
            </a:r>
          </a:p>
          <a:p>
            <a:pPr>
              <a:lnSpc>
                <a:spcPct val="150000"/>
              </a:lnSpc>
            </a:pPr>
            <a:r>
              <a:rPr lang="en-US" sz="2400" b="1" i="1" dirty="0" smtClean="0"/>
              <a:t>Organization design is concerned with the big picture of the organization and its major departments   </a:t>
            </a:r>
            <a:endParaRPr lang="en-US" sz="2400" i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6D9D2-F7EE-4530-8270-0A838C687BBE}" type="slidenum">
              <a:rPr lang="en-US"/>
              <a:pPr/>
              <a:t>18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003478" y="6568894"/>
            <a:ext cx="7499244" cy="28715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kern="1200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ea typeface="+mn-ea"/>
                <a:cs typeface="Arial"/>
              </a:rPr>
              <a:t>©2017 Cengage Learning. All Rights Reserved. May not be scanned, copied or duplicated, or posted to a publicly accessible website, in whole or in part.</a:t>
            </a:r>
          </a:p>
          <a:p>
            <a:endParaRPr lang="en-US" sz="800" baseline="0" dirty="0">
              <a:latin typeface="Arial"/>
              <a:cs typeface="Arial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Levels of Analysis in Organizations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3124200" y="6019800"/>
            <a:ext cx="5715000" cy="685800"/>
          </a:xfrm>
        </p:spPr>
        <p:txBody>
          <a:bodyPr/>
          <a:lstStyle/>
          <a:p>
            <a:fld id="{270C5FAE-00CD-47A8-9354-893880255B90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09600" y="6356350"/>
            <a:ext cx="7772400" cy="501650"/>
          </a:xfrm>
        </p:spPr>
        <p:txBody>
          <a:bodyPr/>
          <a:lstStyle/>
          <a:p>
            <a:r>
              <a:rPr lang="en-US" sz="900" dirty="0" smtClean="0"/>
              <a:t>©2017 Cengage Learning. All Rights Reserved. May not be scanned, copied or duplicated, or posted to a publicly accessible website, in whole or in part.</a:t>
            </a:r>
            <a:endParaRPr lang="en-US" sz="900" dirty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0" y="1600200"/>
            <a:ext cx="9084985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097038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Organization </a:t>
            </a:r>
            <a:r>
              <a:rPr lang="en-US" dirty="0" smtClean="0"/>
              <a:t>Design in </a:t>
            </a:r>
            <a:r>
              <a:rPr lang="en-US" dirty="0"/>
              <a:t>Action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524000"/>
            <a:ext cx="8305800" cy="5029200"/>
          </a:xfrm>
        </p:spPr>
        <p:txBody>
          <a:bodyPr/>
          <a:lstStyle/>
          <a:p>
            <a:r>
              <a:rPr lang="en-US" sz="2800" dirty="0"/>
              <a:t>Current Challenges</a:t>
            </a:r>
          </a:p>
          <a:p>
            <a:pPr lvl="1"/>
            <a:r>
              <a:rPr lang="en-US" sz="2400" dirty="0"/>
              <a:t>Globalization</a:t>
            </a:r>
          </a:p>
          <a:p>
            <a:pPr lvl="1"/>
            <a:r>
              <a:rPr lang="en-US" sz="2400" dirty="0"/>
              <a:t>Intense Competition</a:t>
            </a:r>
          </a:p>
          <a:p>
            <a:pPr lvl="1"/>
            <a:r>
              <a:rPr lang="en-US" sz="2400" dirty="0"/>
              <a:t>Ethics and </a:t>
            </a:r>
            <a:r>
              <a:rPr lang="en-US" sz="2400" dirty="0" smtClean="0"/>
              <a:t>the Green Movement </a:t>
            </a:r>
            <a:endParaRPr lang="en-US" sz="2400" dirty="0"/>
          </a:p>
          <a:p>
            <a:pPr lvl="1"/>
            <a:r>
              <a:rPr lang="en-US" sz="2400" dirty="0"/>
              <a:t>Speed </a:t>
            </a:r>
            <a:r>
              <a:rPr lang="en-US" sz="2400" dirty="0" smtClean="0"/>
              <a:t>and </a:t>
            </a:r>
            <a:r>
              <a:rPr lang="en-US" sz="2400" dirty="0"/>
              <a:t>Responsiveness</a:t>
            </a:r>
          </a:p>
          <a:p>
            <a:pPr lvl="1"/>
            <a:r>
              <a:rPr lang="en-US" sz="2400" dirty="0" smtClean="0"/>
              <a:t>Social Business and Big Data</a:t>
            </a:r>
          </a:p>
          <a:p>
            <a:pPr marL="457200" lvl="1" indent="0">
              <a:buNone/>
            </a:pPr>
            <a:endParaRPr lang="en-US" sz="2400" dirty="0"/>
          </a:p>
          <a:p>
            <a:r>
              <a:rPr lang="en-US" sz="2800" dirty="0" smtClean="0"/>
              <a:t>Organization design </a:t>
            </a:r>
            <a:r>
              <a:rPr lang="en-US" sz="2800" dirty="0"/>
              <a:t>helps us explain </a:t>
            </a:r>
            <a:r>
              <a:rPr lang="en-US" sz="2800" b="1" i="1" dirty="0"/>
              <a:t>what happened in the past,</a:t>
            </a:r>
            <a:r>
              <a:rPr lang="en-US" sz="2800" dirty="0"/>
              <a:t> as well as </a:t>
            </a:r>
            <a:r>
              <a:rPr lang="en-US" sz="2800" b="1" i="1" dirty="0"/>
              <a:t>what may happen in the future</a:t>
            </a:r>
            <a:r>
              <a:rPr lang="en-US" sz="2800" dirty="0"/>
              <a:t>, so that we can </a:t>
            </a:r>
            <a:r>
              <a:rPr lang="en-US" sz="2800" b="1" i="1" dirty="0"/>
              <a:t>manage organizations more </a:t>
            </a:r>
            <a:r>
              <a:rPr lang="en-US" sz="2800" b="1" i="1" dirty="0" smtClean="0"/>
              <a:t>effectively</a:t>
            </a:r>
            <a:endParaRPr lang="en-US" sz="2800" b="1" i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D1D71-6DEF-419E-8D85-8CC513B69053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993318" y="6636726"/>
            <a:ext cx="7499244" cy="28715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rPr>
              <a:t>©2017 Cengage Learning. All Rights Reserved. May not be scanned, copied or duplicated, or posted to a publicly accessible website, in whole or in part</a:t>
            </a:r>
            <a:endParaRPr lang="en-US" sz="800" baseline="0" dirty="0">
              <a:latin typeface="Arial"/>
              <a:cs typeface="Arial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 smtClean="0"/>
              <a:t>Framework </a:t>
            </a:r>
          </a:p>
          <a:p>
            <a:pPr marL="0" indent="0">
              <a:buNone/>
            </a:pPr>
            <a:r>
              <a:rPr lang="en-US" sz="4400" dirty="0" smtClean="0"/>
              <a:t>for the Book</a:t>
            </a:r>
            <a:endParaRPr lang="en-US" sz="44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5819" y="228600"/>
            <a:ext cx="4869421" cy="609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" y="6356350"/>
            <a:ext cx="7924800" cy="501650"/>
          </a:xfrm>
        </p:spPr>
        <p:txBody>
          <a:bodyPr/>
          <a:lstStyle/>
          <a:p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rPr>
              <a:t>©2017 Cengage Learning. All Rights Reserved. May not be scanned, copied or duplicated, or posted to a publicly accessible website, in whole or in part</a:t>
            </a:r>
            <a:endParaRPr lang="en-US" sz="9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C5FAE-00CD-47A8-9354-893880255B90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130089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Essentials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txBody>
          <a:bodyPr>
            <a:normAutofit fontScale="92500" lnSpcReduction="20000"/>
          </a:bodyPr>
          <a:lstStyle/>
          <a:p>
            <a:pPr marL="0" lvl="0" indent="0">
              <a:buNone/>
            </a:pPr>
            <a:r>
              <a:rPr lang="en-US" dirty="0" smtClean="0">
                <a:sym typeface="Wingdings"/>
              </a:rPr>
              <a:t></a:t>
            </a:r>
            <a:r>
              <a:rPr lang="en-US" dirty="0" smtClean="0"/>
              <a:t>Organization </a:t>
            </a:r>
            <a:r>
              <a:rPr lang="en-US" dirty="0"/>
              <a:t>design provides tools </a:t>
            </a:r>
            <a:r>
              <a:rPr lang="en-US" dirty="0" smtClean="0"/>
              <a:t>for a                               </a:t>
            </a:r>
          </a:p>
          <a:p>
            <a:pPr marL="0" lvl="0" indent="0">
              <a:buNone/>
            </a:pPr>
            <a:r>
              <a:rPr lang="en-US" dirty="0"/>
              <a:t> </a:t>
            </a:r>
            <a:r>
              <a:rPr lang="en-US" dirty="0" smtClean="0"/>
              <a:t>   changing </a:t>
            </a:r>
            <a:r>
              <a:rPr lang="en-US" dirty="0"/>
              <a:t>environment. </a:t>
            </a:r>
          </a:p>
          <a:p>
            <a:pPr marL="0" lvl="0" indent="0">
              <a:buNone/>
            </a:pPr>
            <a:r>
              <a:rPr lang="en-US" dirty="0" smtClean="0">
                <a:sym typeface="Wingdings"/>
              </a:rPr>
              <a:t> </a:t>
            </a:r>
            <a:r>
              <a:rPr lang="en-US" dirty="0" smtClean="0"/>
              <a:t>Managers </a:t>
            </a:r>
            <a:r>
              <a:rPr lang="en-US" dirty="0"/>
              <a:t>face new challenges including </a:t>
            </a:r>
            <a:r>
              <a:rPr lang="en-US" dirty="0" smtClean="0"/>
              <a:t>      </a:t>
            </a:r>
          </a:p>
          <a:p>
            <a:pPr marL="0" lvl="0" indent="0">
              <a:buNone/>
            </a:pPr>
            <a:r>
              <a:rPr lang="en-US" dirty="0"/>
              <a:t> </a:t>
            </a:r>
            <a:r>
              <a:rPr lang="en-US" dirty="0" smtClean="0"/>
              <a:t>    globalization </a:t>
            </a:r>
            <a:r>
              <a:rPr lang="en-US" dirty="0"/>
              <a:t>and ethical scrutiny.</a:t>
            </a:r>
          </a:p>
          <a:p>
            <a:pPr lvl="0">
              <a:buFont typeface="Wingdings"/>
              <a:buChar char="v"/>
            </a:pPr>
            <a:r>
              <a:rPr lang="en-US" dirty="0" smtClean="0"/>
              <a:t>Organizations </a:t>
            </a:r>
            <a:r>
              <a:rPr lang="en-US" dirty="0"/>
              <a:t>are open systems that obtain </a:t>
            </a:r>
            <a:r>
              <a:rPr lang="en-US" dirty="0" smtClean="0"/>
              <a:t>                            </a:t>
            </a:r>
          </a:p>
          <a:p>
            <a:pPr marL="0" lvl="0" indent="0">
              <a:buNone/>
            </a:pPr>
            <a:r>
              <a:rPr lang="en-US" dirty="0"/>
              <a:t> </a:t>
            </a:r>
            <a:r>
              <a:rPr lang="en-US" dirty="0" smtClean="0"/>
              <a:t>    inputs </a:t>
            </a:r>
            <a:r>
              <a:rPr lang="en-US" dirty="0"/>
              <a:t>from the </a:t>
            </a:r>
            <a:r>
              <a:rPr lang="en-US" dirty="0" smtClean="0"/>
              <a:t>environment</a:t>
            </a:r>
            <a:r>
              <a:rPr lang="en-US" dirty="0"/>
              <a:t>, add value, and </a:t>
            </a:r>
            <a:r>
              <a:rPr lang="en-US" dirty="0" smtClean="0"/>
              <a:t> </a:t>
            </a:r>
          </a:p>
          <a:p>
            <a:pPr marL="0" lvl="0" indent="0">
              <a:buNone/>
            </a:pPr>
            <a:r>
              <a:rPr lang="en-US" dirty="0"/>
              <a:t> </a:t>
            </a:r>
            <a:r>
              <a:rPr lang="en-US" dirty="0" smtClean="0"/>
              <a:t>    discharge </a:t>
            </a:r>
            <a:r>
              <a:rPr lang="en-US" dirty="0"/>
              <a:t>products and services.</a:t>
            </a:r>
          </a:p>
          <a:p>
            <a:pPr lvl="0">
              <a:buFont typeface="Wingdings"/>
              <a:buChar char="v"/>
            </a:pPr>
            <a:r>
              <a:rPr lang="en-US" dirty="0" smtClean="0"/>
              <a:t>Managers shape </a:t>
            </a:r>
            <a:r>
              <a:rPr lang="en-US" dirty="0"/>
              <a:t>organizations to perform well </a:t>
            </a:r>
            <a:r>
              <a:rPr lang="en-US" dirty="0" smtClean="0"/>
              <a:t> </a:t>
            </a:r>
          </a:p>
          <a:p>
            <a:pPr marL="0" lvl="0" indent="0">
              <a:buNone/>
            </a:pPr>
            <a:r>
              <a:rPr lang="en-US" dirty="0"/>
              <a:t> </a:t>
            </a:r>
            <a:r>
              <a:rPr lang="en-US" dirty="0" smtClean="0"/>
              <a:t>    for society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6200" y="6400800"/>
            <a:ext cx="8153400" cy="457200"/>
          </a:xfrm>
        </p:spPr>
        <p:txBody>
          <a:bodyPr/>
          <a:lstStyle/>
          <a:p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rPr>
              <a:t>©2017 Cengage Learning. All Rights Reserved. May not be scanned, copied or duplicated, or posted to a publicly accessible website, in whole or in part.</a:t>
            </a:r>
          </a:p>
          <a:p>
            <a:endParaRPr lang="en-US" sz="9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C5FAE-00CD-47A8-9354-893880255B90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724229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Essentials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pPr marL="0" lvl="0" indent="0">
              <a:spcBef>
                <a:spcPts val="0"/>
              </a:spcBef>
              <a:buNone/>
            </a:pPr>
            <a:endParaRPr lang="en-US" dirty="0" smtClean="0">
              <a:sym typeface="Wingdings"/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en-US" dirty="0" smtClean="0">
                <a:sym typeface="Wingdings"/>
              </a:rPr>
              <a:t></a:t>
            </a:r>
            <a:r>
              <a:rPr lang="en-US" dirty="0" smtClean="0">
                <a:latin typeface="Franklin Gothic Book"/>
              </a:rPr>
              <a:t> </a:t>
            </a:r>
            <a:r>
              <a:rPr lang="en-US" dirty="0" smtClean="0"/>
              <a:t>Organization </a:t>
            </a:r>
            <a:r>
              <a:rPr lang="en-US" dirty="0"/>
              <a:t>design perspectives have varied </a:t>
            </a:r>
            <a:r>
              <a:rPr lang="en-US" dirty="0" smtClean="0"/>
              <a:t> 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en-US" dirty="0" smtClean="0"/>
              <a:t>     over </a:t>
            </a:r>
            <a:r>
              <a:rPr lang="en-US" dirty="0"/>
              <a:t>time. </a:t>
            </a:r>
            <a:endParaRPr lang="en-US" dirty="0" smtClean="0"/>
          </a:p>
          <a:p>
            <a:pPr lvl="0">
              <a:spcBef>
                <a:spcPts val="0"/>
              </a:spcBef>
              <a:buFont typeface="Wingdings"/>
              <a:buChar char="v"/>
            </a:pPr>
            <a:r>
              <a:rPr lang="en-US" dirty="0" smtClean="0"/>
              <a:t>Organization </a:t>
            </a:r>
            <a:r>
              <a:rPr lang="en-US" dirty="0"/>
              <a:t>designs range from mechanistic </a:t>
            </a:r>
            <a:r>
              <a:rPr lang="en-US" dirty="0" smtClean="0"/>
              <a:t>   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en-US" dirty="0"/>
              <a:t> </a:t>
            </a:r>
            <a:r>
              <a:rPr lang="en-US" dirty="0" smtClean="0"/>
              <a:t>   to </a:t>
            </a:r>
            <a:r>
              <a:rPr lang="en-US" dirty="0"/>
              <a:t>organic</a:t>
            </a:r>
            <a:r>
              <a:rPr lang="en-US" dirty="0" smtClean="0"/>
              <a:t>.</a:t>
            </a:r>
          </a:p>
          <a:p>
            <a:pPr lvl="0">
              <a:spcBef>
                <a:spcPts val="0"/>
              </a:spcBef>
              <a:buFont typeface="Wingdings"/>
              <a:buChar char="v"/>
            </a:pPr>
            <a:r>
              <a:rPr lang="en-US" dirty="0" smtClean="0"/>
              <a:t>Most </a:t>
            </a:r>
            <a:r>
              <a:rPr lang="en-US" dirty="0"/>
              <a:t>concepts pertain to the top- and middle </a:t>
            </a:r>
            <a:r>
              <a:rPr lang="en-US" dirty="0" smtClean="0"/>
              <a:t>             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en-US" dirty="0"/>
              <a:t> </a:t>
            </a:r>
            <a:r>
              <a:rPr lang="en-US" dirty="0" smtClean="0"/>
              <a:t>   management </a:t>
            </a:r>
            <a:r>
              <a:rPr lang="en-US" dirty="0"/>
              <a:t>levels of the organization.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6200" y="6400800"/>
            <a:ext cx="7772400" cy="288925"/>
          </a:xfrm>
        </p:spPr>
        <p:txBody>
          <a:bodyPr/>
          <a:lstStyle/>
          <a:p>
            <a:r>
              <a:rPr lang="en-US" sz="900" dirty="0" smtClean="0"/>
              <a:t>©2017 Cengage Learning. All Rights Reserved. May not be scanned, copied or duplicated, or posted to a publicly accessible website, in whole or in part.</a:t>
            </a:r>
            <a:endParaRPr lang="en-US" sz="9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C5FAE-00CD-47A8-9354-893880255B90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7402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an Organization?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600200"/>
            <a:ext cx="8305800" cy="5029200"/>
          </a:xfrm>
        </p:spPr>
        <p:txBody>
          <a:bodyPr/>
          <a:lstStyle/>
          <a:p>
            <a:pPr>
              <a:spcAft>
                <a:spcPct val="30000"/>
              </a:spcAft>
              <a:buFont typeface="Wingdings" pitchFamily="2" charset="2"/>
              <a:buChar char="ü"/>
            </a:pPr>
            <a:endParaRPr lang="en-US" dirty="0" smtClean="0"/>
          </a:p>
          <a:p>
            <a:pPr>
              <a:spcAft>
                <a:spcPct val="30000"/>
              </a:spcAft>
              <a:buFont typeface="Wingdings" pitchFamily="2" charset="2"/>
              <a:buChar char="ü"/>
            </a:pPr>
            <a:r>
              <a:rPr lang="en-US" dirty="0" smtClean="0"/>
              <a:t>Social </a:t>
            </a:r>
            <a:r>
              <a:rPr lang="en-US" dirty="0"/>
              <a:t>entities that are goal-directed</a:t>
            </a:r>
          </a:p>
          <a:p>
            <a:pPr>
              <a:spcAft>
                <a:spcPct val="30000"/>
              </a:spcAft>
              <a:buFont typeface="Wingdings" pitchFamily="2" charset="2"/>
              <a:buChar char="ü"/>
            </a:pPr>
            <a:r>
              <a:rPr lang="en-US" dirty="0"/>
              <a:t>Designed as deliberately structured and coordinated activity systems</a:t>
            </a:r>
          </a:p>
          <a:p>
            <a:pPr>
              <a:spcAft>
                <a:spcPct val="30000"/>
              </a:spcAft>
              <a:buFont typeface="Wingdings" pitchFamily="2" charset="2"/>
              <a:buChar char="ü"/>
            </a:pPr>
            <a:r>
              <a:rPr lang="en-US" dirty="0"/>
              <a:t>Linked to the external environment</a:t>
            </a:r>
          </a:p>
          <a:p>
            <a:pPr marL="0" indent="0">
              <a:buNone/>
            </a:pPr>
            <a:endParaRPr lang="en-US" dirty="0"/>
          </a:p>
          <a:p>
            <a:pPr lvl="1">
              <a:buFont typeface="Wingdings" pitchFamily="2" charset="2"/>
              <a:buChar char="ü"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F3365-C510-4F3D-A398-9C75DB966546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003478" y="6568894"/>
            <a:ext cx="7499244" cy="28715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rPr>
              <a:t>©2017 Cengage Learning. All Rights Reserved. May not be scanned, copied or duplicated, or posted to a publicly accessible website, in whole or in part</a:t>
            </a:r>
            <a:endParaRPr lang="en-US" sz="800" baseline="0" dirty="0">
              <a:latin typeface="Arial"/>
              <a:cs typeface="Arial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Organization is an Open System</a:t>
            </a:r>
            <a:endParaRPr lang="en-US" dirty="0"/>
          </a:p>
        </p:txBody>
      </p:sp>
      <p:pic>
        <p:nvPicPr>
          <p:cNvPr id="1028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1" y="1625600"/>
            <a:ext cx="9067800" cy="370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00" y="6172200"/>
            <a:ext cx="8610600" cy="381000"/>
          </a:xfrm>
        </p:spPr>
        <p:txBody>
          <a:bodyPr/>
          <a:lstStyle/>
          <a:p>
            <a:r>
              <a:rPr lang="en-US" dirty="0" smtClean="0"/>
              <a:t>© 2017 Cengage Learning®.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150591">
            <a:off x="8540585" y="6201865"/>
            <a:ext cx="211696" cy="272692"/>
          </a:xfrm>
        </p:spPr>
        <p:txBody>
          <a:bodyPr/>
          <a:lstStyle/>
          <a:p>
            <a:fld id="{270C5FAE-00CD-47A8-9354-893880255B90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01191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Importance of Organizations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95400"/>
            <a:ext cx="8229600" cy="53340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ct val="30000"/>
              </a:spcAft>
              <a:buFontTx/>
              <a:buNone/>
            </a:pPr>
            <a:endParaRPr lang="en-US" sz="2400" dirty="0"/>
          </a:p>
          <a:p>
            <a:pPr>
              <a:lnSpc>
                <a:spcPct val="90000"/>
              </a:lnSpc>
              <a:spcAft>
                <a:spcPct val="30000"/>
              </a:spcAft>
            </a:pPr>
            <a:r>
              <a:rPr lang="en-US" sz="2400" dirty="0" smtClean="0"/>
              <a:t>Organizations are a means to an end</a:t>
            </a:r>
          </a:p>
          <a:p>
            <a:pPr>
              <a:lnSpc>
                <a:spcPct val="90000"/>
              </a:lnSpc>
              <a:spcAft>
                <a:spcPct val="30000"/>
              </a:spcAft>
            </a:pPr>
            <a:r>
              <a:rPr lang="en-US" sz="2400" dirty="0" smtClean="0"/>
              <a:t>The corporation has played a significant role in the last 100 years</a:t>
            </a:r>
          </a:p>
          <a:p>
            <a:pPr>
              <a:lnSpc>
                <a:spcPct val="90000"/>
              </a:lnSpc>
              <a:spcAft>
                <a:spcPct val="30000"/>
              </a:spcAft>
            </a:pPr>
            <a:r>
              <a:rPr lang="en-US" sz="2400" dirty="0" smtClean="0"/>
              <a:t>Produce </a:t>
            </a:r>
            <a:r>
              <a:rPr lang="en-US" sz="2400" dirty="0"/>
              <a:t>goods and services efficiently</a:t>
            </a:r>
          </a:p>
          <a:p>
            <a:pPr>
              <a:lnSpc>
                <a:spcPct val="90000"/>
              </a:lnSpc>
              <a:spcAft>
                <a:spcPct val="30000"/>
              </a:spcAft>
            </a:pPr>
            <a:r>
              <a:rPr lang="en-US" sz="2400" dirty="0"/>
              <a:t>Facilitate innovation</a:t>
            </a:r>
          </a:p>
          <a:p>
            <a:pPr>
              <a:lnSpc>
                <a:spcPct val="90000"/>
              </a:lnSpc>
              <a:spcAft>
                <a:spcPct val="30000"/>
              </a:spcAft>
            </a:pPr>
            <a:r>
              <a:rPr lang="en-US" sz="2400" dirty="0" smtClean="0"/>
              <a:t>Adapt </a:t>
            </a:r>
            <a:r>
              <a:rPr lang="en-US" sz="2400" dirty="0"/>
              <a:t>to and influence a changing environment</a:t>
            </a:r>
          </a:p>
          <a:p>
            <a:pPr>
              <a:lnSpc>
                <a:spcPct val="90000"/>
              </a:lnSpc>
              <a:spcAft>
                <a:spcPct val="30000"/>
              </a:spcAft>
            </a:pPr>
            <a:r>
              <a:rPr lang="en-US" sz="2400" dirty="0"/>
              <a:t>Create value for owners, </a:t>
            </a:r>
            <a:r>
              <a:rPr lang="en-US" sz="2400" dirty="0" smtClean="0"/>
              <a:t>customers, </a:t>
            </a:r>
            <a:r>
              <a:rPr lang="en-US" sz="2400" dirty="0"/>
              <a:t>and employees</a:t>
            </a:r>
          </a:p>
          <a:p>
            <a:pPr>
              <a:lnSpc>
                <a:spcPct val="90000"/>
              </a:lnSpc>
              <a:spcAft>
                <a:spcPct val="30000"/>
              </a:spcAft>
            </a:pPr>
            <a:r>
              <a:rPr lang="en-US" sz="2400" dirty="0"/>
              <a:t>Accommodate ongoing challenges of diversity, ethics, and the motivation and coordination of employees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124200" y="6248400"/>
            <a:ext cx="5715000" cy="294044"/>
          </a:xfrm>
        </p:spPr>
        <p:txBody>
          <a:bodyPr/>
          <a:lstStyle/>
          <a:p>
            <a:fld id="{DABE3099-E0EB-4881-9BFF-951F30F58202}" type="slidenum">
              <a:rPr lang="en-US"/>
              <a:pPr/>
              <a:t>5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889000" y="6434747"/>
            <a:ext cx="7499244" cy="28715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rPr>
              <a:t>©2017 Cengage Learning. All Rights Reserved. May not be scanned, copied or duplicated, or posted to a publicly accessible website, in whole or in part</a:t>
            </a:r>
            <a:endParaRPr lang="en-US" sz="800" baseline="0" dirty="0">
              <a:latin typeface="Arial"/>
              <a:cs typeface="Arial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Importance of Organizations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582082" y="6324600"/>
            <a:ext cx="4180918" cy="152400"/>
          </a:xfrm>
        </p:spPr>
        <p:txBody>
          <a:bodyPr/>
          <a:lstStyle/>
          <a:p>
            <a:fld id="{270C5FAE-00CD-47A8-9354-893880255B90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143000" y="6477000"/>
            <a:ext cx="7499244" cy="28715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kern="1200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ea typeface="+mn-ea"/>
                <a:cs typeface="Arial"/>
              </a:rPr>
              <a:t>©2017 Cengage Learning. All Rights Reserved. May not be scanned, copied or duplicated, or posted to a publicly accessible website, in whole or in part.</a:t>
            </a:r>
          </a:p>
          <a:p>
            <a:endParaRPr lang="en-US" sz="800" baseline="0" dirty="0">
              <a:latin typeface="Arial"/>
              <a:cs typeface="Arial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495016"/>
            <a:ext cx="5963764" cy="48295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9144000" cy="1143000"/>
          </a:xfrm>
        </p:spPr>
        <p:txBody>
          <a:bodyPr>
            <a:noAutofit/>
          </a:bodyPr>
          <a:lstStyle/>
          <a:p>
            <a:r>
              <a:rPr lang="en-US" dirty="0"/>
              <a:t>Dimensions of </a:t>
            </a:r>
            <a:br>
              <a:rPr lang="en-US" dirty="0"/>
            </a:br>
            <a:r>
              <a:rPr lang="en-US" dirty="0"/>
              <a:t>Organization Design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228600" y="2174875"/>
            <a:ext cx="4343400" cy="4530725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b="1" dirty="0"/>
              <a:t>Structural Dimensions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Formalization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Specialization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Hierarchy of </a:t>
            </a:r>
            <a:r>
              <a:rPr lang="en-US" dirty="0" smtClean="0"/>
              <a:t>Authority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Complexity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 smtClean="0"/>
              <a:t>Centralization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dirty="0"/>
          </a:p>
          <a:p>
            <a:pPr>
              <a:lnSpc>
                <a:spcPct val="90000"/>
              </a:lnSpc>
              <a:buFontTx/>
              <a:buNone/>
            </a:pPr>
            <a:endParaRPr lang="en-US" dirty="0"/>
          </a:p>
          <a:p>
            <a:pPr lvl="1">
              <a:lnSpc>
                <a:spcPct val="90000"/>
              </a:lnSpc>
              <a:buFontTx/>
              <a:buNone/>
            </a:pPr>
            <a:endParaRPr lang="en-US" dirty="0"/>
          </a:p>
        </p:txBody>
      </p:sp>
      <p:sp>
        <p:nvSpPr>
          <p:cNvPr id="53252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4495800" y="2133600"/>
            <a:ext cx="4495800" cy="4530725"/>
          </a:xfrm>
        </p:spPr>
        <p:txBody>
          <a:bodyPr/>
          <a:lstStyle/>
          <a:p>
            <a:pPr>
              <a:buFontTx/>
              <a:buNone/>
            </a:pPr>
            <a:r>
              <a:rPr lang="en-US" b="1" dirty="0" smtClean="0"/>
              <a:t>Contingency Factors</a:t>
            </a:r>
            <a:endParaRPr lang="en-US" b="1" dirty="0"/>
          </a:p>
          <a:p>
            <a:pPr lvl="1"/>
            <a:r>
              <a:rPr lang="en-US" dirty="0"/>
              <a:t>Size</a:t>
            </a:r>
          </a:p>
          <a:p>
            <a:pPr lvl="1"/>
            <a:r>
              <a:rPr lang="en-US" dirty="0"/>
              <a:t>Organizational  technology</a:t>
            </a:r>
          </a:p>
          <a:p>
            <a:pPr lvl="1"/>
            <a:r>
              <a:rPr lang="en-US" dirty="0"/>
              <a:t>Environment</a:t>
            </a:r>
          </a:p>
          <a:p>
            <a:pPr lvl="1"/>
            <a:r>
              <a:rPr lang="en-US" dirty="0"/>
              <a:t>Goals and strategy</a:t>
            </a:r>
          </a:p>
          <a:p>
            <a:pPr lvl="1"/>
            <a:r>
              <a:rPr lang="en-US" dirty="0"/>
              <a:t>Culture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91400" y="6400800"/>
            <a:ext cx="1524000" cy="168094"/>
          </a:xfrm>
        </p:spPr>
        <p:txBody>
          <a:bodyPr/>
          <a:lstStyle/>
          <a:p>
            <a:fld id="{1CA3138C-56F2-4488-8032-196B79B0C844}" type="slidenum">
              <a:rPr lang="en-US"/>
              <a:pPr/>
              <a:t>7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003478" y="6568894"/>
            <a:ext cx="7499244" cy="28715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rPr>
              <a:t>©2017 Cengage Learning. All Rights Reserved. May not be scanned, copied or duplicated, or posted to a publicly accessible website, in whole or in part </a:t>
            </a:r>
            <a:r>
              <a:rPr lang="en-US" sz="800" dirty="0"/>
              <a:t> </a:t>
            </a:r>
          </a:p>
          <a:p>
            <a:endParaRPr lang="en-US" sz="800" baseline="0" dirty="0">
              <a:latin typeface="Arial"/>
              <a:cs typeface="Arial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382000" cy="1143000"/>
          </a:xfrm>
        </p:spPr>
        <p:txBody>
          <a:bodyPr>
            <a:noAutofit/>
          </a:bodyPr>
          <a:lstStyle/>
          <a:p>
            <a:r>
              <a:rPr lang="en-US" sz="4000" dirty="0"/>
              <a:t>Interacting </a:t>
            </a:r>
            <a:r>
              <a:rPr lang="en-US" sz="4000" dirty="0" smtClean="0"/>
              <a:t>Structural </a:t>
            </a:r>
            <a:r>
              <a:rPr lang="en-US" sz="4000" dirty="0"/>
              <a:t>Dimensions of </a:t>
            </a:r>
            <a:r>
              <a:rPr lang="en-US" sz="4000" dirty="0" smtClean="0"/>
              <a:t>Design and Contingency Factors</a:t>
            </a:r>
            <a:endParaRPr lang="en-US" sz="4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419600" y="6386331"/>
            <a:ext cx="4524500" cy="365125"/>
          </a:xfrm>
        </p:spPr>
        <p:txBody>
          <a:bodyPr/>
          <a:lstStyle/>
          <a:p>
            <a:fld id="{667F57F3-E16A-4EEE-AA1A-31D0605B9BFD}" type="slidenum">
              <a:rPr lang="en-US"/>
              <a:pPr/>
              <a:t>8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003478" y="6568894"/>
            <a:ext cx="7499244" cy="28715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defTabSz="457200">
              <a:defRPr/>
            </a:pP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rPr>
              <a:t>©2017 Cengage Learning. All Rights Reserved. May not be scanned, copied or duplicated, or posted to a publicly accessible website, in whole or in part.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1731" y="1524000"/>
            <a:ext cx="7130520" cy="495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Organization Chart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 flipH="1">
            <a:off x="6705600" y="6487795"/>
            <a:ext cx="2362200" cy="365125"/>
          </a:xfrm>
        </p:spPr>
        <p:txBody>
          <a:bodyPr/>
          <a:lstStyle/>
          <a:p>
            <a:fld id="{C4C02A48-1AB6-45D7-9E97-D6206E341360}" type="slidenum">
              <a:rPr lang="en-US"/>
              <a:pPr/>
              <a:t>9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021893" y="6589824"/>
            <a:ext cx="7499244" cy="28715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kern="1200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ea typeface="+mn-ea"/>
                <a:cs typeface="Arial"/>
              </a:rPr>
              <a:t>©2017 Cengage Learning. All Rights Reserved. May not be scanned, copied or duplicated, or posted to a publicly accessible website, in whole or in part.</a:t>
            </a:r>
          </a:p>
          <a:p>
            <a:endParaRPr lang="en-US" sz="800" baseline="0" dirty="0">
              <a:latin typeface="Arial"/>
              <a:cs typeface="Arial"/>
            </a:endParaRP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961697" y="-431552"/>
            <a:ext cx="5430157" cy="8591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855</TotalTime>
  <Words>1224</Words>
  <Application>Microsoft Office PowerPoint</Application>
  <PresentationFormat>On-screen Show (4:3)</PresentationFormat>
  <Paragraphs>149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8" baseType="lpstr">
      <vt:lpstr>Arial</vt:lpstr>
      <vt:lpstr>Bookman Old Style</vt:lpstr>
      <vt:lpstr>Calibri</vt:lpstr>
      <vt:lpstr>Franklin Gothic Book</vt:lpstr>
      <vt:lpstr>Wingdings</vt:lpstr>
      <vt:lpstr>Office Theme</vt:lpstr>
      <vt:lpstr>Organizations and  Organization Theory </vt:lpstr>
      <vt:lpstr>Organization Design in Action</vt:lpstr>
      <vt:lpstr>What is an Organization?</vt:lpstr>
      <vt:lpstr>The Organization is an Open System</vt:lpstr>
      <vt:lpstr>Importance of Organizations</vt:lpstr>
      <vt:lpstr>The Importance of Organizations</vt:lpstr>
      <vt:lpstr>Dimensions of  Organization Design</vt:lpstr>
      <vt:lpstr>Interacting Structural Dimensions of Design and Contingency Factors</vt:lpstr>
      <vt:lpstr>Organization Chart</vt:lpstr>
      <vt:lpstr>Differing Characteristics of Three Organizations</vt:lpstr>
      <vt:lpstr>Performance and  Effectiveness Outcomes</vt:lpstr>
      <vt:lpstr>Major Stakeholder Groups  and What They Expect</vt:lpstr>
      <vt:lpstr>The Evolution of Organization Theory and Design</vt:lpstr>
      <vt:lpstr>Historical Perspectives</vt:lpstr>
      <vt:lpstr>Organic vs. Mechanistic</vt:lpstr>
      <vt:lpstr>Organic and Mechanistic Designs</vt:lpstr>
      <vt:lpstr>Contemporary Ideas</vt:lpstr>
      <vt:lpstr>Framework for the Book</vt:lpstr>
      <vt:lpstr>Levels of Analysis in Organizations</vt:lpstr>
      <vt:lpstr>PowerPoint Presentation</vt:lpstr>
      <vt:lpstr>Design Essentials</vt:lpstr>
      <vt:lpstr>Design Essentials</vt:lpstr>
    </vt:vector>
  </TitlesOfParts>
  <Company>Walsh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fieldtech</dc:creator>
  <cp:lastModifiedBy>Boal, Kim</cp:lastModifiedBy>
  <cp:revision>37</cp:revision>
  <dcterms:created xsi:type="dcterms:W3CDTF">2012-02-28T20:40:41Z</dcterms:created>
  <dcterms:modified xsi:type="dcterms:W3CDTF">2015-12-21T20:28:52Z</dcterms:modified>
</cp:coreProperties>
</file>