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2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75" r:id="rId13"/>
    <p:sldId id="265" r:id="rId14"/>
    <p:sldId id="266" r:id="rId15"/>
    <p:sldId id="267" r:id="rId16"/>
    <p:sldId id="269" r:id="rId17"/>
    <p:sldId id="276" r:id="rId18"/>
    <p:sldId id="277" r:id="rId19"/>
    <p:sldId id="278" r:id="rId20"/>
    <p:sldId id="271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B8306-67AF-4BB8-BB1D-26B488A25B0E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77F35-65B3-460D-83B9-D5B3F4A0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4478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2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590800"/>
            <a:ext cx="7010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Strategy, Organization Design,</a:t>
            </a:r>
            <a:br>
              <a:rPr lang="en-US" b="1" dirty="0" smtClean="0"/>
            </a:br>
            <a:r>
              <a:rPr lang="en-US" b="1" dirty="0" smtClean="0"/>
              <a:t>and  Effectiveness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smtClean="0"/>
              <a:t>Twelfth Edition</a:t>
            </a:r>
            <a:endParaRPr lang="en-US" dirty="0" smtClean="0"/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219009"/>
            <a:ext cx="1066800" cy="365125"/>
          </a:xfrm>
        </p:spPr>
        <p:txBody>
          <a:bodyPr/>
          <a:lstStyle/>
          <a:p>
            <a:fld id="{3C693B4A-E60E-4E92-9A3C-EB6C33FB81F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69300" cy="1143000"/>
          </a:xfrm>
        </p:spPr>
        <p:txBody>
          <a:bodyPr>
            <a:noAutofit/>
          </a:bodyPr>
          <a:lstStyle/>
          <a:p>
            <a:r>
              <a:rPr lang="en-US" dirty="0"/>
              <a:t>Miles and Snow’s</a:t>
            </a:r>
            <a:br>
              <a:rPr lang="en-US" dirty="0"/>
            </a:br>
            <a:r>
              <a:rPr lang="en-US" dirty="0"/>
              <a:t>Strategy Typology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299" y="2133600"/>
            <a:ext cx="8407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i="1" dirty="0"/>
              <a:t>Prospector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Learning orientation; flexible, fluid, decentralized structure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Values creativity, risk-taking, and innovation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Defender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Efficiency orientation; centralized authority and tight cost control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Emphasis on production efficiency, low overhead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Analyzer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Balances efficiency and learning; tight cost control with flexibility and adaptability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Emphasis on creativity, research, risk-taking for innovation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Reactor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clear organizational approach; design characteristics may shift abruptly depending on current needs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1531938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Managers should seek to formulate strategy that matches the demands of the external </a:t>
            </a:r>
            <a:r>
              <a:rPr lang="en-US" sz="2400" i="1" dirty="0" smtClean="0"/>
              <a:t>environment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00800" y="6208849"/>
            <a:ext cx="3564168" cy="365125"/>
          </a:xfrm>
        </p:spPr>
        <p:txBody>
          <a:bodyPr/>
          <a:lstStyle/>
          <a:p>
            <a:fld id="{B359344C-7CC5-47AD-A738-45C2C5C91C5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How Strategy Affects </a:t>
            </a:r>
            <a:br>
              <a:rPr lang="en-US" dirty="0"/>
            </a:br>
            <a:r>
              <a:rPr lang="en-US" dirty="0"/>
              <a:t>Organization Design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3700" y="2078037"/>
            <a:ext cx="5816600" cy="3636963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 algn="ctr"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Managers must </a:t>
            </a:r>
            <a:r>
              <a:rPr lang="en-US" u="sng" dirty="0">
                <a:solidFill>
                  <a:schemeClr val="bg1"/>
                </a:solidFill>
              </a:rPr>
              <a:t>design</a:t>
            </a:r>
            <a:r>
              <a:rPr lang="en-US" dirty="0">
                <a:solidFill>
                  <a:schemeClr val="bg1"/>
                </a:solidFill>
              </a:rPr>
              <a:t> the organization to support the firm’s competitive </a:t>
            </a:r>
            <a:r>
              <a:rPr lang="en-US" u="sng" dirty="0" smtClean="0">
                <a:solidFill>
                  <a:schemeClr val="bg1"/>
                </a:solidFill>
              </a:rPr>
              <a:t>strategy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655763" y="2268537"/>
            <a:ext cx="5830887" cy="1066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3200" b="1" i="1">
                <a:solidFill>
                  <a:schemeClr val="bg1"/>
                </a:solidFill>
              </a:rPr>
              <a:t>Strategy impacts internal organization characteristics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2201" y="1501676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Organization Design Outcomes of Strategy</a:t>
            </a:r>
            <a:endParaRPr lang="en-US" sz="36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6182360" cy="574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386331"/>
            <a:ext cx="3533292" cy="365125"/>
          </a:xfrm>
        </p:spPr>
        <p:txBody>
          <a:bodyPr/>
          <a:lstStyle/>
          <a:p>
            <a:fld id="{DC4A09B4-1D65-457F-A831-1980EDDFFD1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Contingency Factors</a:t>
            </a:r>
            <a:br>
              <a:rPr lang="en-US" dirty="0"/>
            </a:br>
            <a:r>
              <a:rPr lang="en-US" dirty="0"/>
              <a:t>Affecting Organization Design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8" y="1915160"/>
            <a:ext cx="8885656" cy="422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386331"/>
            <a:ext cx="609600" cy="365125"/>
          </a:xfrm>
        </p:spPr>
        <p:txBody>
          <a:bodyPr/>
          <a:lstStyle/>
          <a:p>
            <a:fld id="{1FE6B25E-7CC5-4E42-9A23-604BCD13623B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Assessing Organizational Effectiveness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84637"/>
            <a:ext cx="8229600" cy="24685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Aft>
                <a:spcPct val="40000"/>
              </a:spcAft>
              <a:buNone/>
            </a:pPr>
            <a:r>
              <a:rPr lang="en-US" b="1" i="1" dirty="0" smtClean="0"/>
              <a:t>Measuring Effectiveness:</a:t>
            </a:r>
          </a:p>
          <a:p>
            <a:pPr marL="857250" lvl="1" indent="-457200">
              <a:spcAft>
                <a:spcPct val="40000"/>
              </a:spcAft>
              <a:buFont typeface="Arial" charset="0"/>
              <a:buChar char="→"/>
            </a:pPr>
            <a:r>
              <a:rPr lang="en-US" dirty="0" smtClean="0"/>
              <a:t>The Goal Approach</a:t>
            </a:r>
          </a:p>
          <a:p>
            <a:pPr marL="857250" lvl="1" indent="-457200">
              <a:spcAft>
                <a:spcPct val="40000"/>
              </a:spcAft>
              <a:buFont typeface="Arial" charset="0"/>
              <a:buChar char="→"/>
            </a:pPr>
            <a:r>
              <a:rPr lang="en-US" dirty="0" smtClean="0"/>
              <a:t>The Resource-Based Approach</a:t>
            </a:r>
          </a:p>
          <a:p>
            <a:pPr marL="857250" lvl="1" indent="-457200">
              <a:spcAft>
                <a:spcPct val="40000"/>
              </a:spcAft>
              <a:buFont typeface="Arial" charset="0"/>
              <a:buChar char="→"/>
            </a:pPr>
            <a:r>
              <a:rPr lang="en-US" dirty="0" smtClean="0"/>
              <a:t>The Internal Process Approach</a:t>
            </a:r>
          </a:p>
          <a:p>
            <a:pPr marL="857250" lvl="1" indent="-457200">
              <a:spcAft>
                <a:spcPct val="40000"/>
              </a:spcAft>
              <a:buFont typeface="Arial" charset="0"/>
              <a:buChar char="→"/>
            </a:pPr>
            <a:r>
              <a:rPr lang="en-US" dirty="0" smtClean="0"/>
              <a:t>The Strategic Constituents Approach</a:t>
            </a:r>
            <a:endParaRPr lang="en-US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86750" cy="13731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Effectiveness</a:t>
            </a:r>
            <a:r>
              <a:rPr lang="en-US" sz="2800" i="1" dirty="0">
                <a:solidFill>
                  <a:schemeClr val="bg1"/>
                </a:solidFill>
              </a:rPr>
              <a:t> takes into consideration a range of variables at both the organizational and departmental levels.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6720" y="3124200"/>
            <a:ext cx="8286750" cy="95410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Efficiency</a:t>
            </a:r>
            <a:r>
              <a:rPr lang="en-US" sz="2800" i="1" dirty="0" smtClean="0">
                <a:solidFill>
                  <a:schemeClr val="bg1"/>
                </a:solidFill>
              </a:rPr>
              <a:t> relates to the working of the organization and amount of resources used to produce output.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02722" y="6347347"/>
            <a:ext cx="381000" cy="365125"/>
          </a:xfrm>
        </p:spPr>
        <p:txBody>
          <a:bodyPr/>
          <a:lstStyle/>
          <a:p>
            <a:fld id="{A57631B2-D16C-4C3D-812F-0DFC6F861CC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Indicators of Organizational Effectiveness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63543" cy="48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01000" y="6356350"/>
            <a:ext cx="762000" cy="365125"/>
          </a:xfrm>
        </p:spPr>
        <p:txBody>
          <a:bodyPr/>
          <a:lstStyle/>
          <a:p>
            <a:fld id="{66C71C5A-5945-42EC-A47B-5C70A1B75261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Approaches to Measuring </a:t>
            </a:r>
            <a:br>
              <a:rPr lang="en-US" sz="3600" dirty="0" smtClean="0"/>
            </a:br>
            <a:r>
              <a:rPr lang="en-US" sz="3600" dirty="0" smtClean="0"/>
              <a:t>Organizational Effectiveness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700" y="1554934"/>
            <a:ext cx="6713412" cy="500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Integrated Effectiveness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b="1" i="1" dirty="0" smtClean="0"/>
              <a:t>Competing values model </a:t>
            </a:r>
            <a:r>
              <a:rPr lang="en-US" dirty="0" smtClean="0"/>
              <a:t>tries to balance concern with various parts of the organization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/>
              <a:t>human relations emphasis </a:t>
            </a:r>
            <a:r>
              <a:rPr lang="en-US" dirty="0" smtClean="0"/>
              <a:t>incorporates the values of an internal focus and flexible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15200" y="6316867"/>
            <a:ext cx="28194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Four Approaches to </a:t>
            </a:r>
            <a:br>
              <a:rPr lang="en-US" dirty="0" smtClean="0"/>
            </a:br>
            <a:r>
              <a:rPr lang="en-US" dirty="0" smtClean="0"/>
              <a:t>Effectiveness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86331"/>
            <a:ext cx="16002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18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6" y="1422400"/>
            <a:ext cx="8982367" cy="512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Effectiveness Values for </a:t>
            </a:r>
            <a:br>
              <a:rPr lang="en-US" dirty="0" smtClean="0"/>
            </a:br>
            <a:r>
              <a:rPr lang="en-US" dirty="0" smtClean="0"/>
              <a:t>Two Organizations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69838" y="6352427"/>
            <a:ext cx="974162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19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4320"/>
            <a:ext cx="7195663" cy="493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82000" y="6400800"/>
            <a:ext cx="609600" cy="320675"/>
          </a:xfrm>
        </p:spPr>
        <p:txBody>
          <a:bodyPr/>
          <a:lstStyle/>
          <a:p>
            <a:fld id="{F493B2DA-4DA1-442A-A1E1-EA8029286DD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Top Management Role in Organization Direction, Design, and Effectiveness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400" y="3947614"/>
            <a:ext cx="64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i="1" dirty="0" smtClean="0"/>
          </a:p>
          <a:p>
            <a:pPr algn="ctr"/>
            <a:endParaRPr lang="en-US" sz="2800" b="1" i="1" dirty="0"/>
          </a:p>
          <a:p>
            <a:pPr algn="ctr"/>
            <a:endParaRPr lang="en-US" sz="2800" b="1" i="1" dirty="0" smtClean="0"/>
          </a:p>
          <a:p>
            <a:pPr algn="ctr"/>
            <a:endParaRPr lang="en-US" sz="2800" b="1" i="1" dirty="0"/>
          </a:p>
          <a:p>
            <a:r>
              <a:rPr lang="en-US" sz="2800" b="1" i="1" dirty="0" smtClean="0"/>
              <a:t>Organizational goal </a:t>
            </a:r>
            <a:r>
              <a:rPr lang="en-US" sz="2400" dirty="0" smtClean="0"/>
              <a:t>- a desired state of affairs that an organization attempts to reach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196640" cy="4225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56350"/>
            <a:ext cx="990600" cy="365125"/>
          </a:xfrm>
        </p:spPr>
        <p:txBody>
          <a:bodyPr/>
          <a:lstStyle/>
          <a:p>
            <a:fld id="{74BCD05B-5F9D-438E-BB77-25A83461C7D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ym typeface="Wingdings"/>
            </a:endParaRPr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Strategic </a:t>
            </a:r>
            <a:r>
              <a:rPr lang="en-US" dirty="0"/>
              <a:t>intent </a:t>
            </a:r>
            <a:r>
              <a:rPr lang="en-US" dirty="0" smtClean="0"/>
              <a:t>includes </a:t>
            </a:r>
            <a:r>
              <a:rPr lang="en-US" dirty="0"/>
              <a:t>competitive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advantage </a:t>
            </a:r>
            <a:r>
              <a:rPr lang="en-US" dirty="0"/>
              <a:t>and </a:t>
            </a:r>
            <a:r>
              <a:rPr lang="en-US" dirty="0" smtClean="0"/>
              <a:t>core competence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/>
              <a:buChar char="v"/>
            </a:pPr>
            <a:r>
              <a:rPr lang="en-US" dirty="0" smtClean="0"/>
              <a:t>Strategies </a:t>
            </a:r>
            <a:r>
              <a:rPr lang="en-US" dirty="0"/>
              <a:t>may include many </a:t>
            </a:r>
            <a:r>
              <a:rPr lang="en-US" dirty="0" smtClean="0"/>
              <a:t>techniques</a:t>
            </a:r>
          </a:p>
          <a:p>
            <a:pPr marL="0" indent="0">
              <a:lnSpc>
                <a:spcPct val="90000"/>
              </a:lnSpc>
              <a:spcAft>
                <a:spcPct val="40000"/>
              </a:spcAft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dirty="0" smtClean="0"/>
              <a:t>Organizational </a:t>
            </a:r>
            <a:r>
              <a:rPr lang="en-US" dirty="0"/>
              <a:t>effectiveness must be </a:t>
            </a:r>
            <a:r>
              <a:rPr lang="en-US" dirty="0" smtClean="0"/>
              <a:t>assessed</a:t>
            </a:r>
          </a:p>
          <a:p>
            <a:pPr marL="0" indent="0">
              <a:lnSpc>
                <a:spcPct val="90000"/>
              </a:lnSpc>
              <a:spcAft>
                <a:spcPct val="40000"/>
              </a:spcAft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/>
              <a:t>No guaranteed measure provides an </a:t>
            </a:r>
            <a:r>
              <a:rPr lang="en-US" dirty="0" smtClean="0"/>
              <a:t>unequivocal assessment of performance                            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</a:p>
          <a:p>
            <a:pPr marL="0" indent="0">
              <a:lnSpc>
                <a:spcPct val="90000"/>
              </a:lnSpc>
              <a:spcAft>
                <a:spcPct val="40000"/>
              </a:spcAft>
              <a:buNone/>
            </a:pPr>
            <a:r>
              <a:rPr lang="en-US" smtClean="0">
                <a:sym typeface="Wingdings"/>
              </a:rPr>
              <a:t> </a:t>
            </a:r>
            <a:r>
              <a:rPr lang="en-US" dirty="0"/>
              <a:t>No approach is suitable for every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620000" cy="425450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02722" y="6477000"/>
            <a:ext cx="641278" cy="27445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Purpose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57350"/>
            <a:ext cx="8839200" cy="459105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/>
              <a:t>Strategic intent</a:t>
            </a:r>
            <a:r>
              <a:rPr lang="en-US" sz="2800" dirty="0"/>
              <a:t> - organization’s energies and resources are directed toward a focused, unifying, and compelling </a:t>
            </a:r>
            <a:r>
              <a:rPr lang="en-US" sz="2800" dirty="0" smtClean="0"/>
              <a:t>goal</a:t>
            </a:r>
            <a:endParaRPr lang="en-US" sz="28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953000" y="3070225"/>
            <a:ext cx="3886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/>
            <a:r>
              <a:rPr lang="en-US" sz="2400" b="1" i="1" u="sng" dirty="0" smtClean="0"/>
              <a:t>Operating </a:t>
            </a:r>
            <a:r>
              <a:rPr lang="en-US" sz="2400" b="1" i="1" u="sng" dirty="0"/>
              <a:t>Goals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Overall Performance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Resources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Market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Employee Development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Innovation and Change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Productivity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93700" y="3048000"/>
            <a:ext cx="4368800" cy="2819400"/>
          </a:xfrm>
          <a:prstGeom prst="rightArrowCallout">
            <a:avLst>
              <a:gd name="adj1" fmla="val 25000"/>
              <a:gd name="adj2" fmla="val 25000"/>
              <a:gd name="adj3" fmla="val 25826"/>
              <a:gd name="adj4" fmla="val 6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81000" y="38100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Mission</a:t>
            </a:r>
          </a:p>
          <a:p>
            <a:pPr marL="177800" indent="-177800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Competitive Advantage</a:t>
            </a:r>
          </a:p>
          <a:p>
            <a:pPr marL="177800" indent="-177800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Core Competence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3478" y="656889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</a:t>
            </a:r>
            <a:r>
              <a:rPr lang="en-US" sz="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Mission Statement for </a:t>
            </a:r>
            <a:br>
              <a:rPr lang="en-US" dirty="0" smtClean="0"/>
            </a:br>
            <a:r>
              <a:rPr lang="en-US" dirty="0" smtClean="0"/>
              <a:t>CVS Health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356350"/>
            <a:ext cx="8382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1"/>
            <a:ext cx="6705327" cy="504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Operating Goals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386331"/>
            <a:ext cx="12954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" y="1219200"/>
            <a:ext cx="8267155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56350"/>
            <a:ext cx="1143000" cy="365125"/>
          </a:xfrm>
        </p:spPr>
        <p:txBody>
          <a:bodyPr/>
          <a:lstStyle/>
          <a:p>
            <a:fld id="{4943A14F-00BE-4279-A3C5-4189CA27E79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Types and Purposes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540856"/>
            <a:ext cx="6960927" cy="502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0" y="6356350"/>
            <a:ext cx="533400" cy="365125"/>
          </a:xfrm>
        </p:spPr>
        <p:txBody>
          <a:bodyPr/>
          <a:lstStyle/>
          <a:p>
            <a:fld id="{EB91C981-BF72-4D9A-8E98-AEA75947BAB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Strategy and Design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A </a:t>
            </a:r>
            <a:r>
              <a:rPr lang="en-US" i="1" u="sng" dirty="0"/>
              <a:t>strategy</a:t>
            </a:r>
            <a:r>
              <a:rPr lang="en-US" dirty="0"/>
              <a:t> is a plan for interacting with the competitive environment</a:t>
            </a:r>
          </a:p>
          <a:p>
            <a:pPr>
              <a:spcAft>
                <a:spcPts val="1800"/>
              </a:spcAft>
            </a:pPr>
            <a:r>
              <a:rPr lang="en-US" dirty="0"/>
              <a:t>Managers must select specific strategy design</a:t>
            </a:r>
          </a:p>
          <a:p>
            <a:pPr>
              <a:spcAft>
                <a:spcPts val="1800"/>
              </a:spcAft>
            </a:pPr>
            <a:r>
              <a:rPr lang="en-US" dirty="0"/>
              <a:t>Models exist to aid in formulating strategy: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Porter’s Five Forces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Miles and Snow’s Strategy Typology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791200" y="6277947"/>
            <a:ext cx="5943600" cy="365125"/>
          </a:xfrm>
        </p:spPr>
        <p:txBody>
          <a:bodyPr/>
          <a:lstStyle/>
          <a:p>
            <a:fld id="{213543C1-6B8E-45DE-97BB-11A316AC97C2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 anchor="b">
            <a:normAutofit/>
          </a:bodyPr>
          <a:lstStyle/>
          <a:p>
            <a:r>
              <a:rPr lang="en-US" dirty="0"/>
              <a:t>Porter’s Competitive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228600" y="1676400"/>
            <a:ext cx="8686800" cy="1752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Differentiation strategy </a:t>
            </a:r>
            <a:r>
              <a:rPr lang="en-US" sz="2800" dirty="0" smtClean="0"/>
              <a:t>– to distinguish products or services from others in the industry</a:t>
            </a:r>
            <a:endParaRPr lang="en-US" sz="2800" dirty="0"/>
          </a:p>
        </p:txBody>
      </p:sp>
      <p:sp>
        <p:nvSpPr>
          <p:cNvPr id="8" name="Bevel 7"/>
          <p:cNvSpPr/>
          <p:nvPr/>
        </p:nvSpPr>
        <p:spPr>
          <a:xfrm>
            <a:off x="228600" y="3581400"/>
            <a:ext cx="8686800" cy="1752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Low-Cost Leadership </a:t>
            </a:r>
            <a:r>
              <a:rPr lang="en-US" sz="2800" i="1" dirty="0" smtClean="0"/>
              <a:t>– </a:t>
            </a:r>
            <a:r>
              <a:rPr lang="en-US" sz="2800" dirty="0" smtClean="0"/>
              <a:t>increase market share by keeping costs low compared to competitors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599" y="5334000"/>
            <a:ext cx="8686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Organizations may choose to focus broad or narrow in reaching multiple markets.</a:t>
            </a:r>
            <a:endParaRPr lang="en-US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08240" y="6351975"/>
            <a:ext cx="1600200" cy="365125"/>
          </a:xfrm>
        </p:spPr>
        <p:txBody>
          <a:bodyPr/>
          <a:lstStyle/>
          <a:p>
            <a:fld id="{53F73549-2153-4A19-BBEC-763C92FF87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Porter’s Competitive Strategies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6548121"/>
            <a:ext cx="80326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37895"/>
            <a:ext cx="7075686" cy="50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1082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Bookman Old Style</vt:lpstr>
      <vt:lpstr>Calibri</vt:lpstr>
      <vt:lpstr>Wingdings</vt:lpstr>
      <vt:lpstr>Office Theme</vt:lpstr>
      <vt:lpstr>Strategy, Organization Design, and  Effectiveness </vt:lpstr>
      <vt:lpstr>Top Management Role in Organization Direction, Design, and Effectiveness</vt:lpstr>
      <vt:lpstr>Organizational Purpose</vt:lpstr>
      <vt:lpstr>Mission Statement for  CVS Health</vt:lpstr>
      <vt:lpstr>Organizational Operating Goals</vt:lpstr>
      <vt:lpstr>Goals Types and Purposes</vt:lpstr>
      <vt:lpstr>Selecting Strategy and Design</vt:lpstr>
      <vt:lpstr>Porter’s Competitive Strategies</vt:lpstr>
      <vt:lpstr>Porter’s Competitive Strategies</vt:lpstr>
      <vt:lpstr>Miles and Snow’s Strategy Typology</vt:lpstr>
      <vt:lpstr>How Strategy Affects  Organization Design</vt:lpstr>
      <vt:lpstr>PowerPoint Presentation</vt:lpstr>
      <vt:lpstr>Contingency Factors Affecting Organization Design</vt:lpstr>
      <vt:lpstr>Assessing Organizational Effectiveness</vt:lpstr>
      <vt:lpstr>Indicators of Organizational Effectiveness</vt:lpstr>
      <vt:lpstr>Approaches to Measuring  Organizational Effectiveness</vt:lpstr>
      <vt:lpstr>An Integrated Effectiveness Model</vt:lpstr>
      <vt:lpstr>Four Approaches to  Effectiveness Values</vt:lpstr>
      <vt:lpstr>Effectiveness Values for  Two Organizations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29</cp:revision>
  <dcterms:created xsi:type="dcterms:W3CDTF">2012-02-28T20:40:41Z</dcterms:created>
  <dcterms:modified xsi:type="dcterms:W3CDTF">2015-12-21T20:29:25Z</dcterms:modified>
</cp:coreProperties>
</file>