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83" r:id="rId11"/>
    <p:sldId id="284" r:id="rId12"/>
    <p:sldId id="265" r:id="rId13"/>
    <p:sldId id="292" r:id="rId14"/>
    <p:sldId id="267" r:id="rId15"/>
    <p:sldId id="285" r:id="rId16"/>
    <p:sldId id="268" r:id="rId17"/>
    <p:sldId id="269" r:id="rId18"/>
    <p:sldId id="286" r:id="rId19"/>
    <p:sldId id="270" r:id="rId20"/>
    <p:sldId id="271" r:id="rId21"/>
    <p:sldId id="272" r:id="rId22"/>
    <p:sldId id="273" r:id="rId23"/>
    <p:sldId id="287" r:id="rId24"/>
    <p:sldId id="288" r:id="rId25"/>
    <p:sldId id="274" r:id="rId26"/>
    <p:sldId id="290" r:id="rId27"/>
    <p:sldId id="275" r:id="rId28"/>
    <p:sldId id="295" r:id="rId29"/>
    <p:sldId id="289" r:id="rId30"/>
    <p:sldId id="276" r:id="rId31"/>
    <p:sldId id="277" r:id="rId32"/>
    <p:sldId id="278" r:id="rId33"/>
    <p:sldId id="279" r:id="rId34"/>
    <p:sldId id="293" r:id="rId35"/>
    <p:sldId id="280" r:id="rId36"/>
    <p:sldId id="291" r:id="rId37"/>
    <p:sldId id="281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6" autoAdjust="0"/>
    <p:restoredTop sz="94667" autoAdjust="0"/>
  </p:normalViewPr>
  <p:slideViewPr>
    <p:cSldViewPr>
      <p:cViewPr varScale="1">
        <p:scale>
          <a:sx n="90" d="100"/>
          <a:sy n="90" d="100"/>
        </p:scale>
        <p:origin x="1287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3398C-BC10-4C5D-91C2-84201C05FDA0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732B-834A-4686-B65C-B0D47595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6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EDDF"/>
          </a:solidFill>
          <a:ln w="9525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 userDrawn="1"/>
        </p:nvSpPr>
        <p:spPr bwMode="auto">
          <a:xfrm>
            <a:off x="152400" y="0"/>
            <a:ext cx="228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4"/>
          <p:cNvSpPr>
            <a:spLocks noChangeArrowheads="1"/>
          </p:cNvSpPr>
          <p:nvPr userDrawn="1"/>
        </p:nvSpPr>
        <p:spPr bwMode="auto">
          <a:xfrm>
            <a:off x="1524000" y="685800"/>
            <a:ext cx="7239000" cy="5257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76400" y="2016125"/>
            <a:ext cx="7010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67100"/>
            <a:ext cx="70104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371600" y="4689664"/>
            <a:ext cx="1600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i="0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3 </a:t>
            </a:r>
            <a:endParaRPr lang="en-US" sz="12500" i="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67030" y="5244884"/>
            <a:ext cx="2206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Chapter</a:t>
            </a:r>
            <a:endParaRPr lang="en-US" sz="4000" i="1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698-F579-475E-B222-74C81059F395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3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FF8-14A6-4E70-8251-C01B3BFABD33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0533-0D5B-4A68-A530-79A531EACC53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5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D671-0D07-49F5-AA88-E07A5615E076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2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FFDD-7AF9-4816-9091-CDB6FB102FC0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806-85A5-4397-ADA9-ED919EC221C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DD23-1FD6-44A6-B167-E5D3B8E76C40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3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394C-F614-4BB0-8D7E-E51A15FBF2B0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42DA-9AD5-4A51-A3F9-F10CD6DA9CFB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06D-E942-42B9-B234-9D353CAA0D8D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0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34D0-0E32-4006-83AC-39373EF82E66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4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EDDF"/>
          </a:solidFill>
          <a:ln w="9525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6306-C658-4D12-8D2A-35151648F214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5FAE-00CD-47A8-9354-893880255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Fundamentals of Organization Structure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9440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Organization Theory and Design</a:t>
            </a:r>
          </a:p>
          <a:p>
            <a:pPr algn="ctr"/>
            <a:r>
              <a:rPr lang="en-US" dirty="0" smtClean="0"/>
              <a:t>Twelfth Edition</a:t>
            </a:r>
          </a:p>
          <a:p>
            <a:pPr algn="ctr"/>
            <a:r>
              <a:rPr lang="en-US" dirty="0" smtClean="0"/>
              <a:t>Richard L. Daft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1"/>
            <a:ext cx="6934200" cy="35813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High level of horizontal coordination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Frequent, timely, problem-solving communication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Relationships of shared goals, shared knowledge, and mutual respect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356350"/>
            <a:ext cx="4572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 Coordination and Linkages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441009"/>
            <a:ext cx="12071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1800" y="6120969"/>
            <a:ext cx="32004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37098"/>
            <a:ext cx="6781800" cy="47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/>
              <a:t>Organization Design Alternatives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38200" y="1676400"/>
            <a:ext cx="7467600" cy="1219200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Required Work Activities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838200" y="3124200"/>
            <a:ext cx="7467600" cy="1219200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Reporting Relationships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838200" y="4572000"/>
            <a:ext cx="7467600" cy="1219200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Departmental Grouping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11282" y="6347347"/>
            <a:ext cx="427918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Departmental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Grouping </a:t>
            </a:r>
          </a:p>
          <a:p>
            <a:pPr marL="0" indent="0">
              <a:buNone/>
            </a:pPr>
            <a:r>
              <a:rPr lang="en-US" sz="4400" dirty="0" smtClean="0"/>
              <a:t>Options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88" y="147320"/>
            <a:ext cx="416453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4320"/>
            <a:ext cx="4199288" cy="457200"/>
          </a:xfrm>
        </p:spPr>
        <p:txBody>
          <a:bodyPr/>
          <a:lstStyle/>
          <a:p>
            <a:pPr algn="l" defTabSz="457200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©2017 Cengage Learning. All Rights Reserved. May not be scanned, copied or duplicated, or posted to a publicly accessible website, in whole or in part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7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Functional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/>
              <a:t>Activities grouped by common function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All specific skills and knowledge are consolidated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Promotes economies of scale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Slow response to environmental changes</a:t>
            </a:r>
          </a:p>
          <a:p>
            <a:pPr>
              <a:buFont typeface="Wingdings" pitchFamily="2" charset="2"/>
              <a:buChar char="ü"/>
            </a:pPr>
            <a:r>
              <a:rPr lang="en-US" i="1"/>
              <a:t>Prevalent approach but few companies can respond in today’s environment without </a:t>
            </a:r>
            <a:r>
              <a:rPr lang="en-US" b="1" i="1"/>
              <a:t>horizontal linkages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791200" y="6372747"/>
            <a:ext cx="57912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Functional: Strengths &amp; Weaknesses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208849"/>
            <a:ext cx="10668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" y="2209800"/>
            <a:ext cx="91144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Divisional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67836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b="1" i="1" dirty="0"/>
              <a:t>Product structure</a:t>
            </a:r>
            <a:r>
              <a:rPr lang="en-US" sz="2800" dirty="0"/>
              <a:t> or </a:t>
            </a:r>
            <a:r>
              <a:rPr lang="en-US" sz="2800" b="1" i="1" dirty="0"/>
              <a:t>strategic business units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dirty="0"/>
              <a:t>Divisions organized according to products, services, product </a:t>
            </a:r>
            <a:r>
              <a:rPr lang="en-US" sz="2800" dirty="0" smtClean="0"/>
              <a:t>groups</a:t>
            </a:r>
            <a:endParaRPr lang="en-US" sz="2800" dirty="0"/>
          </a:p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dirty="0"/>
              <a:t>Good for achieving coordination across functional departments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dirty="0"/>
              <a:t>Suited for fast change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dirty="0"/>
              <a:t>Loses economies of scale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dirty="0"/>
              <a:t>Lacks technical </a:t>
            </a:r>
            <a:r>
              <a:rPr lang="en-US" sz="2800" dirty="0" smtClean="0"/>
              <a:t>specialization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647043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297158"/>
            <a:ext cx="7620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Reorganization from Functional </a:t>
            </a:r>
            <a:br>
              <a:rPr lang="en-US" dirty="0" smtClean="0"/>
            </a:br>
            <a:r>
              <a:rPr lang="en-US" dirty="0" smtClean="0"/>
              <a:t>to Divisional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46536"/>
            <a:ext cx="6838078" cy="503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Divisional: Strengths &amp; Weaknesses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332107"/>
            <a:ext cx="5334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spcAft>
                <a:spcPct val="30000"/>
              </a:spcAft>
              <a:buFont typeface="Wingdings" pitchFamily="2" charset="2"/>
              <a:buChar char="ü"/>
            </a:pPr>
            <a:r>
              <a:rPr lang="en-US"/>
              <a:t>Organizing to meet needs of users/customers by geography</a:t>
            </a:r>
          </a:p>
          <a:p>
            <a:pPr>
              <a:spcAft>
                <a:spcPct val="30000"/>
              </a:spcAft>
              <a:buFont typeface="Wingdings" pitchFamily="2" charset="2"/>
              <a:buChar char="ü"/>
            </a:pPr>
            <a:r>
              <a:rPr lang="en-US"/>
              <a:t>Many multinational corporations are organized by country</a:t>
            </a:r>
          </a:p>
          <a:p>
            <a:pPr>
              <a:spcAft>
                <a:spcPct val="30000"/>
              </a:spcAft>
              <a:buFont typeface="Wingdings" pitchFamily="2" charset="2"/>
              <a:buChar char="ü"/>
            </a:pPr>
            <a:r>
              <a:rPr lang="en-US"/>
              <a:t>Focuses managers and employees on specific geographic regions</a:t>
            </a:r>
          </a:p>
          <a:p>
            <a:pPr>
              <a:spcAft>
                <a:spcPct val="30000"/>
              </a:spcAft>
              <a:buFont typeface="Wingdings" pitchFamily="2" charset="2"/>
              <a:buChar char="ü"/>
            </a:pPr>
            <a:r>
              <a:rPr lang="en-US"/>
              <a:t>Strengths and weaknesses similar to divisional organization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198689"/>
            <a:ext cx="6096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Organization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122" y="1651908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Formal Reporting Relationships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Number of levels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Span of </a:t>
            </a:r>
            <a:r>
              <a:rPr lang="en-US" dirty="0" smtClean="0"/>
              <a:t>control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Grouping of Individuals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Creation of </a:t>
            </a:r>
            <a:r>
              <a:rPr lang="en-US" dirty="0" smtClean="0"/>
              <a:t>departments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Design of Systems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Communication, </a:t>
            </a:r>
            <a:r>
              <a:rPr lang="en-US" dirty="0" smtClean="0"/>
              <a:t>coordination, </a:t>
            </a:r>
            <a:r>
              <a:rPr lang="en-US" dirty="0"/>
              <a:t>and integration of efforts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Horizontal information and coordination reflected in organization chart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356350"/>
            <a:ext cx="11430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Geographic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203769"/>
            <a:ext cx="5334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84960"/>
            <a:ext cx="891278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Structure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33400" indent="-53340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dirty="0" err="1"/>
              <a:t>Multifocused</a:t>
            </a:r>
            <a:r>
              <a:rPr lang="en-US" sz="2800" dirty="0"/>
              <a:t> with strong horizontal linkage</a:t>
            </a:r>
          </a:p>
          <a:p>
            <a:pPr marL="533400" indent="-53340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dirty="0"/>
              <a:t>Conditions for Matrix:</a:t>
            </a:r>
          </a:p>
          <a:p>
            <a:pPr lvl="2">
              <a:spcAft>
                <a:spcPct val="30000"/>
              </a:spcAft>
            </a:pPr>
            <a:r>
              <a:rPr lang="en-US" sz="2800" dirty="0"/>
              <a:t>Share resources across the organization</a:t>
            </a:r>
          </a:p>
          <a:p>
            <a:pPr lvl="2">
              <a:spcAft>
                <a:spcPct val="30000"/>
              </a:spcAft>
            </a:pPr>
            <a:r>
              <a:rPr lang="en-US" sz="2800" dirty="0"/>
              <a:t>Two or more critical outputs required: products and technical knowledge</a:t>
            </a:r>
          </a:p>
          <a:p>
            <a:pPr lvl="2">
              <a:spcAft>
                <a:spcPct val="30000"/>
              </a:spcAft>
            </a:pPr>
            <a:r>
              <a:rPr lang="en-US" sz="2800" dirty="0"/>
              <a:t>Environment is complex and uncertain</a:t>
            </a:r>
          </a:p>
          <a:p>
            <a:pPr marL="533400" indent="-53340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dirty="0"/>
              <a:t>Allows organization to meet dual demands</a:t>
            </a:r>
          </a:p>
          <a:p>
            <a:pPr marL="533400" indent="-53340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2800" dirty="0"/>
              <a:t>Largest weakness is that employees have two bosses and conflicting demands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347347"/>
            <a:ext cx="16002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Matrix Organization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67497"/>
            <a:ext cx="6520491" cy="51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Matrix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048000"/>
          </a:xfrm>
        </p:spPr>
        <p:txBody>
          <a:bodyPr/>
          <a:lstStyle/>
          <a:p>
            <a:r>
              <a:rPr lang="en-US" dirty="0" smtClean="0"/>
              <a:t>Need for shared and flexible use of people across products</a:t>
            </a:r>
          </a:p>
          <a:p>
            <a:r>
              <a:rPr lang="en-US" dirty="0" smtClean="0"/>
              <a:t>Two or more critical outputs like new products and technical knowledge</a:t>
            </a:r>
          </a:p>
          <a:p>
            <a:r>
              <a:rPr lang="en-US" dirty="0" smtClean="0"/>
              <a:t>The environment is complex and uncertain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Matrix: Strengths &amp; Weaknesses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203769"/>
            <a:ext cx="16002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1905000"/>
            <a:ext cx="913423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Horizontal Structure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3478" y="1905000"/>
            <a:ext cx="7149922" cy="4038600"/>
          </a:xfrm>
          <a:solidFill>
            <a:schemeClr val="accent1"/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/>
              <a:t>Organization around core </a:t>
            </a:r>
            <a:r>
              <a:rPr lang="en-US" sz="2800" dirty="0" smtClean="0"/>
              <a:t>processes</a:t>
            </a:r>
          </a:p>
          <a:p>
            <a:pPr lvl="1">
              <a:buNone/>
            </a:pPr>
            <a:r>
              <a:rPr lang="en-US" sz="2400" b="1" i="1" dirty="0" smtClean="0"/>
              <a:t>Processes </a:t>
            </a:r>
            <a:r>
              <a:rPr lang="en-US" sz="2400" i="1" dirty="0" smtClean="0"/>
              <a:t>refers to tasks and activities</a:t>
            </a:r>
            <a:endParaRPr lang="en-US" sz="2400" i="1" dirty="0"/>
          </a:p>
          <a:p>
            <a:pPr>
              <a:buFont typeface="Wingdings" pitchFamily="2" charset="2"/>
              <a:buChar char="ü"/>
            </a:pPr>
            <a:endParaRPr lang="en-US" sz="900" dirty="0"/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Shift towards horizontal structure during </a:t>
            </a:r>
            <a:r>
              <a:rPr lang="en-US" sz="2800" b="1" i="1" dirty="0" smtClean="0"/>
              <a:t>reengineering</a:t>
            </a:r>
            <a:endParaRPr lang="en-US" sz="2800" b="1" i="1" dirty="0"/>
          </a:p>
          <a:p>
            <a:pPr>
              <a:buFont typeface="Wingdings" pitchFamily="2" charset="2"/>
              <a:buChar char="ü"/>
            </a:pPr>
            <a:endParaRPr lang="en-US" sz="900" b="1" i="1" dirty="0"/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Eliminates </a:t>
            </a:r>
            <a:r>
              <a:rPr lang="en-US" sz="2800" dirty="0" smtClean="0"/>
              <a:t>vertical hierarchy and departmental boundaries</a:t>
            </a:r>
          </a:p>
          <a:p>
            <a:pPr>
              <a:buFont typeface="Wingdings" pitchFamily="2" charset="2"/>
              <a:buChar char="ü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45278" y="6342267"/>
            <a:ext cx="1873322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Horizontal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9963"/>
            <a:ext cx="6172200" cy="49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Characteristics of </a:t>
            </a:r>
            <a:br>
              <a:rPr lang="en-US" sz="4000" dirty="0"/>
            </a:br>
            <a:r>
              <a:rPr lang="en-US" sz="4000" dirty="0"/>
              <a:t>Horizontal Structure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Structure is created around cross-functional processes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Self-directed teams, not </a:t>
            </a:r>
            <a:r>
              <a:rPr lang="en-US" dirty="0" smtClean="0"/>
              <a:t>individuals, </a:t>
            </a:r>
            <a:r>
              <a:rPr lang="en-US" dirty="0"/>
              <a:t>are dominant players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Process owners are responsible for entire process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People on the team are given authority for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715000" y="6229169"/>
            <a:ext cx="60198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</a:t>
            </a:r>
            <a:br>
              <a:rPr lang="en-US" dirty="0"/>
            </a:br>
            <a:r>
              <a:rPr lang="en-US" dirty="0"/>
              <a:t>Horizontal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ü"/>
            </a:pPr>
            <a:endParaRPr lang="en-US" dirty="0" smtClean="0"/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 smtClean="0"/>
              <a:t>Can </a:t>
            </a:r>
            <a:r>
              <a:rPr lang="en-US" dirty="0"/>
              <a:t>increase organization’s flexibility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Customers drive the organization, measured by customer satisfaction, employee satisfaction, and financial contribution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/>
              <a:t>Culture is one of openness, trust, and collaboration; focus on continuous improvement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7848600" cy="381000"/>
          </a:xfrm>
        </p:spPr>
        <p:txBody>
          <a:bodyPr/>
          <a:lstStyle/>
          <a:p>
            <a:r>
              <a:rPr lang="en-US" sz="900" dirty="0" smtClean="0"/>
              <a:t>©2017 Cengage Learning. All Rights Reserved. May not be scanned, copied or duplicated, or posted to a publicly accessible website, in whole or in part.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28143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Horizontal: Strengths &amp; Weaknesses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1524000"/>
            <a:ext cx="9164243" cy="42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Sample Organization Chart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69322" y="6347347"/>
            <a:ext cx="10668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938138"/>
            <a:ext cx="9113520" cy="38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Virtual Networks and Outsourcing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en-US" dirty="0"/>
              <a:t>Extend horizontal coordination beyond the boundaries of the organization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en-US" dirty="0"/>
              <a:t>Most common strategy is </a:t>
            </a:r>
            <a:r>
              <a:rPr lang="en-US" b="1" i="1" dirty="0"/>
              <a:t>outsourcing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sz="3200" dirty="0"/>
              <a:t>Contract out certain tasks/functions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en-US" dirty="0"/>
              <a:t>Virtual or modular structures subcontract most of its major functions to separate companies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en-US" dirty="0"/>
              <a:t>The virtual network organization serves as a central hub with contracted experts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</a:t>
            </a:r>
            <a:r>
              <a:rPr lang="en-US" sz="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198689"/>
            <a:ext cx="11430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Network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347347"/>
            <a:ext cx="25527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31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2" y="1554480"/>
            <a:ext cx="847266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Virtual Network Strengths </a:t>
            </a:r>
            <a:br>
              <a:rPr lang="en-US" dirty="0"/>
            </a:br>
            <a:r>
              <a:rPr lang="en-US" dirty="0"/>
              <a:t>and Weaknesses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73822" y="6386331"/>
            <a:ext cx="52578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32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" y="1752600"/>
            <a:ext cx="907389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Structure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>
              <a:spcAft>
                <a:spcPct val="50000"/>
              </a:spcAft>
              <a:buFont typeface="Wingdings" pitchFamily="2" charset="2"/>
              <a:buChar char="ü"/>
            </a:pPr>
            <a:r>
              <a:rPr lang="en-US" dirty="0"/>
              <a:t>Combination of various structure approaches</a:t>
            </a:r>
          </a:p>
          <a:p>
            <a:pPr>
              <a:spcAft>
                <a:spcPct val="50000"/>
              </a:spcAft>
              <a:buFont typeface="Wingdings" pitchFamily="2" charset="2"/>
              <a:buChar char="ü"/>
            </a:pPr>
            <a:r>
              <a:rPr lang="en-US" dirty="0"/>
              <a:t>Tailored to specific needs</a:t>
            </a:r>
          </a:p>
          <a:p>
            <a:pPr>
              <a:spcAft>
                <a:spcPct val="50000"/>
              </a:spcAft>
              <a:buFont typeface="Wingdings" pitchFamily="2" charset="2"/>
              <a:buChar char="ü"/>
            </a:pPr>
            <a:r>
              <a:rPr lang="en-US" dirty="0"/>
              <a:t>Often used in rapidly changing environments</a:t>
            </a:r>
          </a:p>
          <a:p>
            <a:pPr>
              <a:spcAft>
                <a:spcPct val="50000"/>
              </a:spcAft>
              <a:buFont typeface="Wingdings" pitchFamily="2" charset="2"/>
              <a:buChar char="ü"/>
            </a:pPr>
            <a:r>
              <a:rPr lang="en-US" dirty="0"/>
              <a:t>Greater flexibility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3318" y="6570843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00800" y="6362587"/>
            <a:ext cx="44196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Hybrid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553835"/>
            <a:ext cx="2133600" cy="365125"/>
          </a:xfrm>
        </p:spPr>
        <p:txBody>
          <a:bodyPr/>
          <a:lstStyle/>
          <a:p>
            <a:fld id="{270C5FAE-00CD-47A8-9354-893880255B9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6301" y="-319901"/>
            <a:ext cx="5245258" cy="84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240" y="6591300"/>
            <a:ext cx="8427720" cy="533400"/>
          </a:xfrm>
        </p:spPr>
        <p:txBody>
          <a:bodyPr/>
          <a:lstStyle/>
          <a:p>
            <a:pPr algn="l" defTabSz="457200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©2017 Cengage Learning. All Rights Reserved. May not be scanned, copied or duplicated, or posted to a publicly accessible website, in whole or in part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54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Application of Structural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3500" dirty="0" smtClean="0"/>
              <a:t>Each </a:t>
            </a:r>
            <a:r>
              <a:rPr lang="en-US" sz="3500" dirty="0"/>
              <a:t>structure meets different needs and is a tool that can help managers be more effective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3500" b="1" i="1" dirty="0"/>
              <a:t>Structural alignment</a:t>
            </a:r>
            <a:r>
              <a:rPr lang="en-US" sz="3500" dirty="0"/>
              <a:t> aligns structure with organizational </a:t>
            </a:r>
            <a:r>
              <a:rPr lang="en-US" sz="3500" dirty="0" smtClean="0"/>
              <a:t>goals</a:t>
            </a:r>
            <a:endParaRPr lang="en-US" sz="3500" dirty="0"/>
          </a:p>
          <a:p>
            <a:pPr>
              <a:spcBef>
                <a:spcPts val="0"/>
              </a:spcBef>
            </a:pPr>
            <a:r>
              <a:rPr lang="en-US" dirty="0"/>
              <a:t>Symptoms of </a:t>
            </a:r>
            <a:r>
              <a:rPr lang="en-US" b="1" i="1" dirty="0"/>
              <a:t>Structural Deficiency: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Decision making is delayed or lacking quality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Organization cannot meet changing needs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Employee performance declines, needs are not meet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Too much conflict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347347"/>
            <a:ext cx="6858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to Organization’s Need for Efficiency vs. Learning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203769"/>
            <a:ext cx="562682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36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461"/>
            <a:ext cx="9132700" cy="400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Essentials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63494"/>
            <a:ext cx="8382000" cy="5105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sz="3600" dirty="0" smtClean="0"/>
              <a:t>Structure </a:t>
            </a:r>
            <a:r>
              <a:rPr lang="en-US" sz="3600" dirty="0"/>
              <a:t>must provide a framework, </a:t>
            </a:r>
            <a:r>
              <a:rPr lang="en-US" sz="3600" dirty="0" smtClean="0"/>
              <a:t>                       linking organization into whole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     </a:t>
            </a:r>
            <a:endParaRPr lang="en-US" sz="3600" dirty="0"/>
          </a:p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sz="3600" dirty="0" smtClean="0"/>
              <a:t>Provide </a:t>
            </a:r>
            <a:r>
              <a:rPr lang="en-US" sz="3600" dirty="0"/>
              <a:t>vertical and horizontal </a:t>
            </a:r>
            <a:r>
              <a:rPr lang="en-US" sz="3600" dirty="0" smtClean="0"/>
              <a:t>linkages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sz="3600" dirty="0" smtClean="0"/>
              <a:t>Variety </a:t>
            </a:r>
            <a:r>
              <a:rPr lang="en-US" sz="3600" dirty="0"/>
              <a:t>of alternatives for </a:t>
            </a:r>
            <a:r>
              <a:rPr lang="en-US" sz="3600" dirty="0" smtClean="0"/>
              <a:t>grouping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sz="3600" dirty="0" smtClean="0"/>
              <a:t> Virtual </a:t>
            </a:r>
            <a:r>
              <a:rPr lang="en-US" sz="3600" dirty="0"/>
              <a:t>network extends horizontal </a:t>
            </a:r>
            <a:endParaRPr lang="en-US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 </a:t>
            </a:r>
            <a:r>
              <a:rPr lang="en-US" sz="3600" dirty="0" smtClean="0"/>
              <a:t>    coordination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570843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art.</a:t>
            </a:r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86800" y="6347347"/>
            <a:ext cx="4572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sz="3600" dirty="0" smtClean="0"/>
              <a:t>Matrix </a:t>
            </a:r>
            <a:r>
              <a:rPr lang="en-US" sz="3600" dirty="0"/>
              <a:t>structure attempts to achieve </a:t>
            </a:r>
            <a:endParaRPr lang="en-US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 </a:t>
            </a:r>
            <a:r>
              <a:rPr lang="en-US" sz="3600" dirty="0" smtClean="0"/>
              <a:t>    balance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sz="3600" dirty="0" smtClean="0"/>
              <a:t>Managers </a:t>
            </a:r>
            <a:r>
              <a:rPr lang="en-US" sz="3600" dirty="0"/>
              <a:t>must find right </a:t>
            </a:r>
            <a:r>
              <a:rPr lang="en-US" sz="3600" dirty="0" smtClean="0"/>
              <a:t>balance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sz="3600" dirty="0"/>
              <a:t>The purpose of the organization chart is </a:t>
            </a:r>
            <a:r>
              <a:rPr lang="en-US" sz="36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 </a:t>
            </a:r>
            <a:r>
              <a:rPr lang="en-US" sz="3600" dirty="0" smtClean="0"/>
              <a:t>   to </a:t>
            </a:r>
            <a:r>
              <a:rPr lang="en-US" sz="3600" dirty="0"/>
              <a:t>encourage </a:t>
            </a:r>
            <a:r>
              <a:rPr lang="en-US" sz="3600" dirty="0" smtClean="0"/>
              <a:t> and direct activities   </a:t>
            </a:r>
            <a:endParaRPr lang="en-US" sz="3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    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153400" cy="365125"/>
          </a:xfrm>
        </p:spPr>
        <p:txBody>
          <a:bodyPr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©2017 Cengage Learning. All Rights Reserved. May not be scanned, copied or duplicated, or posted to a publicly accessible website, in whole or in p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3088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Information-Sharing Perspective </a:t>
            </a:r>
            <a:br>
              <a:rPr lang="en-US" dirty="0"/>
            </a:br>
            <a:r>
              <a:rPr lang="en-US" dirty="0"/>
              <a:t>on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678362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/>
              <a:t>Vertical and horizontal information flow</a:t>
            </a:r>
          </a:p>
          <a:p>
            <a:pPr lvl="1"/>
            <a:r>
              <a:rPr lang="en-US" b="1" u="sng" dirty="0"/>
              <a:t>Traditional organization</a:t>
            </a:r>
            <a:r>
              <a:rPr lang="en-US" b="1" dirty="0"/>
              <a:t> designed for efficiency?</a:t>
            </a:r>
          </a:p>
          <a:p>
            <a:pPr lvl="2"/>
            <a:r>
              <a:rPr lang="en-US" b="1" i="1" dirty="0"/>
              <a:t>Centralized </a:t>
            </a:r>
            <a:r>
              <a:rPr lang="en-US" b="1" dirty="0"/>
              <a:t>authority focused on top level decision-making</a:t>
            </a:r>
          </a:p>
          <a:p>
            <a:pPr lvl="1"/>
            <a:r>
              <a:rPr lang="en-US" b="1" u="sng" dirty="0"/>
              <a:t>Learning organization</a:t>
            </a:r>
            <a:r>
              <a:rPr lang="en-US" b="1" dirty="0"/>
              <a:t> which emphasizes communication and collaboration</a:t>
            </a:r>
          </a:p>
          <a:p>
            <a:pPr lvl="2"/>
            <a:r>
              <a:rPr lang="en-US" b="1" i="1" dirty="0"/>
              <a:t>Decentralized </a:t>
            </a:r>
            <a:r>
              <a:rPr lang="en-US" b="1" dirty="0"/>
              <a:t>authority focused on shared tasks and decisions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562600" y="6347347"/>
            <a:ext cx="57150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Efficiency versus </a:t>
            </a:r>
            <a:br>
              <a:rPr lang="en-US" dirty="0"/>
            </a:br>
            <a:r>
              <a:rPr lang="en-US" dirty="0"/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356350"/>
            <a:ext cx="6096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961"/>
            <a:ext cx="9144000" cy="447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Information Sharing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b="1" i="1" dirty="0"/>
              <a:t>Vertical linkages</a:t>
            </a:r>
            <a:r>
              <a:rPr lang="en-US" dirty="0"/>
              <a:t> coordinate activities between the top and the bottom of the organization</a:t>
            </a:r>
          </a:p>
          <a:p>
            <a:r>
              <a:rPr lang="en-US" b="1" i="1" dirty="0"/>
              <a:t>Hierarchical referral</a:t>
            </a:r>
            <a:r>
              <a:rPr lang="en-US" dirty="0"/>
              <a:t> are the vertical lines which identify the chain of command</a:t>
            </a:r>
          </a:p>
          <a:p>
            <a:r>
              <a:rPr lang="en-US" b="1" i="1" dirty="0"/>
              <a:t>Rules and Plans</a:t>
            </a:r>
            <a:r>
              <a:rPr lang="en-US" dirty="0"/>
              <a:t> create vertical links</a:t>
            </a:r>
          </a:p>
          <a:p>
            <a:r>
              <a:rPr lang="en-US" dirty="0"/>
              <a:t>Reports, computer </a:t>
            </a:r>
            <a:r>
              <a:rPr lang="en-US" dirty="0" smtClean="0"/>
              <a:t>systems, </a:t>
            </a:r>
            <a:r>
              <a:rPr lang="en-US" dirty="0"/>
              <a:t>and written information are </a:t>
            </a:r>
            <a:r>
              <a:rPr lang="en-US" b="1" i="1" dirty="0"/>
              <a:t>vertical information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15200" y="6203769"/>
            <a:ext cx="28956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Horizontal Information Sharing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Horizontal linkage</a:t>
            </a:r>
            <a:r>
              <a:rPr lang="en-US" dirty="0"/>
              <a:t> </a:t>
            </a:r>
            <a:r>
              <a:rPr lang="en-US" dirty="0" smtClean="0"/>
              <a:t>coordinates </a:t>
            </a:r>
            <a:r>
              <a:rPr lang="en-US" dirty="0"/>
              <a:t>activities across organizational departments - </a:t>
            </a:r>
            <a:r>
              <a:rPr lang="en-US" i="1" dirty="0"/>
              <a:t>not traditionally drawn on the organizational chart</a:t>
            </a:r>
          </a:p>
          <a:p>
            <a:pPr marL="974725" lvl="1" indent="-517525">
              <a:buFont typeface="Wingdings" pitchFamily="2" charset="2"/>
              <a:buChar char="ü"/>
            </a:pPr>
            <a:r>
              <a:rPr lang="en-US" dirty="0"/>
              <a:t>Information Systems</a:t>
            </a:r>
          </a:p>
          <a:p>
            <a:pPr marL="974725" lvl="1" indent="-517525">
              <a:buFont typeface="Wingdings" pitchFamily="2" charset="2"/>
              <a:buChar char="ü"/>
            </a:pPr>
            <a:r>
              <a:rPr lang="en-US" dirty="0" smtClean="0"/>
              <a:t>Liaison Roles</a:t>
            </a:r>
            <a:endParaRPr lang="en-US" dirty="0"/>
          </a:p>
          <a:p>
            <a:pPr marL="974725" lvl="1" indent="-517525">
              <a:buFont typeface="Wingdings" pitchFamily="2" charset="2"/>
              <a:buChar char="ü"/>
            </a:pPr>
            <a:r>
              <a:rPr lang="en-US" dirty="0"/>
              <a:t>Task Forces</a:t>
            </a:r>
          </a:p>
          <a:p>
            <a:pPr marL="974725" lvl="1" indent="-517525">
              <a:buFont typeface="Wingdings" pitchFamily="2" charset="2"/>
              <a:buChar char="ü"/>
            </a:pPr>
            <a:r>
              <a:rPr lang="en-US" dirty="0"/>
              <a:t>Full-Time Integrator</a:t>
            </a:r>
          </a:p>
          <a:p>
            <a:pPr marL="974725" lvl="1" indent="-517525">
              <a:buFont typeface="Wingdings" pitchFamily="2" charset="2"/>
              <a:buChar char="ü"/>
            </a:pPr>
            <a:r>
              <a:rPr lang="en-US" dirty="0"/>
              <a:t>Teams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791200" y="6342267"/>
            <a:ext cx="56388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943" y="381000"/>
            <a:ext cx="8382000" cy="114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Ladder of Mechanisms for </a:t>
            </a:r>
            <a:br>
              <a:rPr lang="en-US" dirty="0"/>
            </a:br>
            <a:r>
              <a:rPr lang="en-US" dirty="0"/>
              <a:t>Horizontal Linkages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347347"/>
            <a:ext cx="1905000" cy="365125"/>
          </a:xfrm>
        </p:spPr>
        <p:txBody>
          <a:bodyPr/>
          <a:lstStyle/>
          <a:p>
            <a:fld id="{286F88E4-DED8-4977-BA1D-FD453AA819BF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8097"/>
            <a:ext cx="7644202" cy="502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 and Horizontal Coordination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10325"/>
            <a:ext cx="2133600" cy="365125"/>
          </a:xfrm>
        </p:spPr>
        <p:txBody>
          <a:bodyPr/>
          <a:lstStyle/>
          <a:p>
            <a:fld id="{270C5FAE-00CD-47A8-9354-893880255B9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40127"/>
            <a:ext cx="5257800" cy="502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1973</Words>
  <Application>Microsoft Office PowerPoint</Application>
  <PresentationFormat>On-screen Show (4:3)</PresentationFormat>
  <Paragraphs>219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Bookman Old Style</vt:lpstr>
      <vt:lpstr>Calibri</vt:lpstr>
      <vt:lpstr>Wingdings</vt:lpstr>
      <vt:lpstr>Office Theme</vt:lpstr>
      <vt:lpstr>Fundamentals of Organization Structure</vt:lpstr>
      <vt:lpstr>Organization Structure</vt:lpstr>
      <vt:lpstr>A Sample Organization Chart</vt:lpstr>
      <vt:lpstr>Information-Sharing Perspective  on Structure</vt:lpstr>
      <vt:lpstr>Efficiency versus  Learning Outcomes</vt:lpstr>
      <vt:lpstr>Vertical Information Sharing</vt:lpstr>
      <vt:lpstr>Horizontal Information Sharing</vt:lpstr>
      <vt:lpstr>Ladder of Mechanisms for  Horizontal Linkages</vt:lpstr>
      <vt:lpstr>Teams and Horizontal Coordination</vt:lpstr>
      <vt:lpstr>Relational Coordination</vt:lpstr>
      <vt:lpstr>Horizontal Coordination and Linkages</vt:lpstr>
      <vt:lpstr>Organization Design Alternatives</vt:lpstr>
      <vt:lpstr>PowerPoint Presentation</vt:lpstr>
      <vt:lpstr>Functional Structure</vt:lpstr>
      <vt:lpstr>Functional: Strengths &amp; Weaknesses</vt:lpstr>
      <vt:lpstr>Divisional Structure</vt:lpstr>
      <vt:lpstr>Reorganization from Functional  to Divisional </vt:lpstr>
      <vt:lpstr>Divisional: Strengths &amp; Weaknesses</vt:lpstr>
      <vt:lpstr>Geographic Structure</vt:lpstr>
      <vt:lpstr>Sample Geographic Structure</vt:lpstr>
      <vt:lpstr>Matrix Structure</vt:lpstr>
      <vt:lpstr>Sample Matrix Organization</vt:lpstr>
      <vt:lpstr>Conditions for Matrix Structure</vt:lpstr>
      <vt:lpstr>Matrix: Strengths &amp; Weaknesses</vt:lpstr>
      <vt:lpstr>Horizontal Structure</vt:lpstr>
      <vt:lpstr>Sample Horizontal Structure</vt:lpstr>
      <vt:lpstr>Characteristics of  Horizontal Structure</vt:lpstr>
      <vt:lpstr>Characteristics of  Horizontal Structure</vt:lpstr>
      <vt:lpstr>Horizontal: Strengths &amp; Weaknesses</vt:lpstr>
      <vt:lpstr>Virtual Networks and Outsourcing</vt:lpstr>
      <vt:lpstr>Virtual Network Example</vt:lpstr>
      <vt:lpstr>Virtual Network Strengths  and Weaknesses</vt:lpstr>
      <vt:lpstr>Hybrid Structure</vt:lpstr>
      <vt:lpstr>Two Hybrid Structures</vt:lpstr>
      <vt:lpstr>Application of Structural Design</vt:lpstr>
      <vt:lpstr>Structure to Organization’s Need for Efficiency vs. Learning</vt:lpstr>
      <vt:lpstr>Design Essentials</vt:lpstr>
      <vt:lpstr>Design Essentials</vt:lpstr>
    </vt:vector>
  </TitlesOfParts>
  <Company>Walsh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fieldtech</dc:creator>
  <cp:lastModifiedBy>Boal, Kim</cp:lastModifiedBy>
  <cp:revision>28</cp:revision>
  <dcterms:created xsi:type="dcterms:W3CDTF">2012-02-28T20:40:41Z</dcterms:created>
  <dcterms:modified xsi:type="dcterms:W3CDTF">2015-12-21T20:29:59Z</dcterms:modified>
</cp:coreProperties>
</file>