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4" r:id="rId14"/>
    <p:sldId id="270" r:id="rId15"/>
    <p:sldId id="271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1037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5F208-1B3D-49E4-9EA0-43415C7E859C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2B335-6169-4CEE-9AD4-1947A4EBD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8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5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9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3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8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2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2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16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0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4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pPr/>
              <a:t>12/21/2015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Interorganizational Relationships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49440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Organization Theory and Design</a:t>
            </a:r>
          </a:p>
          <a:p>
            <a:pPr algn="ctr"/>
            <a:r>
              <a:rPr lang="en-US" dirty="0" smtClean="0"/>
              <a:t>Twelfth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Changing Characteristics of Interorganizational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68894"/>
            <a:ext cx="82741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" y="1926771"/>
            <a:ext cx="9133523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Ecology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953000"/>
          </a:xfrm>
        </p:spPr>
        <p:txBody>
          <a:bodyPr>
            <a:noAutofit/>
          </a:bodyPr>
          <a:lstStyle/>
          <a:p>
            <a:pPr>
              <a:spcAft>
                <a:spcPct val="20000"/>
              </a:spcAft>
            </a:pPr>
            <a:r>
              <a:rPr lang="en-US" sz="2400" dirty="0" smtClean="0"/>
              <a:t>Organizational diversity and adaptation within a population of organizations</a:t>
            </a:r>
          </a:p>
          <a:p>
            <a:pPr>
              <a:spcAft>
                <a:spcPct val="20000"/>
              </a:spcAft>
            </a:pPr>
            <a:r>
              <a:rPr lang="en-US" sz="2400" dirty="0" smtClean="0"/>
              <a:t>Population is a set of organizations engaged in similar activities</a:t>
            </a:r>
          </a:p>
          <a:p>
            <a:pPr>
              <a:spcAft>
                <a:spcPct val="20000"/>
              </a:spcAft>
            </a:pPr>
            <a:r>
              <a:rPr lang="en-US" sz="2400" dirty="0" smtClean="0"/>
              <a:t>The theory notes that large, established organizations often become dinosaurs</a:t>
            </a:r>
          </a:p>
          <a:p>
            <a:pPr lvl="1">
              <a:spcAft>
                <a:spcPct val="20000"/>
              </a:spcAft>
            </a:pPr>
            <a:r>
              <a:rPr lang="en-US" sz="2400" dirty="0" smtClean="0"/>
              <a:t>They have difficulty adapting</a:t>
            </a:r>
          </a:p>
          <a:p>
            <a:pPr lvl="1">
              <a:spcAft>
                <a:spcPct val="20000"/>
              </a:spcAft>
            </a:pPr>
            <a:r>
              <a:rPr lang="en-US" sz="2400" dirty="0" smtClean="0"/>
              <a:t>The changing environment determines survival or failure</a:t>
            </a:r>
          </a:p>
          <a:p>
            <a:pPr>
              <a:spcAft>
                <a:spcPct val="20000"/>
              </a:spcAft>
            </a:pPr>
            <a:r>
              <a:rPr lang="en-US" sz="2400" dirty="0" smtClean="0"/>
              <a:t>Heavy investments can limit organizational adaptation</a:t>
            </a:r>
          </a:p>
          <a:p>
            <a:pPr>
              <a:spcAft>
                <a:spcPct val="20000"/>
              </a:spcAft>
            </a:pPr>
            <a:r>
              <a:rPr lang="en-US" sz="2400" dirty="0" smtClean="0"/>
              <a:t>Model looks at </a:t>
            </a:r>
            <a:r>
              <a:rPr lang="en-US" sz="2400" b="1" i="1" dirty="0" smtClean="0"/>
              <a:t>organizational form</a:t>
            </a:r>
          </a:p>
          <a:p>
            <a:pPr>
              <a:spcAft>
                <a:spcPct val="20000"/>
              </a:spcAft>
            </a:pPr>
            <a:r>
              <a:rPr lang="en-US" sz="2400" dirty="0" smtClean="0"/>
              <a:t>Organizational </a:t>
            </a:r>
            <a:r>
              <a:rPr lang="en-US" sz="2400" b="1" i="1" dirty="0" smtClean="0"/>
              <a:t>niche</a:t>
            </a:r>
            <a:r>
              <a:rPr lang="en-US" sz="2400" dirty="0" smtClean="0"/>
              <a:t> can help aid in the survival of an organization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696200" y="6347347"/>
            <a:ext cx="1295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Elements in the Population-Ecology Model of Organizations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099" y="6568894"/>
            <a:ext cx="8070745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4922" y="6203769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1" y="2057400"/>
            <a:ext cx="909423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Survival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b="1" i="1" dirty="0" smtClean="0"/>
              <a:t>Organizations struggle for existence (competition)</a:t>
            </a:r>
          </a:p>
          <a:p>
            <a:pPr algn="ctr">
              <a:buNone/>
            </a:pPr>
            <a:endParaRPr lang="en-US" sz="800" b="1" i="1" dirty="0" smtClean="0"/>
          </a:p>
          <a:p>
            <a:r>
              <a:rPr lang="en-US" b="1" i="1" dirty="0" smtClean="0"/>
              <a:t>Generalist strategies </a:t>
            </a:r>
            <a:r>
              <a:rPr lang="en-US" dirty="0" smtClean="0"/>
              <a:t>– wide niche or domain, broad range of products or services to a broad market</a:t>
            </a:r>
          </a:p>
          <a:p>
            <a:r>
              <a:rPr lang="en-US" b="1" i="1" dirty="0" smtClean="0"/>
              <a:t>Specialist strategies </a:t>
            </a:r>
            <a:r>
              <a:rPr lang="en-US" dirty="0" smtClean="0"/>
              <a:t>– narrow range of goods or services that serve a narrow market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568894"/>
            <a:ext cx="80455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347347"/>
            <a:ext cx="26383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Institutionalism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/>
              <a:t>Institutional perspective: </a:t>
            </a:r>
          </a:p>
          <a:p>
            <a:pPr lvl="1"/>
            <a:r>
              <a:rPr lang="en-US" dirty="0"/>
              <a:t>Manage survival</a:t>
            </a:r>
          </a:p>
          <a:p>
            <a:pPr lvl="1"/>
            <a:r>
              <a:rPr lang="en-US" dirty="0"/>
              <a:t>Balance expectations of environment</a:t>
            </a:r>
          </a:p>
          <a:p>
            <a:r>
              <a:rPr lang="en-US" dirty="0"/>
              <a:t>Institutional Environment</a:t>
            </a:r>
          </a:p>
          <a:p>
            <a:pPr lvl="1"/>
            <a:r>
              <a:rPr lang="en-US" dirty="0"/>
              <a:t>Norms and values of stakeholders</a:t>
            </a:r>
          </a:p>
          <a:p>
            <a:pPr lvl="1"/>
            <a:r>
              <a:rPr lang="en-US" dirty="0"/>
              <a:t>Adopt structures and processes to please outsiders</a:t>
            </a:r>
          </a:p>
          <a:p>
            <a:r>
              <a:rPr lang="en-US" dirty="0"/>
              <a:t>Legitimacy - an organization’s actions are desirable, </a:t>
            </a:r>
            <a:r>
              <a:rPr lang="en-US" dirty="0" smtClean="0"/>
              <a:t>proper, </a:t>
            </a:r>
            <a:r>
              <a:rPr lang="en-US" dirty="0"/>
              <a:t>and appropriate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568894"/>
            <a:ext cx="82741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47347"/>
            <a:ext cx="23622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Institutional View and </a:t>
            </a:r>
            <a:br>
              <a:rPr lang="en-US" dirty="0"/>
            </a:br>
            <a:r>
              <a:rPr lang="en-US" dirty="0"/>
              <a:t>Organizational Design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98637"/>
            <a:ext cx="3810000" cy="4678363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/>
              <a:t>Technical Structure</a:t>
            </a:r>
          </a:p>
          <a:p>
            <a:r>
              <a:rPr lang="en-US" dirty="0"/>
              <a:t>Day-to-day work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Operating requirements</a:t>
            </a:r>
          </a:p>
          <a:p>
            <a:pPr>
              <a:buFontTx/>
              <a:buNone/>
            </a:pPr>
            <a:endParaRPr lang="en-US" sz="2000" dirty="0"/>
          </a:p>
          <a:p>
            <a:pPr algn="ctr">
              <a:buFontTx/>
              <a:buNone/>
            </a:pPr>
            <a:r>
              <a:rPr lang="en-US" b="1" i="1" dirty="0"/>
              <a:t>Governed by norms </a:t>
            </a:r>
          </a:p>
          <a:p>
            <a:pPr algn="ctr">
              <a:buFontTx/>
              <a:buNone/>
            </a:pPr>
            <a:r>
              <a:rPr lang="en-US" b="1" i="1" dirty="0"/>
              <a:t>and rationality of efficiency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28800"/>
            <a:ext cx="3810000" cy="32004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/>
              <a:t>Institutional Structure</a:t>
            </a:r>
          </a:p>
          <a:p>
            <a:r>
              <a:rPr lang="en-US" dirty="0"/>
              <a:t>Visible to the public</a:t>
            </a:r>
          </a:p>
          <a:p>
            <a:endParaRPr lang="en-US" dirty="0"/>
          </a:p>
          <a:p>
            <a:pPr algn="ctr">
              <a:buFontTx/>
              <a:buNone/>
            </a:pPr>
            <a:r>
              <a:rPr lang="en-US" b="1" i="1" dirty="0"/>
              <a:t>Governed by expectations of the public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568894"/>
            <a:ext cx="8274122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47347"/>
            <a:ext cx="1295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Mechanisms for </a:t>
            </a:r>
            <a:br>
              <a:rPr lang="en-US" dirty="0" smtClean="0"/>
            </a:br>
            <a:r>
              <a:rPr lang="en-US" dirty="0" smtClean="0"/>
              <a:t>Institutional Adaptation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571523"/>
            <a:ext cx="85660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77556" y="6349976"/>
            <a:ext cx="1090244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16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7846"/>
            <a:ext cx="9144000" cy="162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Essentials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876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/>
              <a:buChar char="v"/>
            </a:pPr>
            <a:endParaRPr lang="en-US" dirty="0" smtClean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There has been an evolution in inter-organizational relationships</a:t>
            </a:r>
          </a:p>
          <a:p>
            <a:pPr>
              <a:spcBef>
                <a:spcPts val="0"/>
              </a:spcBef>
              <a:buFont typeface="Wingdings"/>
              <a:buChar char="v"/>
            </a:pPr>
            <a:endParaRPr lang="en-US" dirty="0" smtClean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 Four perspectives explain </a:t>
            </a:r>
            <a:r>
              <a:rPr lang="en-US" dirty="0"/>
              <a:t>relationships among </a:t>
            </a:r>
            <a:r>
              <a:rPr lang="en-US" dirty="0" smtClean="0"/>
              <a:t>organizations. Resource dependence is the most traditional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</a:t>
            </a:r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 Collaboration </a:t>
            </a:r>
            <a:r>
              <a:rPr lang="en-US" dirty="0"/>
              <a:t>is an emerging alternative to 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resource </a:t>
            </a:r>
            <a:r>
              <a:rPr lang="en-US" dirty="0"/>
              <a:t>dependence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18385" y="6521223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077200" y="6356350"/>
            <a:ext cx="6858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ct val="30000"/>
              </a:spcAft>
              <a:buFont typeface="Wingdings"/>
              <a:buChar char="v"/>
            </a:pPr>
            <a:r>
              <a:rPr lang="en-US" dirty="0" smtClean="0"/>
              <a:t>The population-ecology perspective explains why organizational diversity increases, and new </a:t>
            </a:r>
            <a:r>
              <a:rPr lang="en-US" dirty="0"/>
              <a:t>organizations fill </a:t>
            </a:r>
            <a:r>
              <a:rPr lang="en-US" dirty="0" smtClean="0"/>
              <a:t>niches</a:t>
            </a:r>
            <a:endParaRPr lang="en-US" dirty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/>
              <a:t>The institutional perspective notes that </a:t>
            </a:r>
            <a:r>
              <a:rPr lang="en-US" dirty="0" err="1"/>
              <a:t>interorganizational</a:t>
            </a:r>
            <a:r>
              <a:rPr lang="en-US" dirty="0"/>
              <a:t> </a:t>
            </a:r>
            <a:r>
              <a:rPr lang="en-US" dirty="0" smtClean="0"/>
              <a:t>relationships </a:t>
            </a:r>
            <a:r>
              <a:rPr lang="en-US" dirty="0"/>
              <a:t>are shaped by legitimacy as well </a:t>
            </a:r>
            <a:r>
              <a:rPr lang="en-US" dirty="0" smtClean="0"/>
              <a:t>as products/services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Font typeface="Wingdings"/>
              <a:buChar char="v"/>
            </a:pPr>
            <a:r>
              <a:rPr lang="en-US" dirty="0" smtClean="0"/>
              <a:t>Each of the four perspectives is valid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8229600" cy="381000"/>
          </a:xfrm>
        </p:spPr>
        <p:txBody>
          <a:bodyPr/>
          <a:lstStyle/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©2017 Cengage Learning. All Rights Reserved. May not be scanned, copied or duplicated, or posted to a publicly accessible website, in whole or in part</a:t>
            </a:r>
            <a:endParaRPr lang="en-US" sz="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39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Ecosystems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3886200"/>
            <a:ext cx="8001000" cy="198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71500" y="1752600"/>
            <a:ext cx="8001000" cy="198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27238"/>
            <a:ext cx="7315200" cy="467836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Interorganizational relationships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– resource transactions, flows, and linkages that occur among two organizations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endParaRPr lang="en-US" sz="1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US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Organizational </a:t>
            </a:r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ecosystem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– a system formed by the interaction of a community of organizations and their environment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0"/>
            <a:ext cx="6858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Competition Dead?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7"/>
            <a:ext cx="8382000" cy="4678363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dirty="0"/>
              <a:t>Changing technology and new regulations present organizations with international competition</a:t>
            </a:r>
          </a:p>
          <a:p>
            <a:pPr>
              <a:spcAft>
                <a:spcPct val="30000"/>
              </a:spcAft>
            </a:pPr>
            <a:r>
              <a:rPr lang="en-US" dirty="0"/>
              <a:t>Organizations are involved in complex </a:t>
            </a:r>
            <a:r>
              <a:rPr lang="en-US" dirty="0" smtClean="0"/>
              <a:t>networks; </a:t>
            </a:r>
            <a:r>
              <a:rPr lang="en-US" dirty="0"/>
              <a:t>the number of corporate alliances are increasing</a:t>
            </a:r>
          </a:p>
          <a:p>
            <a:pPr>
              <a:spcAft>
                <a:spcPct val="30000"/>
              </a:spcAft>
            </a:pPr>
            <a:r>
              <a:rPr lang="en-US" b="1" i="1" dirty="0"/>
              <a:t>Traditional competition no longer exists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86600" y="6203769"/>
            <a:ext cx="20574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Ecosystem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97977" y="465697"/>
            <a:ext cx="5172020" cy="703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The Changing Role </a:t>
            </a:r>
            <a:r>
              <a:rPr lang="en-US" sz="3600" dirty="0" smtClean="0"/>
              <a:t>of Management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63550" indent="-463550"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/>
              <a:t>In ecosystems, managers move beyond traditional responsibilities</a:t>
            </a:r>
          </a:p>
          <a:p>
            <a:pPr marL="463550" indent="-463550"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/>
              <a:t>Managers must think about horizontal processes</a:t>
            </a:r>
          </a:p>
          <a:p>
            <a:pPr marL="463550" indent="-463550">
              <a:spcAft>
                <a:spcPct val="30000"/>
              </a:spcAft>
              <a:buFont typeface="Wingdings" pitchFamily="2" charset="2"/>
              <a:buChar char="ü"/>
            </a:pPr>
            <a:r>
              <a:rPr lang="en-US" dirty="0"/>
              <a:t>The old role of management relied on operation roles and boundaries</a:t>
            </a:r>
          </a:p>
          <a:p>
            <a:pPr marL="463550" indent="-463550">
              <a:spcAft>
                <a:spcPct val="30000"/>
              </a:spcAft>
              <a:buFont typeface="Wingdings" pitchFamily="2" charset="2"/>
              <a:buChar char="ü"/>
            </a:pPr>
            <a:r>
              <a:rPr lang="en-US" b="1" i="1" dirty="0" smtClean="0"/>
              <a:t>Collaborative roles are becoming more important for success</a:t>
            </a:r>
            <a:endParaRPr lang="en-US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91400" y="6203769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A Framework for </a:t>
            </a:r>
            <a:br>
              <a:rPr lang="en-US" dirty="0"/>
            </a:br>
            <a:r>
              <a:rPr lang="en-US" dirty="0"/>
              <a:t>Interorganizational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479971" y="6427482"/>
            <a:ext cx="685800" cy="430518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1" y="1494518"/>
            <a:ext cx="8939081" cy="501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Dependence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US" dirty="0" smtClean="0"/>
              <a:t>Organizations minimize their dependence on other organizations for the supply of resources</a:t>
            </a:r>
          </a:p>
          <a:p>
            <a:pPr>
              <a:spcAft>
                <a:spcPct val="30000"/>
              </a:spcAft>
            </a:pPr>
            <a:r>
              <a:rPr lang="en-US" dirty="0" smtClean="0"/>
              <a:t>Organizations succeed by striving for autonomy</a:t>
            </a:r>
          </a:p>
          <a:p>
            <a:pPr>
              <a:spcAft>
                <a:spcPct val="30000"/>
              </a:spcAft>
            </a:pPr>
            <a:r>
              <a:rPr lang="en-US" smtClean="0"/>
              <a:t>Organizations </a:t>
            </a:r>
            <a:r>
              <a:rPr lang="en-US" dirty="0" smtClean="0"/>
              <a:t>alter interdependent relationships through ownership, contracts, and joint ventures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848600" y="6356350"/>
            <a:ext cx="11430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Resource Dependent Relationships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53400" y="6356350"/>
            <a:ext cx="4572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8865317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Networks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solidFill>
            <a:schemeClr val="tx2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Emerging alternative to resource dependency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Companies join together to become more competitive and to share scarce resources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Alliances require managers who are good at building networks</a:t>
            </a:r>
          </a:p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en-US" dirty="0" smtClean="0"/>
              <a:t>Companies can share risk and cooperation is a prerequisite for greater innovation, problem solving, and performance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562816"/>
            <a:ext cx="94804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+mn-ea"/>
                <a:cs typeface="Arial"/>
              </a:rPr>
              <a:t>©2017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34200" y="6308612"/>
            <a:ext cx="3048000" cy="365125"/>
          </a:xfrm>
        </p:spPr>
        <p:txBody>
          <a:bodyPr/>
          <a:lstStyle/>
          <a:p>
            <a:fld id="{286F88E4-DED8-4977-BA1D-FD453AA819BF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1055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Bookman Old Style</vt:lpstr>
      <vt:lpstr>Calibri</vt:lpstr>
      <vt:lpstr>Wingdings</vt:lpstr>
      <vt:lpstr>Office Theme</vt:lpstr>
      <vt:lpstr>Interorganizational Relationships</vt:lpstr>
      <vt:lpstr>Organizational Ecosystems</vt:lpstr>
      <vt:lpstr>Is Competition Dead?</vt:lpstr>
      <vt:lpstr>Organizational Ecosystem</vt:lpstr>
      <vt:lpstr>The Changing Role of Management</vt:lpstr>
      <vt:lpstr>A Framework for  Interorganizational Relationships</vt:lpstr>
      <vt:lpstr>Resource Dependence</vt:lpstr>
      <vt:lpstr>Resource Dependent Relationships</vt:lpstr>
      <vt:lpstr>Collaborative Networks</vt:lpstr>
      <vt:lpstr>Changing Characteristics of Interorganizational Relationships</vt:lpstr>
      <vt:lpstr>Population Ecology</vt:lpstr>
      <vt:lpstr>Elements in the Population-Ecology Model of Organizations</vt:lpstr>
      <vt:lpstr>Strategies for Survival</vt:lpstr>
      <vt:lpstr>Institutionalism</vt:lpstr>
      <vt:lpstr>Institutional View and  Organizational Design</vt:lpstr>
      <vt:lpstr>Three Mechanisms for  Institutional Adaptation</vt:lpstr>
      <vt:lpstr>Design Essentials</vt:lpstr>
      <vt:lpstr>Design Essentials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Boal, Kim</cp:lastModifiedBy>
  <cp:revision>27</cp:revision>
  <dcterms:created xsi:type="dcterms:W3CDTF">2012-02-28T20:40:41Z</dcterms:created>
  <dcterms:modified xsi:type="dcterms:W3CDTF">2015-12-21T20:30:55Z</dcterms:modified>
</cp:coreProperties>
</file>