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82" r:id="rId9"/>
    <p:sldId id="283" r:id="rId10"/>
    <p:sldId id="263" r:id="rId11"/>
    <p:sldId id="264" r:id="rId12"/>
    <p:sldId id="265" r:id="rId13"/>
    <p:sldId id="274" r:id="rId14"/>
    <p:sldId id="275" r:id="rId15"/>
    <p:sldId id="276" r:id="rId16"/>
    <p:sldId id="277" r:id="rId17"/>
    <p:sldId id="267" r:id="rId18"/>
    <p:sldId id="268" r:id="rId19"/>
    <p:sldId id="271" r:id="rId20"/>
    <p:sldId id="280" r:id="rId21"/>
    <p:sldId id="272" r:id="rId22"/>
    <p:sldId id="273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86" d="100"/>
          <a:sy n="86" d="100"/>
        </p:scale>
        <p:origin x="1037" y="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7A0BF-F05A-4634-BEF7-9DE56FD3AAD6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E066B-76E1-40EC-A860-A98CAAAA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48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39" name="Rectangle 3"/>
          <p:cNvSpPr>
            <a:spLocks noChangeArrowheads="1"/>
          </p:cNvSpPr>
          <p:nvPr userDrawn="1"/>
        </p:nvSpPr>
        <p:spPr bwMode="auto">
          <a:xfrm>
            <a:off x="152400" y="0"/>
            <a:ext cx="2286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40" name="Rectangle 4"/>
          <p:cNvSpPr>
            <a:spLocks noChangeArrowheads="1"/>
          </p:cNvSpPr>
          <p:nvPr userDrawn="1"/>
        </p:nvSpPr>
        <p:spPr bwMode="auto">
          <a:xfrm>
            <a:off x="1524000" y="685800"/>
            <a:ext cx="7239000" cy="525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76400" y="2016125"/>
            <a:ext cx="7010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467100"/>
            <a:ext cx="7010400" cy="762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371600" y="4689664"/>
            <a:ext cx="1600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i="0" dirty="0" smtClean="0">
                <a:solidFill>
                  <a:schemeClr val="bg1">
                    <a:lumMod val="65000"/>
                  </a:schemeClr>
                </a:solidFill>
                <a:latin typeface="Bookman Old Style" pitchFamily="18" charset="0"/>
              </a:rPr>
              <a:t>6 </a:t>
            </a:r>
            <a:endParaRPr lang="en-US" sz="12500" i="0" dirty="0">
              <a:solidFill>
                <a:schemeClr val="bg1">
                  <a:lumMod val="6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 rot="16200000">
            <a:off x="67030" y="5244884"/>
            <a:ext cx="22060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bg1">
                    <a:lumMod val="65000"/>
                  </a:schemeClr>
                </a:solidFill>
                <a:latin typeface="Bookman Old Style" pitchFamily="18" charset="0"/>
              </a:rPr>
              <a:t>Chapter</a:t>
            </a:r>
            <a:endParaRPr lang="en-US" sz="4000" i="1" dirty="0">
              <a:solidFill>
                <a:schemeClr val="bg1">
                  <a:lumMod val="6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19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93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5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2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42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16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3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3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2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0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4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1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63775"/>
            <a:ext cx="7010400" cy="1470025"/>
          </a:xfrm>
        </p:spPr>
        <p:txBody>
          <a:bodyPr/>
          <a:lstStyle/>
          <a:p>
            <a:r>
              <a:rPr lang="en-US" b="1" dirty="0" smtClean="0"/>
              <a:t>Design Organizations for the International Environment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494407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Organization Theory and Design</a:t>
            </a:r>
          </a:p>
          <a:p>
            <a:pPr algn="ctr"/>
            <a:r>
              <a:rPr lang="en-US" dirty="0" smtClean="0"/>
              <a:t>Twelfth Edition</a:t>
            </a:r>
          </a:p>
          <a:p>
            <a:pPr algn="ctr"/>
            <a:r>
              <a:rPr lang="en-US" dirty="0" smtClean="0"/>
              <a:t>Richard L. Daft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Strategies </a:t>
            </a:r>
            <a:r>
              <a:rPr lang="en-US" dirty="0"/>
              <a:t>for </a:t>
            </a:r>
            <a:r>
              <a:rPr lang="en-US" b="1" i="1" dirty="0"/>
              <a:t>Global vs.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Local</a:t>
            </a:r>
            <a:r>
              <a:rPr lang="en-US" dirty="0" smtClean="0"/>
              <a:t> </a:t>
            </a:r>
            <a:r>
              <a:rPr lang="en-US" dirty="0"/>
              <a:t>Opportunities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20000"/>
              </a:spcAft>
            </a:pPr>
            <a:r>
              <a:rPr lang="en-US" u="sng" dirty="0"/>
              <a:t>Global standardization</a:t>
            </a:r>
            <a:r>
              <a:rPr lang="en-US" dirty="0"/>
              <a:t> versus </a:t>
            </a:r>
            <a:r>
              <a:rPr lang="en-US" u="sng" dirty="0" smtClean="0"/>
              <a:t>local responsiveness</a:t>
            </a:r>
            <a:endParaRPr lang="en-US" u="sng" dirty="0"/>
          </a:p>
          <a:p>
            <a:pPr lvl="1">
              <a:spcAft>
                <a:spcPct val="20000"/>
              </a:spcAft>
            </a:pPr>
            <a:r>
              <a:rPr lang="en-US" dirty="0"/>
              <a:t>Globalization or multidomestic strategy</a:t>
            </a:r>
          </a:p>
          <a:p>
            <a:pPr>
              <a:spcAft>
                <a:spcPct val="20000"/>
              </a:spcAft>
            </a:pPr>
            <a:r>
              <a:rPr lang="en-US" b="1" i="1" dirty="0"/>
              <a:t>Globalization strategy</a:t>
            </a:r>
            <a:r>
              <a:rPr lang="en-US" dirty="0"/>
              <a:t> - products are standardized throughout the world</a:t>
            </a:r>
          </a:p>
          <a:p>
            <a:pPr>
              <a:spcAft>
                <a:spcPct val="20000"/>
              </a:spcAft>
            </a:pPr>
            <a:r>
              <a:rPr lang="en-US" b="1" i="1" dirty="0" smtClean="0"/>
              <a:t>Multidomestic strategy</a:t>
            </a:r>
            <a:r>
              <a:rPr lang="en-US" dirty="0" smtClean="0"/>
              <a:t> </a:t>
            </a:r>
            <a:r>
              <a:rPr lang="en-US" dirty="0"/>
              <a:t>- competition is handled in each country independently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48400" y="6403477"/>
            <a:ext cx="5257800" cy="365125"/>
          </a:xfrm>
        </p:spPr>
        <p:txBody>
          <a:bodyPr/>
          <a:lstStyle/>
          <a:p>
            <a:pPr algn="ctr"/>
            <a:fld id="{270C5FAE-00CD-47A8-9354-893880255B90}" type="slidenum">
              <a:rPr lang="en-US" smtClean="0"/>
              <a:pPr algn="ctr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6383157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Fitting Organization Structure to International Advantages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222" y="1524000"/>
            <a:ext cx="7322982" cy="5015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Global Organization Structure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600200" y="2209800"/>
            <a:ext cx="5943600" cy="2895600"/>
          </a:xfrm>
          <a:solidFill>
            <a:schemeClr val="tx1">
              <a:lumMod val="50000"/>
              <a:lumOff val="5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spcAft>
                <a:spcPct val="30000"/>
              </a:spcAft>
              <a:buFont typeface="Wingdings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International Division</a:t>
            </a:r>
          </a:p>
          <a:p>
            <a:pPr>
              <a:spcAft>
                <a:spcPct val="30000"/>
              </a:spcAft>
              <a:buFont typeface="Wingdings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Global Product Division </a:t>
            </a:r>
          </a:p>
          <a:p>
            <a:pPr>
              <a:spcAft>
                <a:spcPct val="30000"/>
              </a:spcAft>
              <a:buFont typeface="Wingdings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Global Geographic Division</a:t>
            </a:r>
          </a:p>
          <a:p>
            <a:pPr>
              <a:spcAft>
                <a:spcPct val="30000"/>
              </a:spcAft>
              <a:buFont typeface="Wingdings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Global Matrix Structure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</a:t>
            </a:r>
            <a:fld id="{270C5FAE-00CD-47A8-9354-893880255B90}" type="slidenum">
              <a:rPr lang="en-US" smtClean="0"/>
              <a:pPr algn="ctr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Domestic Hybrid Structure with International Division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</a:t>
            </a:r>
            <a:fld id="{0B4F8DD1-84FF-43EA-AD3C-08F7B77C339C}" type="slidenum">
              <a:rPr lang="en-US" sz="800" kern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13</a:t>
            </a:fld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2020"/>
            <a:ext cx="4724400" cy="503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Partial Global Product Structure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</a:t>
            </a:r>
            <a:fld id="{270C5FAE-00CD-47A8-9354-893880255B90}" type="slidenum">
              <a:rPr lang="en-US" smtClean="0"/>
              <a:pPr algn="ctr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544378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908" y="1532822"/>
            <a:ext cx="6620896" cy="4867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Geographic Structure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317" y="1464143"/>
            <a:ext cx="7149923" cy="510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Matrix Structure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492875"/>
            <a:ext cx="4191000" cy="365125"/>
          </a:xfrm>
        </p:spPr>
        <p:txBody>
          <a:bodyPr/>
          <a:lstStyle/>
          <a:p>
            <a:pPr algn="ctr"/>
            <a:fld id="{270C5FAE-00CD-47A8-9354-893880255B90}" type="slidenum">
              <a:rPr lang="en-US" smtClean="0"/>
              <a:pPr algn="ctr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400800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9" y="1905000"/>
            <a:ext cx="9073738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76600" y="3581400"/>
            <a:ext cx="3657600" cy="2514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209800" y="1828800"/>
            <a:ext cx="4724400" cy="4267200"/>
          </a:xfrm>
          <a:prstGeom prst="foldedCorner">
            <a:avLst>
              <a:gd name="adj" fmla="val 125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Global Coordination Mechanisms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2255838"/>
            <a:ext cx="4343400" cy="4068762"/>
          </a:xfrm>
        </p:spPr>
        <p:txBody>
          <a:bodyPr/>
          <a:lstStyle/>
          <a:p>
            <a:pPr>
              <a:spcAft>
                <a:spcPct val="50000"/>
              </a:spcAft>
              <a:buFont typeface="Wingdings" pitchFamily="2" charset="2"/>
              <a:buChar char="ü"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Global Teams</a:t>
            </a:r>
          </a:p>
          <a:p>
            <a:pPr>
              <a:spcAft>
                <a:spcPct val="50000"/>
              </a:spcAft>
              <a:buFont typeface="Wingdings" pitchFamily="2" charset="2"/>
              <a:buChar char="ü"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Headquarters Planning</a:t>
            </a:r>
          </a:p>
          <a:p>
            <a:pPr>
              <a:spcAft>
                <a:spcPct val="50000"/>
              </a:spcAft>
              <a:buFont typeface="Wingdings" pitchFamily="2" charset="2"/>
              <a:buChar char="ü"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Expanded Coordination Roles</a:t>
            </a:r>
          </a:p>
          <a:p>
            <a:pPr>
              <a:spcAft>
                <a:spcPct val="50000"/>
              </a:spcAft>
              <a:buFont typeface="Wingdings" pitchFamily="2" charset="2"/>
              <a:buChar char="ü"/>
            </a:pPr>
            <a:endParaRPr lang="en-US" dirty="0">
              <a:solidFill>
                <a:srgbClr val="BC4C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</a:t>
            </a:r>
            <a:fld id="{270C5FAE-00CD-47A8-9354-893880255B90}" type="slidenum">
              <a:rPr lang="en-US" smtClean="0"/>
              <a:pPr algn="ctr"/>
              <a:t>17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638583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</a:t>
            </a:r>
            <a:r>
              <a:rPr lang="en-US" sz="8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Collaboration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027238"/>
            <a:ext cx="5638800" cy="4678362"/>
          </a:xfrm>
        </p:spPr>
        <p:txBody>
          <a:bodyPr/>
          <a:lstStyle/>
          <a:p>
            <a:pPr marL="688975" indent="-688975">
              <a:spcAft>
                <a:spcPct val="30000"/>
              </a:spcAft>
              <a:buFont typeface="Arial" charset="0"/>
              <a:buChar char="→"/>
            </a:pPr>
            <a:r>
              <a:rPr lang="en-US" dirty="0"/>
              <a:t>Cost Savings</a:t>
            </a:r>
          </a:p>
          <a:p>
            <a:pPr marL="688975" indent="-688975">
              <a:spcAft>
                <a:spcPct val="30000"/>
              </a:spcAft>
              <a:buFont typeface="Arial" charset="0"/>
              <a:buChar char="→"/>
            </a:pPr>
            <a:r>
              <a:rPr lang="en-US" dirty="0"/>
              <a:t>Better Decision Making</a:t>
            </a:r>
          </a:p>
          <a:p>
            <a:pPr marL="688975" indent="-688975">
              <a:spcAft>
                <a:spcPct val="30000"/>
              </a:spcAft>
              <a:buFont typeface="Arial" charset="0"/>
              <a:buChar char="→"/>
            </a:pPr>
            <a:r>
              <a:rPr lang="en-US" dirty="0"/>
              <a:t>Greater Revenue</a:t>
            </a:r>
          </a:p>
          <a:p>
            <a:pPr marL="688975" indent="-688975">
              <a:spcAft>
                <a:spcPct val="30000"/>
              </a:spcAft>
              <a:buFont typeface="Arial" charset="0"/>
              <a:buChar char="→"/>
            </a:pPr>
            <a:r>
              <a:rPr lang="en-US" dirty="0"/>
              <a:t>Increased Innovation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fld id="{270C5FAE-00CD-47A8-9354-893880255B90}" type="slidenum">
              <a:rPr lang="en-US" smtClean="0"/>
              <a:pPr algn="ctr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The Transnational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Model </a:t>
            </a:r>
            <a:r>
              <a:rPr lang="en-US" dirty="0"/>
              <a:t>of Organization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sz="2800" dirty="0" smtClean="0"/>
              <a:t>Advanced international organization to deal with multiple, interrelated, complex issues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sz="2800" dirty="0" smtClean="0"/>
              <a:t>Theory is based on interdependence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sz="2800" dirty="0" smtClean="0"/>
              <a:t>Useful for large, multinational companies with subsidiaries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sz="2800" dirty="0" smtClean="0"/>
              <a:t>Create an integrated network of individual operations that are linked together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sz="2800" dirty="0" smtClean="0"/>
              <a:t>Not an organizational chart; it is a managerial state of mind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endParaRPr lang="en-US" sz="2400" b="1" i="1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fld id="{270C5FAE-00CD-47A8-9354-893880255B90}" type="slidenum">
              <a:rPr lang="en-US" smtClean="0"/>
              <a:pPr algn="ctr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2998" y="63959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Entering The Global Arena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30000"/>
              </a:spcAft>
            </a:pPr>
            <a:r>
              <a:rPr lang="en-US" dirty="0"/>
              <a:t>More companies are doing business globally</a:t>
            </a:r>
          </a:p>
          <a:p>
            <a:pPr>
              <a:spcAft>
                <a:spcPct val="30000"/>
              </a:spcAft>
            </a:pPr>
            <a:r>
              <a:rPr lang="en-US" dirty="0"/>
              <a:t>Companies need top leaders who have a global outlook</a:t>
            </a:r>
          </a:p>
          <a:p>
            <a:pPr>
              <a:spcAft>
                <a:spcPct val="30000"/>
              </a:spcAft>
            </a:pPr>
            <a:r>
              <a:rPr lang="en-US" i="1" dirty="0"/>
              <a:t>Advancements in technology and world communications </a:t>
            </a:r>
            <a:r>
              <a:rPr lang="en-US" i="1" dirty="0" smtClean="0"/>
              <a:t>have </a:t>
            </a:r>
            <a:r>
              <a:rPr lang="en-US" i="1" dirty="0"/>
              <a:t>changed the competitive landscape</a:t>
            </a:r>
          </a:p>
          <a:p>
            <a:pPr>
              <a:spcAft>
                <a:spcPct val="30000"/>
              </a:spcAft>
            </a:pPr>
            <a:endParaRPr lang="en-US" i="1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3400" y="6012317"/>
            <a:ext cx="1524000" cy="457200"/>
          </a:xfrm>
        </p:spPr>
        <p:txBody>
          <a:bodyPr/>
          <a:lstStyle/>
          <a:p>
            <a:pPr algn="ctr"/>
            <a:r>
              <a:rPr lang="en-US" dirty="0" smtClean="0"/>
              <a:t>                                                                                                   </a:t>
            </a:r>
            <a:fld id="{270C5FAE-00CD-47A8-9354-893880255B90}" type="slidenum">
              <a:rPr lang="en-US" smtClean="0"/>
              <a:pPr algn="ctr"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6477000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</a:t>
            </a:r>
            <a:fld id="{3A79A563-D624-4D43-82DA-B52AAE50603E}" type="slidenum">
              <a:rPr lang="en-US" sz="800" kern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2</a:t>
            </a:fld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800" y="2514600"/>
            <a:ext cx="3505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International Organizational Units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0016"/>
            <a:ext cx="5337523" cy="622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Transnational Organizations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dirty="0"/>
              <a:t>Assets and resources are dispersed worldwide </a:t>
            </a:r>
          </a:p>
          <a:p>
            <a:pPr>
              <a:spcAft>
                <a:spcPct val="20000"/>
              </a:spcAft>
            </a:pPr>
            <a:r>
              <a:rPr lang="en-US" dirty="0"/>
              <a:t>Structures are flexible and ever-changing</a:t>
            </a:r>
          </a:p>
          <a:p>
            <a:pPr>
              <a:spcAft>
                <a:spcPct val="20000"/>
              </a:spcAft>
            </a:pPr>
            <a:r>
              <a:rPr lang="en-US" dirty="0"/>
              <a:t>Subsidiary managers initiate strategy and innovations that become strategy for the whole organization</a:t>
            </a:r>
          </a:p>
          <a:p>
            <a:pPr>
              <a:spcAft>
                <a:spcPct val="20000"/>
              </a:spcAft>
            </a:pPr>
            <a:r>
              <a:rPr lang="en-US" dirty="0"/>
              <a:t>Corporate culture, shared </a:t>
            </a:r>
            <a:r>
              <a:rPr lang="en-US" dirty="0" smtClean="0"/>
              <a:t>vision, </a:t>
            </a:r>
            <a:r>
              <a:rPr lang="en-US" dirty="0"/>
              <a:t>and management style guide the organization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fld id="{270C5FAE-00CD-47A8-9354-893880255B90}" type="slidenum">
              <a:rPr lang="en-US" smtClean="0"/>
              <a:pPr algn="ctr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2838" y="6383157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Elements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71408"/>
            <a:ext cx="8045522" cy="510764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spcAft>
                <a:spcPct val="30000"/>
              </a:spcAft>
              <a:buFont typeface="Wingdings"/>
              <a:buChar char="v"/>
            </a:pPr>
            <a:r>
              <a:rPr lang="en-US" dirty="0" smtClean="0"/>
              <a:t>Managers </a:t>
            </a:r>
            <a:r>
              <a:rPr lang="en-US" dirty="0"/>
              <a:t>must design organizations for </a:t>
            </a:r>
            <a:r>
              <a:rPr lang="en-US" dirty="0" smtClean="0"/>
              <a:t>    complex </a:t>
            </a:r>
            <a:r>
              <a:rPr lang="en-US" dirty="0"/>
              <a:t>international </a:t>
            </a:r>
            <a:r>
              <a:rPr lang="en-US" dirty="0" smtClean="0"/>
              <a:t>coordination</a:t>
            </a:r>
          </a:p>
          <a:p>
            <a:pPr marL="0" indent="0">
              <a:spcAft>
                <a:spcPct val="30000"/>
              </a:spcAft>
              <a:buNone/>
            </a:pPr>
            <a:endParaRPr lang="en-US" dirty="0" smtClean="0"/>
          </a:p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dirty="0" smtClean="0"/>
              <a:t>Organizations’ international strategies and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structures evolve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Aft>
                <a:spcPct val="30000"/>
              </a:spcAft>
              <a:buFont typeface="Wingdings"/>
              <a:buChar char="v"/>
            </a:pPr>
            <a:r>
              <a:rPr lang="en-US" dirty="0" smtClean="0"/>
              <a:t>There are </a:t>
            </a:r>
            <a:r>
              <a:rPr lang="en-US" dirty="0"/>
              <a:t>diverse options for specific </a:t>
            </a:r>
            <a:r>
              <a:rPr lang="en-US" dirty="0" smtClean="0"/>
              <a:t>international strategies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347347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fld id="{270C5FAE-00CD-47A8-9354-893880255B90}" type="slidenum">
              <a:rPr lang="en-US" smtClean="0"/>
              <a:pPr algn="ctr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7244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ym typeface="Wingdings"/>
              </a:rPr>
              <a:t></a:t>
            </a:r>
            <a:r>
              <a:rPr lang="en-US" dirty="0" smtClean="0"/>
              <a:t>There </a:t>
            </a:r>
            <a:r>
              <a:rPr lang="en-US" dirty="0"/>
              <a:t>are a variety of challenges for global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organizations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ym typeface="Wingdings"/>
              </a:rPr>
              <a:t></a:t>
            </a:r>
            <a:r>
              <a:rPr lang="en-US" dirty="0" smtClean="0"/>
              <a:t>Diverse </a:t>
            </a:r>
            <a:r>
              <a:rPr lang="en-US" dirty="0"/>
              <a:t>national and cultural values influence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an </a:t>
            </a:r>
            <a:r>
              <a:rPr lang="en-US" dirty="0"/>
              <a:t>organization’s </a:t>
            </a:r>
            <a:r>
              <a:rPr lang="en-US" dirty="0" smtClean="0"/>
              <a:t>approach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ym typeface="Wingdings"/>
              </a:rPr>
              <a:t></a:t>
            </a:r>
            <a:r>
              <a:rPr lang="en-US" dirty="0" smtClean="0"/>
              <a:t>Companies </a:t>
            </a:r>
            <a:r>
              <a:rPr lang="en-US" dirty="0"/>
              <a:t>operating globally require broad </a:t>
            </a:r>
            <a:r>
              <a:rPr lang="en-US" dirty="0" smtClean="0"/>
              <a:t>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coordination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7696200" cy="349250"/>
          </a:xfrm>
        </p:spPr>
        <p:txBody>
          <a:bodyPr/>
          <a:lstStyle/>
          <a:p>
            <a:r>
              <a:rPr lang="en-US" sz="800" dirty="0" smtClean="0"/>
              <a:t>©2017 Cengage Learning. All Rights Reserved. May not be scanned, copied or duplicated, or posted to a publicly accessible website, in whole or in part.</a:t>
            </a:r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14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Motivations for Global Expansion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3810000"/>
            <a:ext cx="6019800" cy="21336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u="sng" dirty="0" smtClean="0"/>
              <a:t>Motivations for Global Expansion:</a:t>
            </a:r>
            <a:endParaRPr lang="en-US" sz="2800" b="1" u="sng" dirty="0"/>
          </a:p>
          <a:p>
            <a:r>
              <a:rPr lang="en-US" sz="2800" dirty="0"/>
              <a:t>Economies of Scale</a:t>
            </a:r>
          </a:p>
          <a:p>
            <a:r>
              <a:rPr lang="en-US" sz="2800" dirty="0"/>
              <a:t>Economies of Scope</a:t>
            </a:r>
          </a:p>
          <a:p>
            <a:r>
              <a:rPr lang="en-US" sz="2800" dirty="0"/>
              <a:t>Low-Cost Production Factors</a:t>
            </a:r>
          </a:p>
          <a:p>
            <a:pPr>
              <a:buFontTx/>
              <a:buNone/>
            </a:pPr>
            <a:endParaRPr lang="en-US" sz="2800" dirty="0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152400" y="2286000"/>
            <a:ext cx="2743200" cy="2819400"/>
          </a:xfrm>
          <a:prstGeom prst="curvedRightArrow">
            <a:avLst>
              <a:gd name="adj1" fmla="val 20556"/>
              <a:gd name="adj2" fmla="val 41111"/>
              <a:gd name="adj3" fmla="val 33333"/>
            </a:avLst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895600" y="1952625"/>
            <a:ext cx="5715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i="1" u="sng" dirty="0"/>
              <a:t>Economic</a:t>
            </a:r>
            <a:r>
              <a:rPr lang="en-US" sz="2400" b="1" i="1" dirty="0"/>
              <a:t>, </a:t>
            </a:r>
            <a:r>
              <a:rPr lang="en-US" sz="2400" b="1" i="1" u="sng" dirty="0"/>
              <a:t>technological</a:t>
            </a:r>
            <a:r>
              <a:rPr lang="en-US" sz="2400" b="1" i="1" dirty="0"/>
              <a:t>, and </a:t>
            </a:r>
            <a:r>
              <a:rPr lang="en-US" sz="2400" b="1" i="1" u="sng" dirty="0"/>
              <a:t>competitive</a:t>
            </a:r>
            <a:r>
              <a:rPr lang="en-US" sz="2400" b="1" i="1" dirty="0"/>
              <a:t> forces have combined to push companies from a domestic to a global </a:t>
            </a:r>
            <a:r>
              <a:rPr lang="en-US" sz="2400" b="1" i="1" dirty="0" smtClean="0"/>
              <a:t>focus</a:t>
            </a:r>
            <a:endParaRPr lang="en-US" sz="2400" b="1" i="1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72400" y="6388237"/>
            <a:ext cx="1828800" cy="365125"/>
          </a:xfrm>
        </p:spPr>
        <p:txBody>
          <a:bodyPr/>
          <a:lstStyle/>
          <a:p>
            <a:pPr algn="ctr"/>
            <a:fld id="{270C5FAE-00CD-47A8-9354-893880255B90}" type="slidenum">
              <a:rPr lang="en-US" smtClean="0"/>
              <a:pPr algn="ctr"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6383157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</p:spPr>
        <p:txBody>
          <a:bodyPr>
            <a:noAutofit/>
          </a:bodyPr>
          <a:lstStyle/>
          <a:p>
            <a:r>
              <a:rPr lang="en-US" dirty="0"/>
              <a:t>The Global Economy as Reflected in the Fortune Global 500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5709" y="6565533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943" y="1536563"/>
            <a:ext cx="5939387" cy="502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Stages of International Evolution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43800" y="6203769"/>
            <a:ext cx="2590800" cy="365125"/>
          </a:xfrm>
        </p:spPr>
        <p:txBody>
          <a:bodyPr/>
          <a:lstStyle/>
          <a:p>
            <a:pPr algn="ctr"/>
            <a:fld id="{270C5FAE-00CD-47A8-9354-893880255B90}" type="slidenum">
              <a:rPr lang="en-US" smtClean="0"/>
              <a:pPr algn="ctr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" y="2007758"/>
            <a:ext cx="9096506" cy="3858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Global </a:t>
            </a:r>
            <a:r>
              <a:rPr lang="en-US" dirty="0" smtClean="0"/>
              <a:t>Expansion </a:t>
            </a:r>
            <a:r>
              <a:rPr lang="en-US" dirty="0" smtClean="0">
                <a:latin typeface="Franklin Gothic Book"/>
              </a:rPr>
              <a:t>─</a:t>
            </a:r>
            <a:r>
              <a:rPr lang="en-US" dirty="0" smtClean="0"/>
              <a:t>  International Alliances and Acquisitions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27238"/>
            <a:ext cx="8229600" cy="4678362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en-US" b="1" i="1" dirty="0"/>
              <a:t>Licensing</a:t>
            </a:r>
            <a:r>
              <a:rPr lang="en-US" dirty="0"/>
              <a:t> – allowing another firm to market your brands</a:t>
            </a:r>
          </a:p>
          <a:p>
            <a:pPr>
              <a:spcAft>
                <a:spcPct val="30000"/>
              </a:spcAft>
            </a:pPr>
            <a:r>
              <a:rPr lang="en-US" b="1" i="1" dirty="0"/>
              <a:t>Joint Ventures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/>
              <a:t>separate entity of two or more </a:t>
            </a:r>
            <a:r>
              <a:rPr lang="en-US" dirty="0" smtClean="0"/>
              <a:t>firms</a:t>
            </a:r>
          </a:p>
          <a:p>
            <a:pPr>
              <a:spcAft>
                <a:spcPct val="30000"/>
              </a:spcAft>
            </a:pPr>
            <a:r>
              <a:rPr lang="en-US" b="1" i="1" dirty="0" smtClean="0"/>
              <a:t>Acquisitions </a:t>
            </a:r>
            <a:r>
              <a:rPr lang="en-US" dirty="0" smtClean="0"/>
              <a:t>– offer greater control than joint ventures</a:t>
            </a:r>
            <a:endParaRPr lang="en-US" b="1" i="1" dirty="0" smtClean="0"/>
          </a:p>
          <a:p>
            <a:pPr>
              <a:spcAft>
                <a:spcPct val="30000"/>
              </a:spcAft>
            </a:pP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72200" y="6019800"/>
            <a:ext cx="4953000" cy="365125"/>
          </a:xfrm>
        </p:spPr>
        <p:txBody>
          <a:bodyPr/>
          <a:lstStyle/>
          <a:p>
            <a:pPr algn="ctr"/>
            <a:fld id="{270C5FAE-00CD-47A8-9354-893880255B90}" type="slidenum">
              <a:rPr lang="en-US" smtClean="0"/>
              <a:pPr algn="ctr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Challenges of Global Design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56" y="1524000"/>
            <a:ext cx="7153687" cy="507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Leading Multinationals and Selected Countries  2010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" y="2209800"/>
            <a:ext cx="9134311" cy="3124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172200"/>
            <a:ext cx="7924800" cy="609600"/>
          </a:xfrm>
        </p:spPr>
        <p:txBody>
          <a:bodyPr/>
          <a:lstStyle/>
          <a:p>
            <a:endParaRPr lang="en-US" sz="900" dirty="0" smtClean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©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2017 Cengage Learning. All Rights Reserved. May not be scanned, copied or duplicated, or posted to a publicly accessible website, in whole or in part.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7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Trickle-Up Innovation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45753"/>
            <a:ext cx="7162800" cy="4938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77000"/>
            <a:ext cx="8001000" cy="533400"/>
          </a:xfrm>
        </p:spPr>
        <p:txBody>
          <a:bodyPr/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900" dirty="0"/>
          </a:p>
          <a:p>
            <a:endParaRPr lang="en-US" sz="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15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1151</Words>
  <Application>Microsoft Office PowerPoint</Application>
  <PresentationFormat>On-screen Show (4:3)</PresentationFormat>
  <Paragraphs>122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Bookman Old Style</vt:lpstr>
      <vt:lpstr>Calibri</vt:lpstr>
      <vt:lpstr>Franklin Gothic Book</vt:lpstr>
      <vt:lpstr>Wingdings</vt:lpstr>
      <vt:lpstr>Office Theme</vt:lpstr>
      <vt:lpstr>Design Organizations for the International Environment</vt:lpstr>
      <vt:lpstr>Entering The Global Arena</vt:lpstr>
      <vt:lpstr>Motivations for Global Expansion</vt:lpstr>
      <vt:lpstr>The Global Economy as Reflected in the Fortune Global 500</vt:lpstr>
      <vt:lpstr>Stages of International Evolution</vt:lpstr>
      <vt:lpstr>Global Expansion ─  International Alliances and Acquisitions</vt:lpstr>
      <vt:lpstr>Challenges of Global Design</vt:lpstr>
      <vt:lpstr>Leading Multinationals and Selected Countries  2010</vt:lpstr>
      <vt:lpstr>Examples of Trickle-Up Innovation</vt:lpstr>
      <vt:lpstr>Strategies for Global vs.  Local Opportunities</vt:lpstr>
      <vt:lpstr>Fitting Organization Structure to International Advantages</vt:lpstr>
      <vt:lpstr>Global Organization Structure</vt:lpstr>
      <vt:lpstr>Domestic Hybrid Structure with International Division</vt:lpstr>
      <vt:lpstr>Partial Global Product Structure</vt:lpstr>
      <vt:lpstr>Global Geographic Structure</vt:lpstr>
      <vt:lpstr>Global Matrix Structure</vt:lpstr>
      <vt:lpstr>Global Coordination Mechanisms</vt:lpstr>
      <vt:lpstr>Benefits of Collaboration</vt:lpstr>
      <vt:lpstr>The Transnational  Model of Organization</vt:lpstr>
      <vt:lpstr>International Organizational Units</vt:lpstr>
      <vt:lpstr>Transnational Organizations</vt:lpstr>
      <vt:lpstr>Design Elements</vt:lpstr>
      <vt:lpstr>Design Elements</vt:lpstr>
    </vt:vector>
  </TitlesOfParts>
  <Company>Walsh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fieldtech</dc:creator>
  <cp:lastModifiedBy>Boal, Kim</cp:lastModifiedBy>
  <cp:revision>43</cp:revision>
  <dcterms:created xsi:type="dcterms:W3CDTF">2012-02-28T20:40:41Z</dcterms:created>
  <dcterms:modified xsi:type="dcterms:W3CDTF">2015-12-21T20:31:22Z</dcterms:modified>
</cp:coreProperties>
</file>