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88" r:id="rId6"/>
    <p:sldId id="280" r:id="rId7"/>
    <p:sldId id="261" r:id="rId8"/>
    <p:sldId id="281" r:id="rId9"/>
    <p:sldId id="262" r:id="rId10"/>
    <p:sldId id="263" r:id="rId11"/>
    <p:sldId id="264" r:id="rId12"/>
    <p:sldId id="265" r:id="rId13"/>
    <p:sldId id="266" r:id="rId14"/>
    <p:sldId id="282" r:id="rId15"/>
    <p:sldId id="267" r:id="rId16"/>
    <p:sldId id="268" r:id="rId17"/>
    <p:sldId id="283" r:id="rId18"/>
    <p:sldId id="284" r:id="rId19"/>
    <p:sldId id="269" r:id="rId20"/>
    <p:sldId id="270" r:id="rId21"/>
    <p:sldId id="271" r:id="rId22"/>
    <p:sldId id="285" r:id="rId23"/>
    <p:sldId id="272" r:id="rId24"/>
    <p:sldId id="273" r:id="rId25"/>
    <p:sldId id="274" r:id="rId26"/>
    <p:sldId id="286" r:id="rId27"/>
    <p:sldId id="275" r:id="rId28"/>
    <p:sldId id="276" r:id="rId29"/>
    <p:sldId id="287" r:id="rId30"/>
    <p:sldId id="289" r:id="rId31"/>
    <p:sldId id="278" r:id="rId32"/>
    <p:sldId id="27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6" d="100"/>
          <a:sy n="86" d="100"/>
        </p:scale>
        <p:origin x="1037" y="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18DEE-0B11-4FEB-B208-5E34707BBA31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CB6E-8EB0-4614-BC73-0FFA069E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4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2EDDF"/>
          </a:solidFill>
          <a:ln w="9525">
            <a:solidFill>
              <a:srgbClr val="66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39" name="Rectangle 3"/>
          <p:cNvSpPr>
            <a:spLocks noChangeArrowheads="1"/>
          </p:cNvSpPr>
          <p:nvPr userDrawn="1"/>
        </p:nvSpPr>
        <p:spPr bwMode="auto">
          <a:xfrm>
            <a:off x="152400" y="0"/>
            <a:ext cx="228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40" name="Rectangle 4"/>
          <p:cNvSpPr>
            <a:spLocks noChangeArrowheads="1"/>
          </p:cNvSpPr>
          <p:nvPr userDrawn="1"/>
        </p:nvSpPr>
        <p:spPr bwMode="auto">
          <a:xfrm>
            <a:off x="1524000" y="685800"/>
            <a:ext cx="7239000" cy="5257800"/>
          </a:xfrm>
          <a:prstGeom prst="rect">
            <a:avLst/>
          </a:prstGeom>
          <a:gradFill>
            <a:gsLst>
              <a:gs pos="57000">
                <a:srgbClr val="FFCC66">
                  <a:shade val="67500"/>
                  <a:satMod val="115000"/>
                  <a:alpha val="74000"/>
                  <a:lumMod val="8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76400" y="2016125"/>
            <a:ext cx="7010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467100"/>
            <a:ext cx="70104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371600" y="4689664"/>
            <a:ext cx="1600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i="0" dirty="0" smtClean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7 </a:t>
            </a:r>
            <a:endParaRPr lang="en-US" sz="12500" i="0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67030" y="5244884"/>
            <a:ext cx="2206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Chapter</a:t>
            </a:r>
            <a:endParaRPr lang="en-US" sz="4000" i="1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9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4E5-EBDA-4562-A87B-48C7CC93DEC2}" type="datetimeFigureOut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3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4E5-EBDA-4562-A87B-48C7CC93DEC2}" type="datetimeFigureOut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9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4E5-EBDA-4562-A87B-48C7CC93DEC2}" type="datetimeFigureOut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5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4E5-EBDA-4562-A87B-48C7CC93DEC2}" type="datetimeFigureOut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2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4E5-EBDA-4562-A87B-48C7CC93DEC2}" type="datetimeFigureOut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2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4E5-EBDA-4562-A87B-48C7CC93DEC2}" type="datetimeFigureOut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6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4E5-EBDA-4562-A87B-48C7CC93DEC2}" type="datetimeFigureOut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3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4E5-EBDA-4562-A87B-48C7CC93DEC2}" type="datetimeFigureOut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3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4E5-EBDA-4562-A87B-48C7CC93DEC2}" type="datetimeFigureOut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2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4E5-EBDA-4562-A87B-48C7CC93DEC2}" type="datetimeFigureOut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0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E4E5-EBDA-4562-A87B-48C7CC93DEC2}" type="datetimeFigureOut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4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2EDDF"/>
          </a:solidFill>
          <a:ln w="9525">
            <a:solidFill>
              <a:srgbClr val="66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2E4E5-EBDA-4562-A87B-48C7CC93DEC2}" type="datetimeFigureOut">
              <a:rPr lang="en-US" smtClean="0"/>
              <a:pPr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5FAE-00CD-47A8-9354-893880255B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1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263775"/>
            <a:ext cx="7010400" cy="1470025"/>
          </a:xfrm>
        </p:spPr>
        <p:txBody>
          <a:bodyPr/>
          <a:lstStyle/>
          <a:p>
            <a:r>
              <a:rPr lang="en-US" b="1" dirty="0" smtClean="0"/>
              <a:t>Manufacturing and Service Technologies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</a:t>
            </a:r>
            <a:r>
              <a:rPr lang="en-US" sz="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49440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Organization Theory and Design</a:t>
            </a:r>
          </a:p>
          <a:p>
            <a:pPr algn="ctr"/>
            <a:r>
              <a:rPr lang="en-US" dirty="0" smtClean="0"/>
              <a:t>Twelfth Edition</a:t>
            </a:r>
          </a:p>
          <a:p>
            <a:pPr algn="ctr"/>
            <a:r>
              <a:rPr lang="en-US" dirty="0" smtClean="0"/>
              <a:t>Richard L. Daft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467600" y="6342267"/>
            <a:ext cx="2362200" cy="365125"/>
          </a:xfrm>
        </p:spPr>
        <p:txBody>
          <a:bodyPr/>
          <a:lstStyle/>
          <a:p>
            <a:fld id="{60CFAB81-A812-45ED-BF79-DE08CB1FE02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50913"/>
          </a:xfrm>
        </p:spPr>
        <p:txBody>
          <a:bodyPr/>
          <a:lstStyle/>
          <a:p>
            <a:r>
              <a:rPr lang="en-US" sz="4000" dirty="0" smtClean="0"/>
              <a:t>The Smart Factory</a:t>
            </a:r>
            <a:endParaRPr lang="en-US" sz="40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90494"/>
            <a:ext cx="7315200" cy="49530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ct val="30000"/>
              </a:spcAft>
            </a:pPr>
            <a:r>
              <a:rPr lang="en-US" sz="3500" i="1" dirty="0"/>
              <a:t>Also called computer-integrated manufacturing, flexible manufacturing systems, digital factories, advanced manufacturing technology, and agile manufacturing</a:t>
            </a:r>
          </a:p>
          <a:p>
            <a:pPr>
              <a:spcAft>
                <a:spcPct val="30000"/>
              </a:spcAft>
            </a:pPr>
            <a:r>
              <a:rPr lang="en-US" dirty="0" smtClean="0"/>
              <a:t>Smart Factory subcomponents</a:t>
            </a:r>
          </a:p>
          <a:p>
            <a:pPr lvl="1">
              <a:spcAft>
                <a:spcPct val="30000"/>
              </a:spcAft>
            </a:pPr>
            <a:r>
              <a:rPr lang="en-US" dirty="0" smtClean="0"/>
              <a:t>Computer-aided Design </a:t>
            </a:r>
            <a:r>
              <a:rPr lang="en-US" dirty="0"/>
              <a:t>(CAD)</a:t>
            </a:r>
          </a:p>
          <a:p>
            <a:pPr lvl="1">
              <a:spcAft>
                <a:spcPct val="30000"/>
              </a:spcAft>
            </a:pPr>
            <a:r>
              <a:rPr lang="en-US" dirty="0"/>
              <a:t>Computer-aided </a:t>
            </a:r>
            <a:r>
              <a:rPr lang="en-US" dirty="0" smtClean="0"/>
              <a:t>Manufacturing </a:t>
            </a:r>
            <a:r>
              <a:rPr lang="en-US" dirty="0"/>
              <a:t>(CAM</a:t>
            </a:r>
            <a:r>
              <a:rPr lang="en-US" dirty="0" smtClean="0"/>
              <a:t>)</a:t>
            </a:r>
          </a:p>
          <a:p>
            <a:pPr lvl="1">
              <a:spcAft>
                <a:spcPct val="30000"/>
              </a:spcAft>
            </a:pPr>
            <a:r>
              <a:rPr lang="en-US" dirty="0" smtClean="0"/>
              <a:t>Robots</a:t>
            </a:r>
            <a:endParaRPr lang="en-US" dirty="0"/>
          </a:p>
          <a:p>
            <a:pPr lvl="1">
              <a:spcAft>
                <a:spcPct val="30000"/>
              </a:spcAft>
            </a:pPr>
            <a:r>
              <a:rPr lang="en-US" dirty="0" smtClean="0"/>
              <a:t>3-D Printing (Additive Manufacturing)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01000" y="6347347"/>
            <a:ext cx="1163320" cy="365125"/>
          </a:xfrm>
        </p:spPr>
        <p:txBody>
          <a:bodyPr/>
          <a:lstStyle/>
          <a:p>
            <a:fld id="{C6956971-F164-4077-A8B1-D9C5606877A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Smart Manufacturing </a:t>
            </a:r>
            <a:r>
              <a:rPr lang="en-US" dirty="0"/>
              <a:t>Technology vs. Traditional Technologies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478" y="6620780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89980"/>
            <a:ext cx="65740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01000" y="6347347"/>
            <a:ext cx="914400" cy="365125"/>
          </a:xfrm>
        </p:spPr>
        <p:txBody>
          <a:bodyPr/>
          <a:lstStyle/>
          <a:p>
            <a:fld id="{DD3DC32A-3DC5-402C-B56A-CB5A550C4F92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Manufacturing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0014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Highly trained employees at every stage of production</a:t>
            </a:r>
          </a:p>
          <a:p>
            <a:r>
              <a:rPr lang="en-US" dirty="0" smtClean="0"/>
              <a:t>Sigma Six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─ Cuts </a:t>
            </a:r>
            <a:r>
              <a:rPr lang="en-US" dirty="0"/>
              <a:t>waste and improve </a:t>
            </a:r>
            <a:r>
              <a:rPr lang="en-US" dirty="0" smtClean="0"/>
              <a:t>quality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─ </a:t>
            </a:r>
            <a:r>
              <a:rPr lang="en-US" dirty="0"/>
              <a:t>Incorporates technological </a:t>
            </a:r>
            <a:r>
              <a:rPr lang="en-US" dirty="0" smtClean="0"/>
              <a:t>elements</a:t>
            </a:r>
          </a:p>
          <a:p>
            <a:r>
              <a:rPr lang="en-US" dirty="0" smtClean="0"/>
              <a:t>Kaizen </a:t>
            </a:r>
            <a:r>
              <a:rPr lang="en-US" dirty="0"/>
              <a:t>─</a:t>
            </a:r>
            <a:r>
              <a:rPr lang="en-US" dirty="0" smtClean="0"/>
              <a:t> continuous improvement</a:t>
            </a:r>
            <a:endParaRPr lang="en-US" dirty="0"/>
          </a:p>
          <a:p>
            <a:r>
              <a:rPr lang="en-US" dirty="0"/>
              <a:t>Paved the way for </a:t>
            </a:r>
            <a:r>
              <a:rPr lang="en-US" b="1" i="1" dirty="0"/>
              <a:t>mass customization</a:t>
            </a:r>
          </a:p>
          <a:p>
            <a:pPr lvl="1"/>
            <a:r>
              <a:rPr lang="en-US" dirty="0"/>
              <a:t>Using mass-production technology to quickly and cost-effectively assemble individual goods for customers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45522" y="6490926"/>
            <a:ext cx="1098478" cy="365125"/>
          </a:xfrm>
        </p:spPr>
        <p:txBody>
          <a:bodyPr/>
          <a:lstStyle/>
          <a:p>
            <a:fld id="{AE1C19A6-3E83-495E-8E08-C81B12AA9E3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Performance and Structural Implications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7134"/>
            <a:ext cx="8229600" cy="5181600"/>
          </a:xfrm>
        </p:spPr>
        <p:txBody>
          <a:bodyPr/>
          <a:lstStyle/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Flexible </a:t>
            </a:r>
            <a:r>
              <a:rPr lang="en-US" b="1" i="1" dirty="0"/>
              <a:t>manufacturing allows diverse products to be made on one assembly line</a:t>
            </a:r>
          </a:p>
          <a:p>
            <a:pPr>
              <a:buFontTx/>
              <a:buNone/>
            </a:pPr>
            <a:endParaRPr lang="en-US" sz="800" dirty="0"/>
          </a:p>
          <a:p>
            <a:pPr marL="914400" lvl="1" indent="-457200">
              <a:spcAft>
                <a:spcPct val="30000"/>
              </a:spcAft>
              <a:buFont typeface="Wingdings" pitchFamily="2" charset="2"/>
              <a:buChar char="ü"/>
            </a:pPr>
            <a:r>
              <a:rPr lang="en-US" dirty="0" smtClean="0"/>
              <a:t>Computer-aided craftsmanship</a:t>
            </a:r>
          </a:p>
          <a:p>
            <a:pPr marL="914400" lvl="1" indent="-457200">
              <a:spcAft>
                <a:spcPct val="30000"/>
              </a:spcAft>
              <a:buFont typeface="Wingdings" pitchFamily="2" charset="2"/>
              <a:buChar char="ü"/>
            </a:pPr>
            <a:r>
              <a:rPr lang="en-US" dirty="0" smtClean="0"/>
              <a:t>More efficient</a:t>
            </a:r>
          </a:p>
          <a:p>
            <a:pPr marL="914400" lvl="1" indent="-457200">
              <a:spcAft>
                <a:spcPct val="30000"/>
              </a:spcAft>
              <a:buFont typeface="Wingdings" pitchFamily="2" charset="2"/>
              <a:buChar char="ü"/>
            </a:pPr>
            <a:r>
              <a:rPr lang="en-US" dirty="0" smtClean="0"/>
              <a:t>Increased productivity</a:t>
            </a:r>
          </a:p>
          <a:p>
            <a:pPr marL="914400" lvl="1" indent="-457200">
              <a:spcAft>
                <a:spcPct val="30000"/>
              </a:spcAft>
              <a:buFont typeface="Wingdings" pitchFamily="2" charset="2"/>
              <a:buChar char="ü"/>
            </a:pPr>
            <a:r>
              <a:rPr lang="en-US" dirty="0" smtClean="0"/>
              <a:t>Decreased scrap </a:t>
            </a:r>
          </a:p>
          <a:p>
            <a:pPr marL="914400" lvl="1" indent="-457200">
              <a:spcAft>
                <a:spcPct val="30000"/>
              </a:spcAft>
              <a:buFont typeface="Wingdings" pitchFamily="2" charset="2"/>
              <a:buChar char="ü"/>
            </a:pPr>
            <a:r>
              <a:rPr lang="en-US" dirty="0" smtClean="0"/>
              <a:t>Customer satisfaction</a:t>
            </a:r>
          </a:p>
          <a:p>
            <a:pPr marL="514350" indent="-457200">
              <a:spcAft>
                <a:spcPct val="30000"/>
              </a:spcAft>
              <a:buNone/>
            </a:pPr>
            <a:endParaRPr lang="en-US" dirty="0" smtClean="0"/>
          </a:p>
          <a:p>
            <a:pPr marL="914400" lvl="1" indent="-457200">
              <a:spcAft>
                <a:spcPct val="30000"/>
              </a:spcAft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Organizational Characteristics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0926"/>
            <a:ext cx="2514600" cy="365125"/>
          </a:xfrm>
        </p:spPr>
        <p:txBody>
          <a:bodyPr/>
          <a:lstStyle/>
          <a:p>
            <a:fld id="{270C5FAE-00CD-47A8-9354-893880255B9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5332"/>
            <a:ext cx="8514253" cy="50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02722" y="6490926"/>
            <a:ext cx="641278" cy="365125"/>
          </a:xfrm>
        </p:spPr>
        <p:txBody>
          <a:bodyPr/>
          <a:lstStyle/>
          <a:p>
            <a:fld id="{17209AD8-45BB-47D1-8273-B6A8A7DE2FB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Core Organization Service Technology</a:t>
            </a:r>
            <a:endParaRPr lang="en-US" sz="36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Service </a:t>
            </a:r>
            <a:r>
              <a:rPr lang="en-US" sz="2800" dirty="0"/>
              <a:t>technologies are different from manufacturing </a:t>
            </a:r>
            <a:r>
              <a:rPr lang="en-US" sz="2800" dirty="0" smtClean="0"/>
              <a:t>technologies and require different organizational design – education, banking</a:t>
            </a:r>
          </a:p>
          <a:p>
            <a:r>
              <a:rPr lang="en-US" sz="2800" dirty="0" smtClean="0"/>
              <a:t>Intangible output</a:t>
            </a:r>
          </a:p>
          <a:p>
            <a:r>
              <a:rPr lang="en-US" sz="2800" dirty="0" smtClean="0"/>
              <a:t>Simultaneous production and consumption</a:t>
            </a:r>
          </a:p>
          <a:p>
            <a:r>
              <a:rPr lang="en-US" sz="2800" dirty="0" smtClean="0"/>
              <a:t>Labor and knowledge intensive</a:t>
            </a:r>
          </a:p>
          <a:p>
            <a:r>
              <a:rPr lang="en-US" sz="2800" dirty="0" smtClean="0"/>
              <a:t>Direct interaction between customer and employee</a:t>
            </a:r>
          </a:p>
          <a:p>
            <a:r>
              <a:rPr lang="en-US" sz="2800" dirty="0" smtClean="0"/>
              <a:t>Importance of human element</a:t>
            </a:r>
          </a:p>
          <a:p>
            <a:r>
              <a:rPr lang="en-US" sz="2800" dirty="0" smtClean="0"/>
              <a:t>Quality of service cannot be directly measured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Core Organization Service Technology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606704"/>
            <a:ext cx="9128759" cy="475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Toward Lean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b="1" i="1" dirty="0" smtClean="0"/>
              <a:t>Customer expectations are rising</a:t>
            </a:r>
          </a:p>
          <a:p>
            <a:r>
              <a:rPr lang="en-US" dirty="0" smtClean="0"/>
              <a:t>Expectations have required that service firms must become lean, too</a:t>
            </a:r>
          </a:p>
          <a:p>
            <a:pPr lvl="1"/>
            <a:r>
              <a:rPr lang="en-US" dirty="0" smtClean="0"/>
              <a:t>Cut waste</a:t>
            </a:r>
          </a:p>
          <a:p>
            <a:pPr lvl="1"/>
            <a:r>
              <a:rPr lang="en-US" dirty="0" smtClean="0"/>
              <a:t>Improve customer service</a:t>
            </a:r>
          </a:p>
          <a:p>
            <a:r>
              <a:rPr lang="en-US" dirty="0" smtClean="0"/>
              <a:t>Adopt continuous improvement approach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72400" y="6347347"/>
            <a:ext cx="1143000" cy="365125"/>
          </a:xfrm>
        </p:spPr>
        <p:txBody>
          <a:bodyPr/>
          <a:lstStyle/>
          <a:p>
            <a:fld id="{972F4D7B-6FEC-4A83-9992-7FCB88BB2BA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Structural Characteristics of Service Organizations versus Product Organizations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467600" y="6347347"/>
            <a:ext cx="1905000" cy="365125"/>
          </a:xfrm>
        </p:spPr>
        <p:txBody>
          <a:bodyPr/>
          <a:lstStyle/>
          <a:p>
            <a:fld id="{972F4D7B-6FEC-4A83-9992-7FCB88BB2BAB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39744" cy="304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01000" y="6467318"/>
            <a:ext cx="1066800" cy="365125"/>
          </a:xfrm>
        </p:spPr>
        <p:txBody>
          <a:bodyPr/>
          <a:lstStyle/>
          <a:p>
            <a:fld id="{0D60644C-0D65-4378-98FC-82B3ACB17754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Designing the Service Organization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5894"/>
            <a:ext cx="83058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800" dirty="0"/>
              <a:t>Service organizations are not necessarily large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800" dirty="0"/>
              <a:t>Often small locations, close to customers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800" dirty="0"/>
              <a:t>Service organizations require technical core employees – close to customer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800" dirty="0"/>
              <a:t>Service customers interact directly with technical employees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800" dirty="0"/>
              <a:t>The skills of technical employees need to be high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800" dirty="0"/>
              <a:t>Employees need knowledge, </a:t>
            </a:r>
            <a:r>
              <a:rPr lang="en-US" sz="2800" dirty="0" smtClean="0"/>
              <a:t>awareness, </a:t>
            </a:r>
            <a:r>
              <a:rPr lang="en-US" sz="2800" dirty="0"/>
              <a:t>and interpersonal skills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800" dirty="0"/>
              <a:t>Decision making is often decentralized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715000" y="6352427"/>
            <a:ext cx="5943600" cy="365125"/>
          </a:xfrm>
        </p:spPr>
        <p:txBody>
          <a:bodyPr/>
          <a:lstStyle/>
          <a:p>
            <a:fld id="{CA206033-033D-4876-8969-F2E99A56774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sz="3600" dirty="0"/>
              <a:t>Service and Manufacturing Technologies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5734"/>
            <a:ext cx="7772400" cy="49530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Technology refers to the work processes, techniques, </a:t>
            </a:r>
            <a:r>
              <a:rPr lang="en-US" dirty="0" smtClean="0"/>
              <a:t>machines, </a:t>
            </a:r>
            <a:r>
              <a:rPr lang="en-US" dirty="0"/>
              <a:t>and actions used to transform input into </a:t>
            </a:r>
            <a:r>
              <a:rPr lang="en-US" dirty="0" smtClean="0"/>
              <a:t>outputs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Technology </a:t>
            </a:r>
            <a:r>
              <a:rPr lang="en-US" dirty="0"/>
              <a:t>influences organizational structure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Understanding technology helps dictate how organizations can be designed for efficiency</a:t>
            </a:r>
          </a:p>
          <a:p>
            <a:pPr>
              <a:spcAft>
                <a:spcPts val="1200"/>
              </a:spcAft>
            </a:pPr>
            <a:r>
              <a:rPr lang="en-US" b="1" i="1" dirty="0" smtClean="0"/>
              <a:t>Core technology </a:t>
            </a:r>
            <a:r>
              <a:rPr lang="en-US" dirty="0" smtClean="0"/>
              <a:t>relates to the transformation process to provide goods/service</a:t>
            </a:r>
          </a:p>
          <a:p>
            <a:pPr>
              <a:spcAft>
                <a:spcPts val="1200"/>
              </a:spcAft>
            </a:pPr>
            <a:r>
              <a:rPr lang="en-US" b="1" i="1" dirty="0" smtClean="0"/>
              <a:t>Non-core technology </a:t>
            </a:r>
            <a:r>
              <a:rPr lang="en-US" dirty="0" smtClean="0"/>
              <a:t>is not directly related to the primary mission of the organization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47347"/>
            <a:ext cx="4495800" cy="365125"/>
          </a:xfrm>
        </p:spPr>
        <p:txBody>
          <a:bodyPr/>
          <a:lstStyle/>
          <a:p>
            <a:fld id="{A87E1E45-CD35-4A1C-8983-8EA1F0788B50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sz="4000" dirty="0"/>
              <a:t>Non-Core Departmental Technology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dirty="0"/>
              <a:t>Every department in an organization has a production process</a:t>
            </a:r>
          </a:p>
          <a:p>
            <a:pPr lvl="1">
              <a:lnSpc>
                <a:spcPct val="90000"/>
              </a:lnSpc>
              <a:spcAft>
                <a:spcPct val="30000"/>
              </a:spcAft>
            </a:pPr>
            <a:r>
              <a:rPr lang="en-US" b="1" i="1" dirty="0"/>
              <a:t>Variety:</a:t>
            </a:r>
            <a:r>
              <a:rPr lang="en-US" dirty="0"/>
              <a:t> frequency of unexpected and novel events</a:t>
            </a:r>
          </a:p>
          <a:p>
            <a:pPr lvl="1">
              <a:lnSpc>
                <a:spcPct val="90000"/>
              </a:lnSpc>
              <a:spcAft>
                <a:spcPct val="30000"/>
              </a:spcAft>
            </a:pPr>
            <a:r>
              <a:rPr lang="en-US" b="1" i="1" dirty="0"/>
              <a:t>Analyzability:</a:t>
            </a:r>
            <a:r>
              <a:rPr lang="en-US" dirty="0"/>
              <a:t> ability to apply standard procedures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dirty="0"/>
              <a:t>Routine vs. Nonroutine Dimension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dirty="0"/>
              <a:t>Engineering Technologies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dirty="0"/>
              <a:t>Craft Technologies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57200" y="4343400"/>
            <a:ext cx="7772400" cy="1905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77200" y="6347347"/>
            <a:ext cx="1219200" cy="365125"/>
          </a:xfrm>
        </p:spPr>
        <p:txBody>
          <a:bodyPr/>
          <a:lstStyle/>
          <a:p>
            <a:fld id="{82A792E0-77FF-440B-85EC-0E4F23B74132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/>
              <a:t>Framework for Department Technologies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2" y="1063579"/>
            <a:ext cx="4986338" cy="550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Overall design is either organic or mechanistic</a:t>
            </a:r>
          </a:p>
          <a:p>
            <a:r>
              <a:rPr lang="en-US" dirty="0" smtClean="0"/>
              <a:t>Design characteristics vary depending on work unit</a:t>
            </a:r>
          </a:p>
          <a:p>
            <a:pPr lvl="1"/>
            <a:r>
              <a:rPr lang="en-US" dirty="0" smtClean="0"/>
              <a:t>Formalization</a:t>
            </a:r>
          </a:p>
          <a:p>
            <a:pPr lvl="1"/>
            <a:r>
              <a:rPr lang="en-US" dirty="0" smtClean="0"/>
              <a:t>Decentralization</a:t>
            </a:r>
          </a:p>
          <a:p>
            <a:pPr lvl="1"/>
            <a:r>
              <a:rPr lang="en-US" dirty="0" smtClean="0"/>
              <a:t>Employee skill level</a:t>
            </a:r>
          </a:p>
          <a:p>
            <a:pPr lvl="1"/>
            <a:r>
              <a:rPr lang="en-US" dirty="0" smtClean="0"/>
              <a:t>Span of control</a:t>
            </a:r>
          </a:p>
          <a:p>
            <a:pPr lvl="1"/>
            <a:r>
              <a:rPr lang="en-US" dirty="0" smtClean="0"/>
              <a:t>Communication and coordination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347347"/>
            <a:ext cx="4572000" cy="365125"/>
          </a:xfrm>
        </p:spPr>
        <p:txBody>
          <a:bodyPr/>
          <a:lstStyle/>
          <a:p>
            <a:fld id="{972F4D7B-6FEC-4A83-9992-7FCB88BB2BAB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629400" y="6203769"/>
            <a:ext cx="3962400" cy="365125"/>
          </a:xfrm>
        </p:spPr>
        <p:txBody>
          <a:bodyPr/>
          <a:lstStyle/>
          <a:p>
            <a:fld id="{28B326D8-B2BB-4B11-9D49-F75B70ED9E89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Relationship of Department </a:t>
            </a:r>
            <a:r>
              <a:rPr lang="en-US" sz="3200" dirty="0"/>
              <a:t>Technology to Structural and Management Characteristics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478" y="6669452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3609"/>
            <a:ext cx="6456680" cy="52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21320" y="6347347"/>
            <a:ext cx="1143000" cy="365125"/>
          </a:xfrm>
        </p:spPr>
        <p:txBody>
          <a:bodyPr/>
          <a:lstStyle/>
          <a:p>
            <a:fld id="{D2E71D3F-B1D3-4E74-9F7D-57F2B12E811E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Workflow Interdependence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Among </a:t>
            </a:r>
            <a:r>
              <a:rPr lang="en-US" dirty="0"/>
              <a:t>Departments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dirty="0"/>
              <a:t>The extent to which departments depend on each other for resources or materials</a:t>
            </a:r>
          </a:p>
          <a:p>
            <a:pPr>
              <a:spcAft>
                <a:spcPct val="30000"/>
              </a:spcAft>
            </a:pPr>
            <a:r>
              <a:rPr lang="en-US" dirty="0"/>
              <a:t>Low interdependence means that departments can do their work independently</a:t>
            </a:r>
          </a:p>
          <a:p>
            <a:pPr>
              <a:spcAft>
                <a:spcPct val="30000"/>
              </a:spcAft>
            </a:pPr>
            <a:r>
              <a:rPr lang="en-US" dirty="0"/>
              <a:t>High interdependence means departments depend on each other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01000" y="6386331"/>
            <a:ext cx="1676400" cy="365125"/>
          </a:xfrm>
        </p:spPr>
        <p:txBody>
          <a:bodyPr/>
          <a:lstStyle/>
          <a:p>
            <a:fld id="{FAF80460-2FD4-4547-80D6-A549727E5FAA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Interdependence and </a:t>
            </a:r>
            <a:br>
              <a:rPr lang="en-US" dirty="0"/>
            </a:br>
            <a:r>
              <a:rPr lang="en-US" dirty="0"/>
              <a:t>Management Implications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478" y="6697686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56" y="1382736"/>
            <a:ext cx="61055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Interdependence of Departments Involved in the Flight Departure Process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8530"/>
            <a:ext cx="9144000" cy="386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8600" y="6386331"/>
            <a:ext cx="1295400" cy="365125"/>
          </a:xfrm>
        </p:spPr>
        <p:txBody>
          <a:bodyPr/>
          <a:lstStyle/>
          <a:p>
            <a:fld id="{F967C2A0-E4A7-4F38-B60D-3E28F9472FFA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/>
              <a:t>Structural Priority and Implications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467600" cy="4953000"/>
          </a:xfrm>
        </p:spPr>
        <p:txBody>
          <a:bodyPr/>
          <a:lstStyle/>
          <a:p>
            <a:pPr>
              <a:spcAft>
                <a:spcPct val="30000"/>
              </a:spcAft>
              <a:buFont typeface="Wingdings" pitchFamily="2" charset="2"/>
              <a:buChar char="ü"/>
            </a:pPr>
            <a:r>
              <a:rPr lang="en-US" dirty="0"/>
              <a:t>Reciprocal interdependence should receive first priority</a:t>
            </a:r>
          </a:p>
          <a:p>
            <a:pPr>
              <a:spcAft>
                <a:spcPct val="30000"/>
              </a:spcAft>
              <a:buFont typeface="Wingdings" pitchFamily="2" charset="2"/>
              <a:buChar char="ü"/>
            </a:pPr>
            <a:r>
              <a:rPr lang="en-US" dirty="0"/>
              <a:t>Reciprocal activities should be grouped together</a:t>
            </a:r>
          </a:p>
          <a:p>
            <a:pPr>
              <a:spcAft>
                <a:spcPct val="30000"/>
              </a:spcAft>
              <a:buFont typeface="Wingdings" pitchFamily="2" charset="2"/>
              <a:buChar char="ü"/>
            </a:pPr>
            <a:r>
              <a:rPr lang="en-US" dirty="0"/>
              <a:t>Poor coordination will cause poor performance</a:t>
            </a:r>
          </a:p>
          <a:p>
            <a:pPr>
              <a:spcAft>
                <a:spcPct val="30000"/>
              </a:spcAft>
              <a:buFont typeface="Wingdings" pitchFamily="2" charset="2"/>
              <a:buChar char="ü"/>
            </a:pPr>
            <a:r>
              <a:rPr lang="en-US" dirty="0"/>
              <a:t>Organizations should be designed to address interdependence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332561"/>
            <a:ext cx="2209800" cy="365125"/>
          </a:xfrm>
        </p:spPr>
        <p:txBody>
          <a:bodyPr/>
          <a:lstStyle/>
          <a:p>
            <a:fld id="{6C2FD147-38C0-45F9-B804-41AF69FB32E7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Coordination for Interdependence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58" y="1306354"/>
            <a:ext cx="7086600" cy="526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of Interdependence and Team Play Characteristics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29600" y="6386331"/>
            <a:ext cx="1066800" cy="365125"/>
          </a:xfrm>
        </p:spPr>
        <p:txBody>
          <a:bodyPr/>
          <a:lstStyle/>
          <a:p>
            <a:fld id="{972F4D7B-6FEC-4A83-9992-7FCB88BB2BAB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199"/>
            <a:ext cx="9144000" cy="320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F70DC999-A2F1-4297-82F8-24940C7BC9C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2912"/>
            <a:ext cx="8229600" cy="852488"/>
          </a:xfrm>
        </p:spPr>
        <p:txBody>
          <a:bodyPr>
            <a:noAutofit/>
          </a:bodyPr>
          <a:lstStyle/>
          <a:p>
            <a:r>
              <a:rPr lang="en-US" dirty="0"/>
              <a:t>Core Transformation Process for a Manufacturing Company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" y="1600200"/>
            <a:ext cx="9138920" cy="429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Sociotechnical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8153400" cy="4419600"/>
          </a:xfrm>
        </p:spPr>
        <p:txBody>
          <a:bodyPr>
            <a:noAutofit/>
          </a:bodyPr>
          <a:lstStyle/>
          <a:p>
            <a:r>
              <a:rPr lang="en-US" sz="3200" dirty="0"/>
              <a:t>Sociotechnical systems approach recognizes the interaction of technical and human </a:t>
            </a:r>
            <a:r>
              <a:rPr lang="en-US" sz="3200" dirty="0" smtClean="0"/>
              <a:t>needs</a:t>
            </a:r>
          </a:p>
          <a:p>
            <a:r>
              <a:rPr lang="en-US" sz="3200" dirty="0" smtClean="0"/>
              <a:t>An organization functions best when the social and technical systems are designed to fit one another</a:t>
            </a:r>
          </a:p>
          <a:p>
            <a:r>
              <a:rPr lang="en-US" sz="3200" dirty="0" smtClean="0"/>
              <a:t>People are resources and should be provided with appropriate skills, meaningful work and suitable rewards.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0" y="6248400"/>
            <a:ext cx="2971800" cy="25447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8001000" cy="425450"/>
          </a:xfrm>
        </p:spPr>
        <p:txBody>
          <a:bodyPr/>
          <a:lstStyle/>
          <a:p>
            <a:r>
              <a:rPr lang="en-US" sz="900" dirty="0" smtClean="0"/>
              <a:t>©2017 Cengage Learning. All Rights Reserved. May not be scanned, copied or duplicated, or posted to a publicly accessible website, in whole or in part.</a:t>
            </a:r>
            <a:endParaRPr lang="en-US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31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88322" y="6347347"/>
            <a:ext cx="1828800" cy="365125"/>
          </a:xfrm>
        </p:spPr>
        <p:txBody>
          <a:bodyPr/>
          <a:lstStyle/>
          <a:p>
            <a:fld id="{F0905615-1225-433E-806F-10ABB4AAC81A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Sociotechnical Systems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" y="1923565"/>
            <a:ext cx="9116377" cy="318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6386331"/>
            <a:ext cx="3276600" cy="365125"/>
          </a:xfrm>
        </p:spPr>
        <p:txBody>
          <a:bodyPr/>
          <a:lstStyle/>
          <a:p>
            <a:fld id="{972F4D7B-6FEC-4A83-9992-7FCB88BB2BAB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Essentials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682" y="1600200"/>
            <a:ext cx="8229600" cy="4876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/>
              <a:buChar char="v"/>
            </a:pPr>
            <a:r>
              <a:rPr lang="en-US" dirty="0" smtClean="0"/>
              <a:t>Key </a:t>
            </a:r>
            <a:r>
              <a:rPr lang="en-US" dirty="0"/>
              <a:t>research notes that technology and </a:t>
            </a:r>
            <a:r>
              <a:rPr lang="en-US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structure </a:t>
            </a:r>
            <a:r>
              <a:rPr lang="en-US" dirty="0"/>
              <a:t>can be </a:t>
            </a:r>
            <a:r>
              <a:rPr lang="en-US" dirty="0" smtClean="0"/>
              <a:t>co-aligned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Font typeface="Wingdings"/>
              <a:buChar char="v"/>
            </a:pPr>
            <a:r>
              <a:rPr lang="en-US" dirty="0" smtClean="0"/>
              <a:t>Service </a:t>
            </a:r>
            <a:r>
              <a:rPr lang="en-US" dirty="0"/>
              <a:t>technologies differ in a systematic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way </a:t>
            </a:r>
            <a:r>
              <a:rPr lang="en-US" dirty="0"/>
              <a:t>from manufacturing </a:t>
            </a:r>
            <a:r>
              <a:rPr lang="en-US" dirty="0" smtClean="0"/>
              <a:t>technologies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Font typeface="Wingdings"/>
              <a:buChar char="v"/>
            </a:pPr>
            <a:r>
              <a:rPr lang="en-US" dirty="0" smtClean="0"/>
              <a:t>It </a:t>
            </a:r>
            <a:r>
              <a:rPr lang="en-US" dirty="0"/>
              <a:t>is important to apply the correct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management </a:t>
            </a:r>
            <a:r>
              <a:rPr lang="en-US" dirty="0"/>
              <a:t>system to a </a:t>
            </a: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</a:t>
            </a:r>
            <a:r>
              <a:rPr lang="en-US" dirty="0" smtClean="0"/>
              <a:t>Interdependence </a:t>
            </a:r>
            <a:r>
              <a:rPr lang="en-US" dirty="0"/>
              <a:t>among departments dictates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the </a:t>
            </a:r>
            <a:r>
              <a:rPr lang="en-US" dirty="0"/>
              <a:t>amount of communication and </a:t>
            </a:r>
            <a:r>
              <a:rPr lang="en-US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coordination required </a:t>
            </a:r>
            <a:r>
              <a:rPr lang="en-US" dirty="0"/>
              <a:t>in </a:t>
            </a:r>
            <a:r>
              <a:rPr lang="en-US" dirty="0" smtClean="0"/>
              <a:t>design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</a:t>
            </a:r>
            <a:r>
              <a:rPr lang="en-US" dirty="0" smtClean="0"/>
              <a:t>New </a:t>
            </a:r>
            <a:r>
              <a:rPr lang="en-US" dirty="0"/>
              <a:t>technologies are enriching jobs to make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organizations </a:t>
            </a:r>
            <a:r>
              <a:rPr lang="en-US" dirty="0"/>
              <a:t>a happier place to </a:t>
            </a:r>
            <a:r>
              <a:rPr lang="en-US" dirty="0" smtClean="0"/>
              <a:t>work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Font typeface="Wingdings"/>
              <a:buChar char="v"/>
            </a:pPr>
            <a:r>
              <a:rPr lang="en-US" dirty="0" smtClean="0"/>
              <a:t>Sociotechnical </a:t>
            </a:r>
            <a:r>
              <a:rPr lang="en-US" dirty="0"/>
              <a:t>system theory attempts to </a:t>
            </a:r>
            <a:r>
              <a:rPr lang="en-US" dirty="0" smtClean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design </a:t>
            </a:r>
            <a:r>
              <a:rPr lang="en-US" dirty="0"/>
              <a:t>systems that meet technical and </a:t>
            </a:r>
            <a:r>
              <a:rPr lang="en-US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human </a:t>
            </a:r>
            <a:r>
              <a:rPr lang="en-US" dirty="0"/>
              <a:t>aspects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7924800" cy="299720"/>
          </a:xfrm>
        </p:spPr>
        <p:txBody>
          <a:bodyPr/>
          <a:lstStyle/>
          <a:p>
            <a:r>
              <a:rPr lang="en-US" sz="900" dirty="0" smtClean="0"/>
              <a:t>©2017 Cengage Learning. All Rights Reserved. May not be scanned, copied or duplicated, or posted to a publicly accessible website, in whole or in part</a:t>
            </a:r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5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39113" y="6386331"/>
            <a:ext cx="1219200" cy="365125"/>
          </a:xfrm>
        </p:spPr>
        <p:txBody>
          <a:bodyPr/>
          <a:lstStyle/>
          <a:p>
            <a:fld id="{5334F877-F04E-4570-9262-2BD023FD95C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Pressures Affecting </a:t>
            </a:r>
            <a:br>
              <a:rPr lang="en-US" dirty="0"/>
            </a:br>
            <a:r>
              <a:rPr lang="en-US" dirty="0"/>
              <a:t>Organization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" y="1981200"/>
            <a:ext cx="913909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Core Organization Manufacturing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Manufacturing Technologies include</a:t>
            </a:r>
            <a:r>
              <a:rPr lang="en-US" dirty="0" smtClean="0">
                <a:latin typeface="Franklin Gothic Book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Franklin Gothic Book"/>
              </a:rPr>
              <a:t> </a:t>
            </a:r>
            <a:r>
              <a:rPr lang="en-US" dirty="0" smtClean="0">
                <a:latin typeface="Franklin Gothic Book"/>
              </a:rPr>
              <a:t>   </a:t>
            </a:r>
            <a:r>
              <a:rPr lang="en-US" sz="1800" dirty="0" smtClean="0">
                <a:latin typeface="Franklin Gothic Book"/>
              </a:rPr>
              <a:t>●</a:t>
            </a:r>
            <a:r>
              <a:rPr lang="en-US" dirty="0" smtClean="0">
                <a:latin typeface="Franklin Gothic Book"/>
              </a:rPr>
              <a:t> Traditional Manufacturing Processes</a:t>
            </a:r>
          </a:p>
          <a:p>
            <a:pPr marL="0" indent="0">
              <a:buNone/>
            </a:pPr>
            <a:r>
              <a:rPr lang="en-US" dirty="0" smtClean="0">
                <a:latin typeface="Franklin Gothic Book"/>
              </a:rPr>
              <a:t>    </a:t>
            </a:r>
            <a:r>
              <a:rPr lang="en-US" sz="1800" dirty="0" smtClean="0">
                <a:latin typeface="Franklin Gothic Book"/>
              </a:rPr>
              <a:t>●</a:t>
            </a:r>
            <a:r>
              <a:rPr lang="en-US" dirty="0" smtClean="0">
                <a:latin typeface="Franklin Gothic Book"/>
              </a:rPr>
              <a:t> Contemporary Applications</a:t>
            </a:r>
          </a:p>
          <a:p>
            <a:pPr marL="0" indent="0">
              <a:buNone/>
            </a:pPr>
            <a:r>
              <a:rPr lang="en-US" dirty="0">
                <a:latin typeface="Franklin Gothic Book"/>
              </a:rPr>
              <a:t> </a:t>
            </a:r>
            <a:r>
              <a:rPr lang="en-US" dirty="0" smtClean="0">
                <a:latin typeface="Franklin Gothic Book"/>
              </a:rPr>
              <a:t>      ─ Smart factory</a:t>
            </a:r>
          </a:p>
          <a:p>
            <a:pPr marL="0" indent="0">
              <a:buNone/>
            </a:pPr>
            <a:r>
              <a:rPr lang="en-US" dirty="0" smtClean="0">
                <a:latin typeface="Franklin Gothic Book"/>
              </a:rPr>
              <a:t>       ─ Lean manufacturing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8305800" cy="477520"/>
          </a:xfrm>
        </p:spPr>
        <p:txBody>
          <a:bodyPr/>
          <a:lstStyle/>
          <a:p>
            <a:pPr algn="l" defTabSz="457200">
              <a:defRPr/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         ©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2017 Cengage Learning. All Rights Reserved. May not be scanned, copied or duplicated, or posted to a publicly accessible website, in whole or in part.</a:t>
            </a:r>
          </a:p>
          <a:p>
            <a:endParaRPr lang="en-US" sz="9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5FAE-00CD-47A8-9354-893880255B9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8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Firms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b="1" i="1" dirty="0" smtClean="0"/>
              <a:t>Technical complexity </a:t>
            </a:r>
            <a:r>
              <a:rPr lang="en-US" dirty="0" smtClean="0"/>
              <a:t>defines the extent of mechanization of the manufacturing process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Three basic technology groups defined by Woodward:</a:t>
            </a:r>
          </a:p>
          <a:p>
            <a:pPr lvl="1"/>
            <a:r>
              <a:rPr lang="en-US" dirty="0" smtClean="0"/>
              <a:t>Small-batch and unit production</a:t>
            </a:r>
          </a:p>
          <a:p>
            <a:pPr lvl="1"/>
            <a:r>
              <a:rPr lang="en-US" dirty="0" smtClean="0"/>
              <a:t>Large-batch and mass production</a:t>
            </a:r>
          </a:p>
          <a:p>
            <a:pPr lvl="1"/>
            <a:r>
              <a:rPr lang="en-US" dirty="0" smtClean="0"/>
              <a:t>Continuous-process production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74122" y="6347347"/>
            <a:ext cx="457200" cy="365125"/>
          </a:xfrm>
        </p:spPr>
        <p:txBody>
          <a:bodyPr/>
          <a:lstStyle/>
          <a:p>
            <a:fld id="{972F4D7B-6FEC-4A83-9992-7FCB88BB2BAB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01000" y="6347347"/>
            <a:ext cx="1600200" cy="365125"/>
          </a:xfrm>
        </p:spPr>
        <p:txBody>
          <a:bodyPr/>
          <a:lstStyle/>
          <a:p>
            <a:fld id="{1F0B69CB-C848-4482-837A-3DB58C3D182D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7"/>
            <a:ext cx="8229600" cy="900113"/>
          </a:xfrm>
        </p:spPr>
        <p:txBody>
          <a:bodyPr>
            <a:noAutofit/>
          </a:bodyPr>
          <a:lstStyle/>
          <a:p>
            <a:r>
              <a:rPr lang="en-US" sz="4000" dirty="0"/>
              <a:t>Woodward’s Classification Based on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System </a:t>
            </a:r>
            <a:r>
              <a:rPr lang="en-US" sz="4000" dirty="0"/>
              <a:t>of Production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276600" y="6543948"/>
            <a:ext cx="2895600" cy="365125"/>
          </a:xfrm>
        </p:spPr>
        <p:txBody>
          <a:bodyPr/>
          <a:lstStyle/>
          <a:p>
            <a:fld id="{972F4D7B-6FEC-4A83-9992-7FCB88BB2BA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0200" y="6687526"/>
            <a:ext cx="84898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6" y="1447800"/>
            <a:ext cx="7705479" cy="52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Relationship between Technical Complexity and Structural Characteristics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36022" y="6455820"/>
            <a:ext cx="533400" cy="365125"/>
          </a:xfrm>
        </p:spPr>
        <p:txBody>
          <a:bodyPr/>
          <a:lstStyle/>
          <a:p>
            <a:fld id="{972F4D7B-6FEC-4A83-9992-7FCB88BB2BA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" y="1593848"/>
            <a:ext cx="9118095" cy="479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3198" y="6465980"/>
            <a:ext cx="730322" cy="365125"/>
          </a:xfrm>
        </p:spPr>
        <p:txBody>
          <a:bodyPr/>
          <a:lstStyle/>
          <a:p>
            <a:fld id="{90A9F55D-1F4A-4C7D-BD93-A25CFBF904C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/>
              <a:t>Strategy, Technology, and Performance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b="1" i="1" dirty="0"/>
              <a:t>Strategy, structure, and technology need to be aligned</a:t>
            </a:r>
          </a:p>
          <a:p>
            <a:pPr>
              <a:spcAft>
                <a:spcPct val="30000"/>
              </a:spcAft>
            </a:pPr>
            <a:r>
              <a:rPr lang="en-US" dirty="0"/>
              <a:t>Successful firms have complementary structures and technologies</a:t>
            </a:r>
          </a:p>
          <a:p>
            <a:pPr>
              <a:spcAft>
                <a:spcPct val="30000"/>
              </a:spcAft>
            </a:pPr>
            <a:r>
              <a:rPr lang="en-US" dirty="0"/>
              <a:t>Failing to adopt a new technology or failing to realign strategy can lead to poor performance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3478" y="6568894"/>
            <a:ext cx="7499244" cy="28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©2017 Cengage Learning. All Rights Reserved. May not be scanned, copied or duplicated, or posted to a publicly accessible website, in whole or in part.</a:t>
            </a:r>
          </a:p>
          <a:p>
            <a:endParaRPr lang="en-US" sz="800" baseline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1840</Words>
  <Application>Microsoft Office PowerPoint</Application>
  <PresentationFormat>On-screen Show (4:3)</PresentationFormat>
  <Paragraphs>203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Bookman Old Style</vt:lpstr>
      <vt:lpstr>Calibri</vt:lpstr>
      <vt:lpstr>Franklin Gothic Book</vt:lpstr>
      <vt:lpstr>Wingdings</vt:lpstr>
      <vt:lpstr>Office Theme</vt:lpstr>
      <vt:lpstr>Manufacturing and Service Technologies</vt:lpstr>
      <vt:lpstr>Service and Manufacturing Technologies</vt:lpstr>
      <vt:lpstr>Core Transformation Process for a Manufacturing Company</vt:lpstr>
      <vt:lpstr>Pressures Affecting  Organization Design</vt:lpstr>
      <vt:lpstr>Core Organization Manufacturing Technology</vt:lpstr>
      <vt:lpstr>Manufacturing Firms</vt:lpstr>
      <vt:lpstr>Woodward’s Classification Based on  System of Production</vt:lpstr>
      <vt:lpstr>Relationship between Technical Complexity and Structural Characteristics</vt:lpstr>
      <vt:lpstr>Strategy, Technology, and Performance</vt:lpstr>
      <vt:lpstr>The Smart Factory</vt:lpstr>
      <vt:lpstr>Smart Manufacturing Technology vs. Traditional Technologies</vt:lpstr>
      <vt:lpstr>Lean Manufacturing</vt:lpstr>
      <vt:lpstr>Performance and Structural Implications</vt:lpstr>
      <vt:lpstr>Comparison of Organizational Characteristics</vt:lpstr>
      <vt:lpstr>Core Organization Service Technology</vt:lpstr>
      <vt:lpstr>Core Organization Service Technology</vt:lpstr>
      <vt:lpstr>Trend Toward Lean Services</vt:lpstr>
      <vt:lpstr>Structural Characteristics of Service Organizations versus Product Organizations</vt:lpstr>
      <vt:lpstr>Designing the Service Organization</vt:lpstr>
      <vt:lpstr>Non-Core Departmental Technology</vt:lpstr>
      <vt:lpstr>Framework for Department Technologies</vt:lpstr>
      <vt:lpstr>Department Design</vt:lpstr>
      <vt:lpstr>Relationship of Department Technology to Structural and Management Characteristics</vt:lpstr>
      <vt:lpstr>Workflow Interdependence  Among Departments</vt:lpstr>
      <vt:lpstr>Interdependence and  Management Implications</vt:lpstr>
      <vt:lpstr>Interdependence of Departments Involved in the Flight Departure Process</vt:lpstr>
      <vt:lpstr>Structural Priority and Implications</vt:lpstr>
      <vt:lpstr>Coordination for Interdependence</vt:lpstr>
      <vt:lpstr>Relationship of Interdependence and Team Play Characteristics</vt:lpstr>
      <vt:lpstr>Sociotechnical Systems</vt:lpstr>
      <vt:lpstr>Sociotechnical Systems Model</vt:lpstr>
      <vt:lpstr>Design Essentials</vt:lpstr>
      <vt:lpstr>Design Essentials</vt:lpstr>
    </vt:vector>
  </TitlesOfParts>
  <Company>Walsh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fieldtech</dc:creator>
  <cp:lastModifiedBy>Boal, Kim</cp:lastModifiedBy>
  <cp:revision>44</cp:revision>
  <dcterms:created xsi:type="dcterms:W3CDTF">2012-02-28T20:40:41Z</dcterms:created>
  <dcterms:modified xsi:type="dcterms:W3CDTF">2015-12-21T20:31:51Z</dcterms:modified>
</cp:coreProperties>
</file>