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81" r:id="rId3"/>
    <p:sldId id="258" r:id="rId4"/>
    <p:sldId id="259" r:id="rId5"/>
    <p:sldId id="260" r:id="rId6"/>
    <p:sldId id="261" r:id="rId7"/>
    <p:sldId id="263" r:id="rId8"/>
    <p:sldId id="264" r:id="rId9"/>
    <p:sldId id="279" r:id="rId10"/>
    <p:sldId id="262" r:id="rId11"/>
    <p:sldId id="265" r:id="rId12"/>
    <p:sldId id="282" r:id="rId13"/>
    <p:sldId id="266" r:id="rId14"/>
    <p:sldId id="284" r:id="rId15"/>
    <p:sldId id="278" r:id="rId16"/>
    <p:sldId id="268" r:id="rId17"/>
    <p:sldId id="270" r:id="rId18"/>
    <p:sldId id="272" r:id="rId19"/>
    <p:sldId id="273" r:id="rId20"/>
    <p:sldId id="274" r:id="rId21"/>
    <p:sldId id="285" r:id="rId22"/>
    <p:sldId id="276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6" d="100"/>
          <a:sy n="86" d="100"/>
        </p:scale>
        <p:origin x="1037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4BD6E-E297-4ED9-948C-756BBD79E6A8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1C318-13A8-4F99-8D97-C3A39977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3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C318-13A8-4F99-8D97-C3A39977DD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7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gradFill>
            <a:gsLst>
              <a:gs pos="57000">
                <a:srgbClr val="FFCC66">
                  <a:shade val="67500"/>
                  <a:satMod val="115000"/>
                  <a:alpha val="74000"/>
                  <a:lumMod val="8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</a:gra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371600" y="4689664"/>
            <a:ext cx="1600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8 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3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5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2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0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Technology for Control,</a:t>
            </a:r>
            <a:br>
              <a:rPr lang="en-US" dirty="0"/>
            </a:br>
            <a:r>
              <a:rPr lang="en-US" dirty="0"/>
              <a:t>Social Business,</a:t>
            </a:r>
            <a:br>
              <a:rPr lang="en-US" dirty="0"/>
            </a:br>
            <a:r>
              <a:rPr lang="en-US" dirty="0"/>
              <a:t>and Big Data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9440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Organization Theory and Design</a:t>
            </a:r>
          </a:p>
          <a:p>
            <a:pPr algn="ctr"/>
            <a:r>
              <a:rPr lang="en-US" dirty="0" smtClean="0"/>
              <a:t>Twelfth Edition</a:t>
            </a:r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96200" y="6347347"/>
            <a:ext cx="1828800" cy="365125"/>
          </a:xfrm>
        </p:spPr>
        <p:txBody>
          <a:bodyPr/>
          <a:lstStyle/>
          <a:p>
            <a:fld id="{C6BBCC00-B5D6-46DA-B5E5-686D1519AE55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Level: Behavior vs. Outcome Control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Behavior control </a:t>
            </a:r>
            <a:r>
              <a:rPr lang="en-US" dirty="0" smtClean="0"/>
              <a:t>–based on managers’ direct observation and supervision of employee actions to see whether the individual follows rules and policies and performs tasks as instructed</a:t>
            </a:r>
          </a:p>
          <a:p>
            <a:r>
              <a:rPr lang="en-US" b="1" dirty="0" smtClean="0"/>
              <a:t>Outcome control </a:t>
            </a:r>
            <a:r>
              <a:rPr lang="en-US" dirty="0" smtClean="0"/>
              <a:t>– based on monitoring and rewarding results without supervision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172200"/>
            <a:ext cx="1676400" cy="365125"/>
          </a:xfrm>
        </p:spPr>
        <p:txBody>
          <a:bodyPr/>
          <a:lstStyle/>
          <a:p>
            <a:fld id="{53614573-98A2-42C2-A4CD-9FBE73972DD5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Facilitating Employee Coordination and Efficiency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/>
              <a:t>Improving coordination and knowledge sharing among employees, enhancing efficiency, and improving collaboration</a:t>
            </a:r>
            <a:endParaRPr lang="en-US" b="1" i="1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259840" y="3124200"/>
            <a:ext cx="3200400" cy="167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/>
              <a:t>Intranets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264920" y="4800600"/>
            <a:ext cx="3200400" cy="1676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smtClean="0"/>
              <a:t>Social </a:t>
            </a:r>
          </a:p>
          <a:p>
            <a:pPr algn="ctr"/>
            <a:r>
              <a:rPr lang="en-US" sz="3600" b="1" dirty="0" smtClean="0"/>
              <a:t>Network</a:t>
            </a:r>
          </a:p>
          <a:p>
            <a:pPr algn="ctr"/>
            <a:r>
              <a:rPr lang="en-US" sz="3600" b="1" dirty="0" smtClean="0"/>
              <a:t> Analysis</a:t>
            </a:r>
            <a:endParaRPr lang="en-US" sz="3600" b="1" dirty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50080" y="3129280"/>
            <a:ext cx="3200400" cy="1676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/>
              <a:t>Knowledge</a:t>
            </a:r>
          </a:p>
          <a:p>
            <a:pPr algn="ctr"/>
            <a:r>
              <a:rPr lang="en-US" sz="3600" b="1" dirty="0"/>
              <a:t>Management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424680" y="4805680"/>
            <a:ext cx="3200400" cy="1676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smtClean="0"/>
              <a:t>Social Business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Knowledge Management- </a:t>
            </a:r>
            <a:r>
              <a:rPr lang="en-US" dirty="0" smtClean="0"/>
              <a:t>efforts to organize and make available the company’s intellectual capital and foster a culture of learning</a:t>
            </a:r>
          </a:p>
          <a:p>
            <a:r>
              <a:rPr lang="en-US" b="1" dirty="0" smtClean="0"/>
              <a:t>Intellectual capital </a:t>
            </a:r>
            <a:r>
              <a:rPr lang="en-US" dirty="0" smtClean="0"/>
              <a:t>–sum of knowledge, experience, understanding, relationships, processes, innovations, discoveries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i="1" dirty="0" smtClean="0"/>
              <a:t>codified knowledge-</a:t>
            </a:r>
            <a:r>
              <a:rPr lang="en-US" dirty="0" smtClean="0"/>
              <a:t> formal knowledge</a:t>
            </a:r>
          </a:p>
          <a:p>
            <a:pPr marL="0" indent="0">
              <a:buNone/>
            </a:pPr>
            <a:r>
              <a:rPr lang="en-US" dirty="0" smtClean="0"/>
              <a:t>    - </a:t>
            </a:r>
            <a:r>
              <a:rPr lang="en-US" i="1" dirty="0" smtClean="0"/>
              <a:t>tacit knowledge- </a:t>
            </a:r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1"/>
            <a:ext cx="8077200" cy="381000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72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001000" y="6347347"/>
            <a:ext cx="1173480" cy="365125"/>
          </a:xfrm>
        </p:spPr>
        <p:txBody>
          <a:bodyPr/>
          <a:lstStyle/>
          <a:p>
            <a:fld id="{2ACD33C7-6DFD-4CA8-B2FD-32DE823C28A7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Two Approaches to </a:t>
            </a:r>
            <a:br>
              <a:rPr lang="en-US" dirty="0"/>
            </a:br>
            <a:r>
              <a:rPr lang="en-US" dirty="0"/>
              <a:t>Knowledge Management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1979"/>
            <a:ext cx="9144000" cy="344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Social Network Analysis – </a:t>
            </a:r>
            <a:r>
              <a:rPr lang="en-US" dirty="0" smtClean="0"/>
              <a:t>informal relationships and network structures within an organization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Roles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</a:t>
            </a:r>
            <a:r>
              <a:rPr lang="en-US" i="1" dirty="0" smtClean="0"/>
              <a:t> Hub:   </a:t>
            </a:r>
            <a:r>
              <a:rPr lang="en-US" dirty="0" smtClean="0"/>
              <a:t>Center of an informational network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 </a:t>
            </a:r>
            <a:r>
              <a:rPr lang="en-US" i="1" dirty="0" smtClean="0"/>
              <a:t>Peripheral players:</a:t>
            </a:r>
            <a:r>
              <a:rPr lang="en-US" dirty="0" smtClean="0"/>
              <a:t>    Fewest connections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</a:t>
            </a:r>
            <a:r>
              <a:rPr lang="en-US" i="1" dirty="0" smtClean="0"/>
              <a:t> Brokers:  </a:t>
            </a:r>
            <a:r>
              <a:rPr lang="en-US" dirty="0" smtClean="0"/>
              <a:t>Connecting people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8229600" cy="533400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71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in a Social Network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382000" y="6477202"/>
            <a:ext cx="685800" cy="365125"/>
          </a:xfrm>
        </p:spPr>
        <p:txBody>
          <a:bodyPr/>
          <a:lstStyle/>
          <a:p>
            <a:fld id="{AF6C8A58-94AB-49DC-9966-7D3250AD835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659765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20" y="1186246"/>
            <a:ext cx="5741610" cy="547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B3D45-350B-4AE6-9714-AD4E7465FEC1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Strategic Value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87680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dirty="0" smtClean="0"/>
              <a:t>Using IT for Social Business and Big Data analytics</a:t>
            </a:r>
          </a:p>
          <a:p>
            <a:pPr lvl="1">
              <a:lnSpc>
                <a:spcPct val="11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Social Business- </a:t>
            </a:r>
            <a:r>
              <a:rPr lang="en-US" dirty="0" smtClean="0"/>
              <a:t>using social media technologies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Social Media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i="1" dirty="0"/>
              <a:t> </a:t>
            </a:r>
            <a:r>
              <a:rPr lang="en-US" i="1" dirty="0" smtClean="0"/>
              <a:t>      -  </a:t>
            </a:r>
            <a:r>
              <a:rPr lang="en-US" dirty="0" smtClean="0"/>
              <a:t>company online pages, blogs, Facebook,                        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YouTube</a:t>
            </a:r>
            <a:endParaRPr lang="en-US" b="1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       -  provides effective sharing of tacit knowledge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-  builds trusting relationships with consumers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-  builds rapport between managers and                     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employees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89644" y="6328976"/>
            <a:ext cx="2895600" cy="365125"/>
          </a:xfrm>
        </p:spPr>
        <p:txBody>
          <a:bodyPr/>
          <a:lstStyle/>
          <a:p>
            <a:fld id="{B8F69FE1-68D3-461B-B063-3AA5B9FF73E3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Design for Social Business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22" y="1541643"/>
            <a:ext cx="8229600" cy="50292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800" b="1" i="1" dirty="0" smtClean="0">
                <a:solidFill>
                  <a:schemeClr val="tx2"/>
                </a:solidFill>
              </a:rPr>
              <a:t>Social Media Directors </a:t>
            </a:r>
            <a:r>
              <a:rPr lang="en-US" sz="2800" dirty="0" smtClean="0"/>
              <a:t>are blending marketing, promotions, customer service, and support 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77% of </a:t>
            </a:r>
            <a:r>
              <a:rPr lang="en-US" sz="2800" i="1" dirty="0"/>
              <a:t>Fortune 500 </a:t>
            </a:r>
            <a:r>
              <a:rPr lang="en-US" sz="2800" dirty="0"/>
              <a:t>companies </a:t>
            </a:r>
            <a:r>
              <a:rPr lang="en-US" sz="2800" dirty="0" smtClean="0"/>
              <a:t>use </a:t>
            </a:r>
            <a:r>
              <a:rPr lang="en-US" sz="2800" b="1" dirty="0" smtClean="0">
                <a:solidFill>
                  <a:schemeClr val="tx2"/>
                </a:solidFill>
              </a:rPr>
              <a:t>Twitter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 smtClean="0"/>
              <a:t>70% of </a:t>
            </a:r>
            <a:r>
              <a:rPr lang="en-US" sz="2800" i="1" dirty="0" smtClean="0"/>
              <a:t>Fortune 500 </a:t>
            </a:r>
            <a:r>
              <a:rPr lang="en-US" sz="2800" dirty="0" smtClean="0"/>
              <a:t>companies are on </a:t>
            </a:r>
            <a:r>
              <a:rPr lang="en-US" sz="2800" b="1" dirty="0" smtClean="0">
                <a:solidFill>
                  <a:schemeClr val="tx2"/>
                </a:solidFill>
              </a:rPr>
              <a:t>Facebook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34% of companies use </a:t>
            </a:r>
            <a:r>
              <a:rPr lang="en-US" sz="2800" b="1" i="1" dirty="0">
                <a:solidFill>
                  <a:schemeClr val="tx2"/>
                </a:solidFill>
              </a:rPr>
              <a:t>company blogs </a:t>
            </a:r>
            <a:r>
              <a:rPr lang="en-US" sz="2800" dirty="0"/>
              <a:t>to communicate with </a:t>
            </a:r>
            <a:r>
              <a:rPr lang="en-US" sz="2800" dirty="0" smtClean="0"/>
              <a:t>customers</a:t>
            </a:r>
          </a:p>
          <a:p>
            <a:pPr>
              <a:spcAft>
                <a:spcPts val="1200"/>
              </a:spcAft>
            </a:pPr>
            <a:r>
              <a:rPr lang="en-US" sz="2800" b="1" i="1" dirty="0" smtClean="0">
                <a:solidFill>
                  <a:schemeClr val="tx2"/>
                </a:solidFill>
              </a:rPr>
              <a:t>Social Media Command Centers </a:t>
            </a:r>
            <a:r>
              <a:rPr lang="en-US" sz="2800" dirty="0" smtClean="0"/>
              <a:t>monitor comments about the company on social media</a:t>
            </a:r>
            <a:endParaRPr lang="en-US" sz="2800" b="1" i="1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endParaRPr lang="en-US" sz="2800" b="1" dirty="0" smtClean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6570843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569022" y="6347347"/>
            <a:ext cx="5867400" cy="365125"/>
          </a:xfrm>
        </p:spPr>
        <p:txBody>
          <a:bodyPr/>
          <a:lstStyle/>
          <a:p>
            <a:fld id="{400D365C-5F67-48C4-BA5C-B2223FA2B699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Data is Really Big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84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31354"/>
            <a:ext cx="6468883" cy="523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12764" y="6462908"/>
            <a:ext cx="2895600" cy="365125"/>
          </a:xfrm>
        </p:spPr>
        <p:txBody>
          <a:bodyPr/>
          <a:lstStyle/>
          <a:p>
            <a:fld id="{113CA1D4-B88D-43ED-AE2C-DCCC82E5DDE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31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Elements of Big Data Function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6088808" cy="5578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Information Technology 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05800" cy="44958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Transaction Processing Systems </a:t>
            </a:r>
            <a:r>
              <a:rPr lang="en-US" dirty="0" smtClean="0">
                <a:solidFill>
                  <a:schemeClr val="tx1"/>
                </a:solidFill>
              </a:rPr>
              <a:t>(TPS)-automates business transactions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Data warehousing- </a:t>
            </a:r>
            <a:r>
              <a:rPr lang="en-US" dirty="0" smtClean="0">
                <a:solidFill>
                  <a:schemeClr val="tx1"/>
                </a:solidFill>
              </a:rPr>
              <a:t>use of huge databases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Business intelligence</a:t>
            </a:r>
            <a:r>
              <a:rPr lang="en-US" dirty="0" smtClean="0">
                <a:solidFill>
                  <a:schemeClr val="tx1"/>
                </a:solidFill>
              </a:rPr>
              <a:t>- high-tech analysis of data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Social business</a:t>
            </a:r>
            <a:r>
              <a:rPr lang="en-US" dirty="0" smtClean="0">
                <a:solidFill>
                  <a:schemeClr val="tx1"/>
                </a:solidFill>
              </a:rPr>
              <a:t>- using social media technologies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Big data analytics – </a:t>
            </a:r>
            <a:r>
              <a:rPr lang="en-US" dirty="0" smtClean="0">
                <a:solidFill>
                  <a:schemeClr val="tx1"/>
                </a:solidFill>
              </a:rPr>
              <a:t>examining massive sets of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8153400" cy="533400"/>
          </a:xfrm>
        </p:spPr>
        <p:txBody>
          <a:bodyPr/>
          <a:lstStyle/>
          <a:p>
            <a:r>
              <a:rPr lang="en-US" sz="800" dirty="0" smtClean="0"/>
              <a:t>©2017 Cengage Learning. All Rights Reserved. May not be scanned, copied or duplicated, or posted to a publicly accessible website, in whole or in part.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81859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315200" y="6457158"/>
            <a:ext cx="2819400" cy="365125"/>
          </a:xfrm>
        </p:spPr>
        <p:txBody>
          <a:bodyPr/>
          <a:lstStyle/>
          <a:p>
            <a:fld id="{F2D85894-0685-47A5-A668-145E13466CEF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Structures for Organizing Big Data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6570843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52880"/>
            <a:ext cx="8181861" cy="511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Organization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Smaller Organizations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Decentralized Organization Structures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Improved horizontal coordination and collaboration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Enhanced Network Structures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8001000" cy="304800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35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502722" y="6477478"/>
            <a:ext cx="641278" cy="365125"/>
          </a:xfrm>
        </p:spPr>
        <p:txBody>
          <a:bodyPr/>
          <a:lstStyle/>
          <a:p>
            <a:fld id="{AF6C8A58-94AB-49DC-9966-7D3250AD835C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Essentials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495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/>
              <a:buChar char="v"/>
            </a:pPr>
            <a:r>
              <a:rPr lang="en-US" sz="3600" dirty="0" smtClean="0"/>
              <a:t>Successful </a:t>
            </a:r>
            <a:r>
              <a:rPr lang="en-US" sz="3600" dirty="0"/>
              <a:t>organizations </a:t>
            </a:r>
            <a:r>
              <a:rPr lang="en-US" sz="3600" dirty="0" smtClean="0"/>
              <a:t>effectively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/>
              <a:t> </a:t>
            </a:r>
            <a:r>
              <a:rPr lang="en-US" sz="3600" dirty="0" smtClean="0"/>
              <a:t>   apply technology</a:t>
            </a:r>
            <a:endParaRPr lang="en-US" sz="3600" dirty="0"/>
          </a:p>
          <a:p>
            <a:pPr>
              <a:spcAft>
                <a:spcPct val="30000"/>
              </a:spcAft>
              <a:buFont typeface="Wingdings"/>
              <a:buChar char="v"/>
            </a:pPr>
            <a:r>
              <a:rPr lang="en-US" sz="3600" dirty="0" smtClean="0">
                <a:sym typeface="Wingdings"/>
              </a:rPr>
              <a:t>IT systems are used for better control and coordination of the organization- </a:t>
            </a:r>
            <a:r>
              <a:rPr lang="en-US" sz="3600" i="1" dirty="0" smtClean="0">
                <a:sym typeface="Wingdings"/>
              </a:rPr>
              <a:t>hierarchical</a:t>
            </a:r>
            <a:r>
              <a:rPr lang="en-US" sz="3600" dirty="0" smtClean="0">
                <a:sym typeface="Wingdings"/>
              </a:rPr>
              <a:t> to </a:t>
            </a:r>
            <a:r>
              <a:rPr lang="en-US" sz="3600" i="1" dirty="0" smtClean="0">
                <a:sym typeface="Wingdings"/>
              </a:rPr>
              <a:t>decentralized</a:t>
            </a:r>
            <a:r>
              <a:rPr lang="en-US" sz="3600" dirty="0" smtClean="0">
                <a:sym typeface="Wingdings"/>
              </a:rPr>
              <a:t> control</a:t>
            </a:r>
          </a:p>
          <a:p>
            <a:pPr>
              <a:spcAft>
                <a:spcPct val="30000"/>
              </a:spcAft>
              <a:buFont typeface="Wingdings"/>
              <a:buChar char="v"/>
            </a:pPr>
            <a:r>
              <a:rPr lang="en-US" sz="3600" dirty="0" smtClean="0">
                <a:sym typeface="Wingdings"/>
              </a:rPr>
              <a:t>The </a:t>
            </a:r>
            <a:r>
              <a:rPr lang="en-US" sz="3600" i="1" dirty="0" smtClean="0">
                <a:sym typeface="Wingdings"/>
              </a:rPr>
              <a:t>balanced scorecard </a:t>
            </a:r>
            <a:r>
              <a:rPr lang="en-US" sz="3600" dirty="0" smtClean="0">
                <a:sym typeface="Wingdings"/>
              </a:rPr>
              <a:t>provides a balanced view of the organization</a:t>
            </a:r>
            <a:endParaRPr lang="en-US" sz="3600" i="1" dirty="0" smtClean="0">
              <a:sym typeface="Wingdings"/>
            </a:endParaRPr>
          </a:p>
          <a:p>
            <a:pPr marL="0" indent="0">
              <a:spcAft>
                <a:spcPct val="30000"/>
              </a:spcAft>
              <a:buNone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60476" y="6568893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sz="3600" dirty="0" smtClean="0"/>
              <a:t>Knowledge management and social network analysis increase coordination</a:t>
            </a:r>
          </a:p>
          <a:p>
            <a:pPr>
              <a:spcAft>
                <a:spcPct val="30000"/>
              </a:spcAft>
              <a:buFont typeface="Wingdings"/>
              <a:buChar char="v"/>
            </a:pPr>
            <a:r>
              <a:rPr lang="en-US" sz="3600" dirty="0" smtClean="0"/>
              <a:t>Social business using social media technologies is a growing area of activity</a:t>
            </a:r>
          </a:p>
          <a:p>
            <a:pPr>
              <a:spcAft>
                <a:spcPct val="30000"/>
              </a:spcAft>
              <a:buFont typeface="Wingdings"/>
              <a:buChar char="v"/>
            </a:pPr>
            <a:r>
              <a:rPr lang="en-US" sz="3600" dirty="0" smtClean="0"/>
              <a:t>Big data is a recent advance in IT</a:t>
            </a:r>
          </a:p>
          <a:p>
            <a:pPr>
              <a:spcAft>
                <a:spcPct val="30000"/>
              </a:spcAft>
              <a:buFont typeface="Wingdings"/>
              <a:buChar char="v"/>
            </a:pPr>
            <a:r>
              <a:rPr lang="en-US" sz="3600" dirty="0" smtClean="0"/>
              <a:t>Advances in IT have impacted organization design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7924800" cy="212725"/>
          </a:xfrm>
        </p:spPr>
        <p:txBody>
          <a:bodyPr/>
          <a:lstStyle/>
          <a:p>
            <a:r>
              <a:rPr lang="en-US" sz="900" dirty="0" smtClean="0"/>
              <a:t>©2017 Cengage Learning. All Rights Reserved. May not be scanned, copied or duplicated, or posted to a publicly accessible website, in whole or in part.</a:t>
            </a:r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5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001000" y="6347347"/>
            <a:ext cx="1295400" cy="365125"/>
          </a:xfrm>
        </p:spPr>
        <p:txBody>
          <a:bodyPr/>
          <a:lstStyle/>
          <a:p>
            <a:fld id="{68C31C71-77B3-437A-8EB1-00480B444D9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700"/>
            <a:ext cx="8458200" cy="1739900"/>
          </a:xfrm>
        </p:spPr>
        <p:txBody>
          <a:bodyPr>
            <a:normAutofit/>
          </a:bodyPr>
          <a:lstStyle/>
          <a:p>
            <a:r>
              <a:rPr lang="en-US" dirty="0"/>
              <a:t>Evolution of Organizational Applications of </a:t>
            </a:r>
            <a:r>
              <a:rPr lang="en-US" dirty="0" smtClean="0"/>
              <a:t>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17802"/>
            <a:ext cx="7391400" cy="5051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48600" y="6356350"/>
            <a:ext cx="1295400" cy="365125"/>
          </a:xfrm>
        </p:spPr>
        <p:txBody>
          <a:bodyPr/>
          <a:lstStyle/>
          <a:p>
            <a:fld id="{4A246D28-62A6-476F-97E4-BC5CBDDD9A2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The Changing Philosophy of  Control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Hierarchical control- </a:t>
            </a:r>
            <a:r>
              <a:rPr lang="en-US" dirty="0" smtClean="0"/>
              <a:t>monitoring employee behavior through rules, policies, hierarchy of authority, written documentation, reward systems, formal systems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Decentralized control – </a:t>
            </a:r>
            <a:r>
              <a:rPr lang="en-US" dirty="0" smtClean="0"/>
              <a:t>based on values and assumptions opposite to those of hierarchical control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638800" y="6529909"/>
            <a:ext cx="5943600" cy="365125"/>
          </a:xfrm>
        </p:spPr>
        <p:txBody>
          <a:bodyPr/>
          <a:lstStyle/>
          <a:p>
            <a:fld id="{489C8A90-F18A-4EBA-8BD0-5323C12ECFD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Hierarchical and Decentralized Control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8718" y="6652352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1420"/>
            <a:ext cx="9144000" cy="526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05800" y="6356350"/>
            <a:ext cx="838200" cy="365125"/>
          </a:xfrm>
        </p:spPr>
        <p:txBody>
          <a:bodyPr/>
          <a:lstStyle/>
          <a:p>
            <a:fld id="{FD5145F4-9E81-4B12-9025-8A0C3DF3289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5438"/>
            <a:ext cx="8229600" cy="1046162"/>
          </a:xfrm>
        </p:spPr>
        <p:txBody>
          <a:bodyPr>
            <a:noAutofit/>
          </a:bodyPr>
          <a:lstStyle/>
          <a:p>
            <a:r>
              <a:rPr lang="en-US" dirty="0"/>
              <a:t>A Simplified Feedback </a:t>
            </a:r>
            <a:br>
              <a:rPr lang="en-US" dirty="0"/>
            </a:br>
            <a:r>
              <a:rPr lang="en-US" dirty="0"/>
              <a:t>Control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6" y="6587557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76" y="1448569"/>
            <a:ext cx="7109071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96200" y="6193609"/>
            <a:ext cx="2057400" cy="365125"/>
          </a:xfrm>
        </p:spPr>
        <p:txBody>
          <a:bodyPr/>
          <a:lstStyle/>
          <a:p>
            <a:fld id="{6310D55F-1B1E-4BE6-ACA6-C8EACEFF575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The Level and Focus of </a:t>
            </a:r>
            <a:br>
              <a:rPr lang="en-US" dirty="0"/>
            </a:br>
            <a:r>
              <a:rPr lang="en-US" dirty="0"/>
              <a:t>Control Systems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Organizational Level: </a:t>
            </a:r>
            <a:r>
              <a:rPr lang="en-US" sz="2800" b="1" i="1" dirty="0"/>
              <a:t>The Balanced Scorecard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Measures </a:t>
            </a:r>
            <a:r>
              <a:rPr lang="en-US" dirty="0"/>
              <a:t>financial, customer, </a:t>
            </a:r>
            <a:r>
              <a:rPr lang="en-US" dirty="0" smtClean="0"/>
              <a:t>employee, </a:t>
            </a:r>
            <a:r>
              <a:rPr lang="en-US" dirty="0"/>
              <a:t>and market concerns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Comprehensive management control system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Strategy map </a:t>
            </a:r>
            <a:r>
              <a:rPr lang="en-US" dirty="0"/>
              <a:t>– visualization of organization success drivers and how they are linked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Departmental Level: </a:t>
            </a:r>
            <a:r>
              <a:rPr lang="en-US" sz="2800" b="1" i="1" dirty="0"/>
              <a:t>Behavior versus Outcome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people do their jobs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Outcomes people produce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Major Perspectives of the </a:t>
            </a:r>
            <a:br>
              <a:rPr lang="en-US" dirty="0"/>
            </a:br>
            <a:r>
              <a:rPr lang="en-US" dirty="0"/>
              <a:t>Balanced Scorecard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3958" y="6602230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63040"/>
            <a:ext cx="6401055" cy="521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8078" y="6587143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" y="228600"/>
            <a:ext cx="6261712" cy="635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56472" y="1457960"/>
            <a:ext cx="4441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Strategy Map 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 for </a:t>
            </a:r>
          </a:p>
          <a:p>
            <a:r>
              <a:rPr lang="en-US" sz="4000" dirty="0" smtClean="0"/>
              <a:t>Performance </a:t>
            </a:r>
          </a:p>
          <a:p>
            <a:r>
              <a:rPr lang="en-US" sz="4000" dirty="0" smtClean="0"/>
              <a:t>Management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1317</Words>
  <Application>Microsoft Office PowerPoint</Application>
  <PresentationFormat>On-screen Show (4:3)</PresentationFormat>
  <Paragraphs>138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Bookman Old Style</vt:lpstr>
      <vt:lpstr>Calibri</vt:lpstr>
      <vt:lpstr>Wingdings</vt:lpstr>
      <vt:lpstr>Office Theme</vt:lpstr>
      <vt:lpstr>Technology for Control, Social Business, and Big Data </vt:lpstr>
      <vt:lpstr>Information Technology Evolution</vt:lpstr>
      <vt:lpstr>Evolution of Organizational Applications of IT</vt:lpstr>
      <vt:lpstr>The Changing Philosophy of  Control</vt:lpstr>
      <vt:lpstr>Hierarchical and Decentralized Control</vt:lpstr>
      <vt:lpstr>A Simplified Feedback  Control Model</vt:lpstr>
      <vt:lpstr>The Level and Focus of  Control Systems</vt:lpstr>
      <vt:lpstr>Major Perspectives of the  Balanced Scorecard</vt:lpstr>
      <vt:lpstr>PowerPoint Presentation</vt:lpstr>
      <vt:lpstr>Department Level: Behavior vs. Outcome Control</vt:lpstr>
      <vt:lpstr>Facilitating Employee Coordination and Efficiency</vt:lpstr>
      <vt:lpstr>Knowledge Management</vt:lpstr>
      <vt:lpstr>Two Approaches to  Knowledge Management</vt:lpstr>
      <vt:lpstr>Social Network Analysis</vt:lpstr>
      <vt:lpstr>Roles in a Social Network</vt:lpstr>
      <vt:lpstr>Adding Strategic Value</vt:lpstr>
      <vt:lpstr>Structural Design for Social Business</vt:lpstr>
      <vt:lpstr>Big Data is Really Big</vt:lpstr>
      <vt:lpstr>Elements of Big Data Function</vt:lpstr>
      <vt:lpstr>Structures for Organizing Big Data </vt:lpstr>
      <vt:lpstr>Impact on Organization Design</vt:lpstr>
      <vt:lpstr>Design Essentials</vt:lpstr>
      <vt:lpstr>Design Essentials</vt:lpstr>
    </vt:vector>
  </TitlesOfParts>
  <Company>Walsh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Boal, Kim</cp:lastModifiedBy>
  <cp:revision>56</cp:revision>
  <dcterms:created xsi:type="dcterms:W3CDTF">2012-02-28T20:40:41Z</dcterms:created>
  <dcterms:modified xsi:type="dcterms:W3CDTF">2015-12-21T20:32:16Z</dcterms:modified>
</cp:coreProperties>
</file>