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9" r:id="rId3"/>
    <p:sldId id="258" r:id="rId4"/>
    <p:sldId id="275" r:id="rId5"/>
    <p:sldId id="260" r:id="rId6"/>
    <p:sldId id="261" r:id="rId7"/>
    <p:sldId id="273" r:id="rId8"/>
    <p:sldId id="262" r:id="rId9"/>
    <p:sldId id="263" r:id="rId10"/>
    <p:sldId id="264" r:id="rId11"/>
    <p:sldId id="265" r:id="rId12"/>
    <p:sldId id="266" r:id="rId13"/>
    <p:sldId id="267" r:id="rId14"/>
    <p:sldId id="274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86" d="100"/>
          <a:sy n="86" d="100"/>
        </p:scale>
        <p:origin x="1037" y="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16F925-C854-4553-9E25-D6ED384652C7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C74CF9-A7BD-4671-9962-5DE235D742E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088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2EDDF"/>
          </a:solidFill>
          <a:ln w="9525">
            <a:solidFill>
              <a:srgbClr val="6666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5539" name="Rectangle 3"/>
          <p:cNvSpPr>
            <a:spLocks noChangeArrowheads="1"/>
          </p:cNvSpPr>
          <p:nvPr userDrawn="1"/>
        </p:nvSpPr>
        <p:spPr bwMode="auto">
          <a:xfrm>
            <a:off x="152400" y="0"/>
            <a:ext cx="2286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5540" name="Rectangle 4"/>
          <p:cNvSpPr>
            <a:spLocks noChangeArrowheads="1"/>
          </p:cNvSpPr>
          <p:nvPr userDrawn="1"/>
        </p:nvSpPr>
        <p:spPr bwMode="auto">
          <a:xfrm>
            <a:off x="1524000" y="685800"/>
            <a:ext cx="7239000" cy="5257800"/>
          </a:xfrm>
          <a:prstGeom prst="rect">
            <a:avLst/>
          </a:prstGeom>
          <a:gradFill>
            <a:gsLst>
              <a:gs pos="57000">
                <a:srgbClr val="FFCC66">
                  <a:shade val="67500"/>
                  <a:satMod val="115000"/>
                  <a:alpha val="74000"/>
                  <a:lumMod val="85000"/>
                </a:srgbClr>
              </a:gs>
              <a:gs pos="100000">
                <a:srgbClr val="FFCC66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</a:gra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676400" y="2016125"/>
            <a:ext cx="7010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467100"/>
            <a:ext cx="7010400" cy="762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1371600" y="4689664"/>
            <a:ext cx="16002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00" i="0" dirty="0" smtClean="0">
                <a:solidFill>
                  <a:schemeClr val="bg1">
                    <a:lumMod val="65000"/>
                  </a:schemeClr>
                </a:solidFill>
                <a:latin typeface="Bookman Old Style" pitchFamily="18" charset="0"/>
              </a:rPr>
              <a:t>9 </a:t>
            </a:r>
            <a:endParaRPr lang="en-US" sz="12500" i="0" dirty="0">
              <a:solidFill>
                <a:schemeClr val="bg1">
                  <a:lumMod val="6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 rot="16200000">
            <a:off x="67030" y="5244884"/>
            <a:ext cx="22060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 smtClean="0">
                <a:solidFill>
                  <a:schemeClr val="bg1">
                    <a:lumMod val="65000"/>
                  </a:schemeClr>
                </a:solidFill>
                <a:latin typeface="Bookman Old Style" pitchFamily="18" charset="0"/>
              </a:rPr>
              <a:t>Chapter</a:t>
            </a:r>
            <a:endParaRPr lang="en-US" sz="4000" i="1" dirty="0">
              <a:solidFill>
                <a:schemeClr val="bg1">
                  <a:lumMod val="6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190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935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89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2545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200400" y="6400800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629400" y="64008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fld id="{EC6DE55E-85FA-418E-85DC-FAC60212103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525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00800"/>
            <a:ext cx="9144000" cy="365125"/>
          </a:xfrm>
        </p:spPr>
        <p:txBody>
          <a:bodyPr/>
          <a:lstStyle>
            <a:lvl1pPr algn="ctr">
              <a:defRPr/>
            </a:lvl1pPr>
          </a:lstStyle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423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163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33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937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922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901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949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2EDDF"/>
          </a:solidFill>
          <a:ln w="9525">
            <a:solidFill>
              <a:srgbClr val="6666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1524000"/>
            <a:ext cx="9144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21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2263775"/>
            <a:ext cx="7010400" cy="1470025"/>
          </a:xfrm>
        </p:spPr>
        <p:txBody>
          <a:bodyPr/>
          <a:lstStyle/>
          <a:p>
            <a:r>
              <a:rPr lang="en-US" b="1" dirty="0" smtClean="0"/>
              <a:t>Organization Size, Life Cycle, and Decline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4944070"/>
            <a:ext cx="358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Organization Theory and Design</a:t>
            </a:r>
          </a:p>
          <a:p>
            <a:pPr algn="ctr"/>
            <a:r>
              <a:rPr lang="en-US" dirty="0" smtClean="0"/>
              <a:t>Twelfth Edition</a:t>
            </a:r>
          </a:p>
          <a:p>
            <a:pPr algn="ctr"/>
            <a:r>
              <a:rPr lang="en-US" dirty="0" smtClean="0"/>
              <a:t>Richard L. Daft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6037"/>
            <a:ext cx="8534400" cy="1554163"/>
          </a:xfrm>
        </p:spPr>
        <p:txBody>
          <a:bodyPr/>
          <a:lstStyle/>
          <a:p>
            <a:r>
              <a:rPr lang="en-US" sz="3600" dirty="0"/>
              <a:t>Percentage of Personnel Allocated to Administrative and Support Activities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463898"/>
            <a:ext cx="5052798" cy="5104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Bureaucracy in a Changing World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05400"/>
          </a:xfrm>
        </p:spPr>
        <p:txBody>
          <a:bodyPr>
            <a:noAutofit/>
          </a:bodyPr>
          <a:lstStyle/>
          <a:p>
            <a:pPr>
              <a:spcAft>
                <a:spcPct val="30000"/>
              </a:spcAft>
            </a:pPr>
            <a:r>
              <a:rPr lang="en-US" sz="2800" dirty="0"/>
              <a:t>Bureaucracy worked for the industrial age</a:t>
            </a:r>
          </a:p>
          <a:p>
            <a:pPr>
              <a:spcAft>
                <a:spcPct val="30000"/>
              </a:spcAft>
            </a:pPr>
            <a:r>
              <a:rPr lang="en-US" sz="2800" dirty="0"/>
              <a:t>The system no longer works for today’s challenges</a:t>
            </a:r>
          </a:p>
          <a:p>
            <a:pPr>
              <a:spcAft>
                <a:spcPct val="30000"/>
              </a:spcAft>
            </a:pPr>
            <a:r>
              <a:rPr lang="en-US" sz="2800" dirty="0" smtClean="0"/>
              <a:t>Organizations face new challenges and need to respond quickly</a:t>
            </a:r>
          </a:p>
          <a:p>
            <a:pPr>
              <a:spcAft>
                <a:spcPct val="30000"/>
              </a:spcAft>
            </a:pPr>
            <a:r>
              <a:rPr lang="en-US" sz="2800" dirty="0" smtClean="0"/>
              <a:t>Over-bureaucratization is evident in the inefficiencies of large U.S. government organizations</a:t>
            </a:r>
            <a:endParaRPr lang="en-US" sz="2800" dirty="0"/>
          </a:p>
          <a:p>
            <a:pPr>
              <a:spcAft>
                <a:spcPct val="30000"/>
              </a:spcAft>
            </a:pPr>
            <a:r>
              <a:rPr lang="en-US" sz="2800" dirty="0" smtClean="0"/>
              <a:t>Narrowly defined jobs and rules limit creativity, flexibility, and rapid response</a:t>
            </a:r>
          </a:p>
          <a:p>
            <a:pPr>
              <a:spcAft>
                <a:spcPct val="30000"/>
              </a:spcAft>
            </a:pPr>
            <a:r>
              <a:rPr lang="en-US" sz="2800" dirty="0" smtClean="0"/>
              <a:t>Organizations use temporary structures for crises</a:t>
            </a:r>
            <a:endParaRPr lang="en-US" sz="2800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400800"/>
            <a:ext cx="9144000" cy="365125"/>
          </a:xfrm>
        </p:spPr>
        <p:txBody>
          <a:bodyPr/>
          <a:lstStyle/>
          <a:p>
            <a:r>
              <a:rPr lang="en-US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fld id="{270C5FAE-00CD-47A8-9354-893880255B90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03478" y="6697686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Approaches to Busting Bureaucracy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ct val="40000"/>
              </a:spcAft>
            </a:pPr>
            <a:r>
              <a:rPr lang="en-US" sz="3600" dirty="0" smtClean="0"/>
              <a:t>Google uses bullpen sessions every afternoon</a:t>
            </a:r>
          </a:p>
          <a:p>
            <a:pPr>
              <a:spcAft>
                <a:spcPct val="40000"/>
              </a:spcAft>
            </a:pPr>
            <a:r>
              <a:rPr lang="en-US" sz="3600" dirty="0" smtClean="0"/>
              <a:t>Small geographic based teams</a:t>
            </a:r>
          </a:p>
          <a:p>
            <a:pPr>
              <a:spcAft>
                <a:spcPct val="40000"/>
              </a:spcAft>
            </a:pPr>
            <a:r>
              <a:rPr lang="en-US" sz="3600" dirty="0" smtClean="0"/>
              <a:t>Increasing authority of workers</a:t>
            </a:r>
            <a:endParaRPr lang="en-US" sz="3600" dirty="0"/>
          </a:p>
          <a:p>
            <a:pPr>
              <a:spcAft>
                <a:spcPct val="40000"/>
              </a:spcAft>
            </a:pPr>
            <a:r>
              <a:rPr lang="en-US" sz="3600" dirty="0"/>
              <a:t>The increasing professionalism of employees is attacking bureaucracy</a:t>
            </a:r>
          </a:p>
          <a:p>
            <a:pPr>
              <a:spcAft>
                <a:spcPct val="40000"/>
              </a:spcAft>
            </a:pP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334000" y="6400800"/>
            <a:ext cx="6477000" cy="365125"/>
          </a:xfrm>
        </p:spPr>
        <p:txBody>
          <a:bodyPr/>
          <a:lstStyle/>
          <a:p>
            <a:fld id="{270C5FAE-00CD-47A8-9354-893880255B90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6477000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Three Organizational </a:t>
            </a:r>
            <a:br>
              <a:rPr lang="en-US" dirty="0" smtClean="0"/>
            </a:br>
            <a:r>
              <a:rPr lang="en-US" dirty="0" smtClean="0"/>
              <a:t>Control Strategies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48600" y="6400800"/>
            <a:ext cx="1295400" cy="365125"/>
          </a:xfrm>
        </p:spPr>
        <p:txBody>
          <a:bodyPr/>
          <a:lstStyle/>
          <a:p>
            <a:fld id="{270C5FAE-00CD-47A8-9354-893880255B90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6477000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" y="2438400"/>
            <a:ext cx="9144000" cy="207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Rules at a Yacht Club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324600"/>
            <a:ext cx="9144000" cy="365125"/>
          </a:xfrm>
        </p:spPr>
        <p:txBody>
          <a:bodyPr/>
          <a:lstStyle/>
          <a:p>
            <a:r>
              <a:rPr lang="en-US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</a:t>
            </a:r>
            <a:fld id="{270C5FAE-00CD-47A8-9354-893880255B90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2" y="1513840"/>
            <a:ext cx="9135038" cy="4893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Organizational </a:t>
            </a:r>
            <a:r>
              <a:rPr lang="en-US" dirty="0" smtClean="0"/>
              <a:t>Decline and Downsizing</a:t>
            </a: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70038"/>
            <a:ext cx="8229600" cy="4678362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n-US" sz="3600" dirty="0"/>
              <a:t>The decrease of an organization’s resources </a:t>
            </a:r>
            <a:r>
              <a:rPr lang="en-US" sz="3600" dirty="0" smtClean="0"/>
              <a:t>over time is </a:t>
            </a:r>
            <a:r>
              <a:rPr lang="en-US" sz="3600" dirty="0"/>
              <a:t>caused by:</a:t>
            </a:r>
          </a:p>
          <a:p>
            <a:pPr lvl="1">
              <a:spcAft>
                <a:spcPct val="30000"/>
              </a:spcAft>
            </a:pPr>
            <a:r>
              <a:rPr lang="en-US" sz="3600" dirty="0" smtClean="0"/>
              <a:t>Organizational </a:t>
            </a:r>
            <a:r>
              <a:rPr lang="en-US" sz="3600" dirty="0"/>
              <a:t>atrophy</a:t>
            </a:r>
          </a:p>
          <a:p>
            <a:pPr lvl="1">
              <a:spcAft>
                <a:spcPct val="30000"/>
              </a:spcAft>
            </a:pPr>
            <a:r>
              <a:rPr lang="en-US" sz="3600" dirty="0"/>
              <a:t>Vulnerability</a:t>
            </a:r>
          </a:p>
          <a:p>
            <a:pPr lvl="1">
              <a:spcAft>
                <a:spcPct val="30000"/>
              </a:spcAft>
            </a:pPr>
            <a:r>
              <a:rPr lang="en-US" sz="3600" dirty="0"/>
              <a:t>Environmental decline or competition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645160" y="5105400"/>
            <a:ext cx="7848600" cy="107721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>
                <a:solidFill>
                  <a:schemeClr val="bg1"/>
                </a:solidFill>
              </a:rPr>
              <a:t>Downsizing</a:t>
            </a:r>
            <a:r>
              <a:rPr lang="en-US" sz="3200" dirty="0">
                <a:solidFill>
                  <a:schemeClr val="bg1"/>
                </a:solidFill>
              </a:rPr>
              <a:t> refers to intentionally reducing the size of a company’s workforce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400800"/>
            <a:ext cx="9144000" cy="365125"/>
          </a:xfrm>
        </p:spPr>
        <p:txBody>
          <a:bodyPr/>
          <a:lstStyle/>
          <a:p>
            <a:r>
              <a:rPr lang="en-US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fld id="{270C5FAE-00CD-47A8-9354-893880255B90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6477000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47347"/>
            <a:ext cx="3352800" cy="365125"/>
          </a:xfrm>
        </p:spPr>
        <p:txBody>
          <a:bodyPr/>
          <a:lstStyle/>
          <a:p>
            <a:pPr algn="ctr"/>
            <a:fld id="{D506E967-25E5-4E1F-BD25-2630BDC2350F}" type="slidenum">
              <a:rPr lang="en-US"/>
              <a:pPr algn="ctr"/>
              <a:t>16</a:t>
            </a:fld>
            <a:endParaRPr lang="en-US" dirty="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Stages of Decline and the Widening Performance Gap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03478" y="660971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1" y="1532736"/>
            <a:ext cx="6172200" cy="5071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305800" y="6229169"/>
            <a:ext cx="1143000" cy="365125"/>
          </a:xfrm>
        </p:spPr>
        <p:txBody>
          <a:bodyPr/>
          <a:lstStyle/>
          <a:p>
            <a:pPr algn="ctr"/>
            <a:fld id="{0792E1AF-7567-4A5D-96C1-FA9F245F8024}" type="slidenum">
              <a:rPr lang="en-US"/>
              <a:pPr algn="ctr"/>
              <a:t>17</a:t>
            </a:fld>
            <a:endParaRPr lang="en-US" dirty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Downsizing Implementation</a:t>
            </a:r>
            <a:endParaRPr 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027237"/>
            <a:ext cx="7315200" cy="3535363"/>
          </a:xfrm>
          <a:solidFill>
            <a:schemeClr val="bg1">
              <a:lumMod val="50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ct val="50000"/>
              </a:spcAft>
              <a:buNone/>
            </a:pPr>
            <a:r>
              <a:rPr lang="en-US" dirty="0" smtClean="0"/>
              <a:t>Establish Criteria for future work needs </a:t>
            </a:r>
          </a:p>
          <a:p>
            <a:pPr marL="0" indent="0">
              <a:spcAft>
                <a:spcPct val="50000"/>
              </a:spcAft>
              <a:buNone/>
            </a:pPr>
            <a:r>
              <a:rPr lang="en-US" dirty="0" smtClean="0"/>
              <a:t>Search for Alternatives</a:t>
            </a:r>
          </a:p>
          <a:p>
            <a:pPr marL="0" indent="0">
              <a:spcAft>
                <a:spcPct val="50000"/>
              </a:spcAft>
              <a:buNone/>
            </a:pPr>
            <a:r>
              <a:rPr lang="en-US" dirty="0" smtClean="0"/>
              <a:t>Communicate more not less  </a:t>
            </a:r>
          </a:p>
          <a:p>
            <a:pPr marL="0" indent="0">
              <a:spcAft>
                <a:spcPct val="50000"/>
              </a:spcAft>
              <a:buNone/>
            </a:pPr>
            <a:r>
              <a:rPr lang="en-US" dirty="0" smtClean="0"/>
              <a:t>Provide assistance to displaced workers</a:t>
            </a:r>
          </a:p>
          <a:p>
            <a:pPr marL="0" indent="0">
              <a:spcAft>
                <a:spcPct val="50000"/>
              </a:spcAft>
              <a:buNone/>
            </a:pPr>
            <a:r>
              <a:rPr lang="en-US" dirty="0" smtClean="0"/>
              <a:t>Help the survivors thrive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Essentials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48768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000" dirty="0" smtClean="0">
                <a:sym typeface="Wingdings"/>
              </a:rPr>
              <a:t></a:t>
            </a:r>
            <a:r>
              <a:rPr lang="en-US" sz="3600" dirty="0" smtClean="0"/>
              <a:t>Organizations </a:t>
            </a:r>
            <a:r>
              <a:rPr lang="en-US" sz="3600" dirty="0"/>
              <a:t>experience pressures to grow</a:t>
            </a:r>
          </a:p>
          <a:p>
            <a:pPr>
              <a:spcBef>
                <a:spcPts val="0"/>
              </a:spcBef>
              <a:buFont typeface="Wingdings"/>
              <a:buChar char="v"/>
            </a:pPr>
            <a:r>
              <a:rPr lang="en-US" sz="3600" dirty="0" smtClean="0"/>
              <a:t>Organizations </a:t>
            </a:r>
            <a:r>
              <a:rPr lang="en-US" sz="3600" dirty="0"/>
              <a:t>evolve through </a:t>
            </a:r>
            <a:r>
              <a:rPr lang="en-US" sz="3600" dirty="0" smtClean="0"/>
              <a:t>stages </a:t>
            </a:r>
            <a:r>
              <a:rPr lang="en-US" sz="3600" dirty="0"/>
              <a:t>of the </a:t>
            </a:r>
            <a:endParaRPr lang="en-US" sz="3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/>
              <a:t> </a:t>
            </a:r>
            <a:r>
              <a:rPr lang="en-US" sz="3600" dirty="0" smtClean="0"/>
              <a:t>   life-cycle</a:t>
            </a:r>
            <a:endParaRPr lang="en-US" sz="3600" dirty="0"/>
          </a:p>
          <a:p>
            <a:pPr>
              <a:spcBef>
                <a:spcPts val="0"/>
              </a:spcBef>
              <a:buFont typeface="Wingdings"/>
              <a:buChar char="v"/>
            </a:pPr>
            <a:r>
              <a:rPr lang="en-US" sz="3600" dirty="0" smtClean="0"/>
              <a:t>Larger </a:t>
            </a:r>
            <a:r>
              <a:rPr lang="en-US" sz="3600" dirty="0"/>
              <a:t>organizations usually adopt bureaucratic </a:t>
            </a:r>
            <a:r>
              <a:rPr lang="en-US" sz="3600" dirty="0" smtClean="0"/>
              <a:t>characteristics</a:t>
            </a:r>
            <a:endParaRPr lang="en-US" sz="3600" dirty="0"/>
          </a:p>
          <a:p>
            <a:pPr>
              <a:spcBef>
                <a:spcPts val="0"/>
              </a:spcBef>
              <a:buFont typeface="Wingdings"/>
              <a:buChar char="v"/>
            </a:pPr>
            <a:r>
              <a:rPr lang="en-US" sz="3600" dirty="0" smtClean="0"/>
              <a:t>All </a:t>
            </a:r>
            <a:r>
              <a:rPr lang="en-US" sz="3600" dirty="0"/>
              <a:t>organizations require systems for </a:t>
            </a:r>
            <a:r>
              <a:rPr lang="en-US" sz="3600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/>
              <a:t> </a:t>
            </a:r>
            <a:r>
              <a:rPr lang="en-US" sz="3600" dirty="0" smtClean="0"/>
              <a:t>   control</a:t>
            </a:r>
            <a:endParaRPr lang="en-US" sz="3600" dirty="0"/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>
                <a:sym typeface="Wingdings"/>
              </a:rPr>
              <a:t> </a:t>
            </a:r>
            <a:r>
              <a:rPr lang="en-US" sz="3600" dirty="0" smtClean="0"/>
              <a:t>Many </a:t>
            </a:r>
            <a:r>
              <a:rPr lang="en-US" sz="3600" dirty="0"/>
              <a:t>organizations experience decline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-1752600" y="6472555"/>
            <a:ext cx="10744200" cy="461645"/>
          </a:xfrm>
        </p:spPr>
        <p:txBody>
          <a:bodyPr/>
          <a:lstStyle/>
          <a:p>
            <a:r>
              <a:rPr lang="en-US" dirty="0" smtClean="0"/>
              <a:t>                                                            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r>
              <a:rPr lang="en-US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fld id="{270C5FAE-00CD-47A8-9354-893880255B90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Organization Size: Is Bigger Better?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9600" cy="47244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3600" b="1" dirty="0"/>
              <a:t>Pressures for Growth</a:t>
            </a:r>
          </a:p>
          <a:p>
            <a:pPr lvl="1">
              <a:lnSpc>
                <a:spcPct val="90000"/>
              </a:lnSpc>
            </a:pPr>
            <a:r>
              <a:rPr lang="en-US" sz="3300" dirty="0" smtClean="0"/>
              <a:t>Industry consolidation, global expansion, and diversification  have made firms grow</a:t>
            </a:r>
          </a:p>
          <a:p>
            <a:pPr lvl="1">
              <a:lnSpc>
                <a:spcPct val="90000"/>
              </a:lnSpc>
            </a:pPr>
            <a:r>
              <a:rPr lang="en-US" sz="3300" dirty="0" smtClean="0"/>
              <a:t>Size </a:t>
            </a:r>
            <a:r>
              <a:rPr lang="en-US" sz="3300" dirty="0"/>
              <a:t>enables companies to take risks</a:t>
            </a:r>
          </a:p>
          <a:p>
            <a:pPr>
              <a:lnSpc>
                <a:spcPct val="90000"/>
              </a:lnSpc>
              <a:buNone/>
            </a:pPr>
            <a:endParaRPr lang="en-US" sz="3300" b="1" dirty="0" smtClean="0"/>
          </a:p>
          <a:p>
            <a:pPr>
              <a:lnSpc>
                <a:spcPct val="90000"/>
              </a:lnSpc>
              <a:buNone/>
            </a:pPr>
            <a:r>
              <a:rPr lang="en-US" sz="3300" b="1" dirty="0" smtClean="0"/>
              <a:t>Dilemmas </a:t>
            </a:r>
            <a:r>
              <a:rPr lang="en-US" sz="3300" b="1" dirty="0"/>
              <a:t>of Large Size</a:t>
            </a:r>
          </a:p>
          <a:p>
            <a:pPr lvl="1">
              <a:lnSpc>
                <a:spcPct val="90000"/>
              </a:lnSpc>
            </a:pPr>
            <a:r>
              <a:rPr lang="en-US" sz="3300" dirty="0"/>
              <a:t>Large organizations </a:t>
            </a:r>
            <a:r>
              <a:rPr lang="en-US" sz="3300" dirty="0" smtClean="0"/>
              <a:t>can get </a:t>
            </a:r>
            <a:r>
              <a:rPr lang="en-US" sz="3300" dirty="0"/>
              <a:t>back to business more quickly following a disaster</a:t>
            </a:r>
          </a:p>
          <a:p>
            <a:pPr lvl="1">
              <a:lnSpc>
                <a:spcPct val="90000"/>
              </a:lnSpc>
            </a:pPr>
            <a:r>
              <a:rPr lang="en-US" sz="3300" dirty="0"/>
              <a:t>Large companies </a:t>
            </a:r>
            <a:r>
              <a:rPr lang="en-US" sz="3300" dirty="0" smtClean="0"/>
              <a:t>are standardized</a:t>
            </a:r>
            <a:r>
              <a:rPr lang="en-US" sz="3300" dirty="0"/>
              <a:t>, </a:t>
            </a:r>
            <a:r>
              <a:rPr lang="en-US" sz="3300" dirty="0" smtClean="0"/>
              <a:t>mechanistic, </a:t>
            </a:r>
            <a:r>
              <a:rPr lang="en-US" sz="3300" dirty="0"/>
              <a:t>and complex</a:t>
            </a:r>
          </a:p>
          <a:p>
            <a:pPr lvl="1">
              <a:lnSpc>
                <a:spcPct val="90000"/>
              </a:lnSpc>
            </a:pPr>
            <a:r>
              <a:rPr lang="en-US" sz="3300" dirty="0"/>
              <a:t>Small companies are flexible and </a:t>
            </a:r>
            <a:r>
              <a:rPr lang="en-US" sz="3300" dirty="0" smtClean="0"/>
              <a:t>responsive</a:t>
            </a:r>
          </a:p>
          <a:p>
            <a:pPr lvl="1">
              <a:lnSpc>
                <a:spcPct val="90000"/>
              </a:lnSpc>
            </a:pPr>
            <a:r>
              <a:rPr lang="en-US" sz="3300" dirty="0" smtClean="0"/>
              <a:t>Many companies want a big company/small-company hybrid</a:t>
            </a:r>
            <a:endParaRPr lang="en-US" sz="3300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248400" y="6430848"/>
            <a:ext cx="4724400" cy="365125"/>
          </a:xfrm>
        </p:spPr>
        <p:txBody>
          <a:bodyPr/>
          <a:lstStyle/>
          <a:p>
            <a:fld id="{270C5FAE-00CD-47A8-9354-893880255B9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03478" y="6571750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Differences Between Large and Small Organizations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400800"/>
            <a:ext cx="9144000" cy="365125"/>
          </a:xfrm>
        </p:spPr>
        <p:txBody>
          <a:bodyPr/>
          <a:lstStyle/>
          <a:p>
            <a:r>
              <a:rPr lang="en-US" dirty="0" smtClean="0"/>
              <a:t>                                                                                                                                                                                                                                       </a:t>
            </a:r>
            <a:fld id="{270C5FAE-00CD-47A8-9354-893880255B9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43280" y="657966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463" y="1392943"/>
            <a:ext cx="7142217" cy="5186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Life Cycle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Entrepreneurial Stage- </a:t>
            </a:r>
            <a:r>
              <a:rPr lang="en-US" dirty="0" smtClean="0"/>
              <a:t>company is created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b="1" i="1" dirty="0" smtClean="0">
                <a:solidFill>
                  <a:schemeClr val="tx2"/>
                </a:solidFill>
              </a:rPr>
              <a:t>Crisis: need for leadership</a:t>
            </a:r>
            <a:endParaRPr lang="en-US" b="1" dirty="0" smtClean="0">
              <a:solidFill>
                <a:schemeClr val="tx2"/>
              </a:solidFill>
            </a:endParaRPr>
          </a:p>
          <a:p>
            <a:r>
              <a:rPr lang="en-US" b="1" dirty="0" smtClean="0"/>
              <a:t>Collectivity Stage- </a:t>
            </a:r>
            <a:r>
              <a:rPr lang="en-US" dirty="0" smtClean="0"/>
              <a:t>identifying with the mission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b="1" i="1" dirty="0" smtClean="0">
                <a:solidFill>
                  <a:schemeClr val="tx2"/>
                </a:solidFill>
              </a:rPr>
              <a:t>Crisis: need for delegation</a:t>
            </a:r>
            <a:endParaRPr lang="en-US" b="1" dirty="0" smtClean="0">
              <a:solidFill>
                <a:schemeClr val="tx2"/>
              </a:solidFill>
            </a:endParaRPr>
          </a:p>
          <a:p>
            <a:r>
              <a:rPr lang="en-US" b="1" dirty="0" smtClean="0"/>
              <a:t>Formalization Stage</a:t>
            </a:r>
            <a:r>
              <a:rPr lang="en-US" dirty="0" smtClean="0"/>
              <a:t>- use of rules/procedures</a:t>
            </a:r>
          </a:p>
          <a:p>
            <a:pPr marL="0" indent="0">
              <a:buNone/>
            </a:pPr>
            <a:r>
              <a:rPr lang="en-US" i="1" dirty="0" smtClean="0"/>
              <a:t>    </a:t>
            </a:r>
            <a:r>
              <a:rPr lang="en-US" b="1" i="1" dirty="0" smtClean="0">
                <a:solidFill>
                  <a:schemeClr val="tx2"/>
                </a:solidFill>
              </a:rPr>
              <a:t>Crisis: too much red tape</a:t>
            </a:r>
          </a:p>
          <a:p>
            <a:r>
              <a:rPr lang="en-US" b="1" dirty="0" smtClean="0"/>
              <a:t>Elaboration Stage- </a:t>
            </a:r>
            <a:r>
              <a:rPr lang="en-US" dirty="0" smtClean="0"/>
              <a:t> collaboration/teamwork</a:t>
            </a:r>
          </a:p>
          <a:p>
            <a:pPr marL="0" indent="0">
              <a:buNone/>
            </a:pPr>
            <a:r>
              <a:rPr lang="en-US" i="1" dirty="0" smtClean="0"/>
              <a:t>    </a:t>
            </a:r>
            <a:r>
              <a:rPr lang="en-US" b="1" i="1" dirty="0" smtClean="0">
                <a:solidFill>
                  <a:schemeClr val="tx2"/>
                </a:solidFill>
              </a:rPr>
              <a:t>Crisis: need for revitalization</a:t>
            </a:r>
            <a:endParaRPr lang="en-US" b="1" i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-2209800" y="6324600"/>
            <a:ext cx="11277600" cy="365125"/>
          </a:xfrm>
        </p:spPr>
        <p:txBody>
          <a:bodyPr/>
          <a:lstStyle/>
          <a:p>
            <a:r>
              <a:rPr lang="en-US" dirty="0" smtClean="0"/>
              <a:t>                                                  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r>
              <a:rPr lang="en-US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fld id="{270C5FAE-00CD-47A8-9354-893880255B9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489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Organizational Life Cycle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400800"/>
            <a:ext cx="9144000" cy="365125"/>
          </a:xfrm>
        </p:spPr>
        <p:txBody>
          <a:bodyPr/>
          <a:lstStyle/>
          <a:p>
            <a:fld id="{270C5FAE-00CD-47A8-9354-893880255B9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3119120" y="6386331"/>
            <a:ext cx="6019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063380"/>
            <a:ext cx="7543800" cy="5461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0"/>
            <a:ext cx="8229600" cy="850900"/>
          </a:xfrm>
        </p:spPr>
        <p:txBody>
          <a:bodyPr>
            <a:noAutofit/>
          </a:bodyPr>
          <a:lstStyle/>
          <a:p>
            <a:r>
              <a:rPr lang="en-US" dirty="0"/>
              <a:t>Organization Characteristics During Four Stages of Life Cycle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6DE55E-85FA-418E-85DC-FAC60212103A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0990"/>
            <a:ext cx="9144000" cy="4645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Bureaucracy?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219200"/>
            <a:ext cx="8229600" cy="4953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Weber defined bureaucracy as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─  a threat to liberty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      ─  the </a:t>
            </a:r>
            <a:r>
              <a:rPr lang="en-US" sz="2800" dirty="0"/>
              <a:t>most efficient system for </a:t>
            </a:r>
            <a:r>
              <a:rPr lang="en-US" sz="2800" dirty="0" smtClean="0"/>
              <a:t>organizing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─  rational control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─  a new form of organization</a:t>
            </a:r>
            <a:endParaRPr lang="en-US" sz="2800" dirty="0"/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Bureaucracy includes: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Rules and standard procedures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Clear tasks and specialization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Hierarchy of authority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Technical competence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568894"/>
            <a:ext cx="9144000" cy="365125"/>
          </a:xfrm>
        </p:spPr>
        <p:txBody>
          <a:bodyPr/>
          <a:lstStyle/>
          <a:p>
            <a:r>
              <a:rPr lang="en-US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fld id="{270C5FAE-00CD-47A8-9354-893880255B90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6554108"/>
            <a:ext cx="7759522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620000" y="6487795"/>
            <a:ext cx="1905000" cy="365125"/>
          </a:xfrm>
        </p:spPr>
        <p:txBody>
          <a:bodyPr/>
          <a:lstStyle/>
          <a:p>
            <a:fld id="{AA38644C-38B6-45A0-9E7B-A64A9144A821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34400" cy="1554163"/>
          </a:xfrm>
        </p:spPr>
        <p:txBody>
          <a:bodyPr>
            <a:normAutofit/>
          </a:bodyPr>
          <a:lstStyle/>
          <a:p>
            <a:r>
              <a:rPr lang="en-US" dirty="0"/>
              <a:t>Weber’s Dimensions of </a:t>
            </a:r>
            <a:r>
              <a:rPr lang="en-US" dirty="0" smtClean="0"/>
              <a:t>Bureaucracy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6558280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71099"/>
            <a:ext cx="7051314" cy="5322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Size and Structural Control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98638"/>
            <a:ext cx="8229600" cy="4678362"/>
          </a:xfrm>
        </p:spPr>
        <p:txBody>
          <a:bodyPr/>
          <a:lstStyle/>
          <a:p>
            <a:pPr>
              <a:spcAft>
                <a:spcPct val="30000"/>
              </a:spcAft>
            </a:pPr>
            <a:r>
              <a:rPr lang="en-US" b="1" i="1" dirty="0"/>
              <a:t>Formalization</a:t>
            </a:r>
            <a:r>
              <a:rPr lang="en-US" dirty="0"/>
              <a:t> – rules, procedures, and written documentation</a:t>
            </a:r>
          </a:p>
          <a:p>
            <a:pPr>
              <a:spcAft>
                <a:spcPct val="30000"/>
              </a:spcAft>
            </a:pPr>
            <a:r>
              <a:rPr lang="en-US" b="1" i="1" dirty="0"/>
              <a:t>Centralization</a:t>
            </a:r>
            <a:r>
              <a:rPr lang="en-US" dirty="0"/>
              <a:t> – level of hierarchy with authority to make decisions</a:t>
            </a:r>
          </a:p>
          <a:p>
            <a:pPr>
              <a:spcAft>
                <a:spcPct val="30000"/>
              </a:spcAft>
            </a:pPr>
            <a:r>
              <a:rPr lang="en-US" b="1" i="1" dirty="0"/>
              <a:t>Personnel Ratios</a:t>
            </a:r>
            <a:r>
              <a:rPr lang="en-US" dirty="0"/>
              <a:t> – clerical and professional support staff ratios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400800"/>
            <a:ext cx="9144000" cy="365125"/>
          </a:xfrm>
        </p:spPr>
        <p:txBody>
          <a:bodyPr/>
          <a:lstStyle/>
          <a:p>
            <a:r>
              <a:rPr lang="en-US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fld id="{270C5FAE-00CD-47A8-9354-893880255B90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6546985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1041</Words>
  <Application>Microsoft Office PowerPoint</Application>
  <PresentationFormat>On-screen Show (4:3)</PresentationFormat>
  <Paragraphs>114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Bookman Old Style</vt:lpstr>
      <vt:lpstr>Calibri</vt:lpstr>
      <vt:lpstr>Wingdings</vt:lpstr>
      <vt:lpstr>Office Theme</vt:lpstr>
      <vt:lpstr>Organization Size, Life Cycle, and Decline</vt:lpstr>
      <vt:lpstr>Organization Size: Is Bigger Better?</vt:lpstr>
      <vt:lpstr>Differences Between Large and Small Organizations</vt:lpstr>
      <vt:lpstr>Stages of Life Cycle Development</vt:lpstr>
      <vt:lpstr>Organizational Life Cycle</vt:lpstr>
      <vt:lpstr>Organization Characteristics During Four Stages of Life Cycle</vt:lpstr>
      <vt:lpstr>What is Bureaucracy?</vt:lpstr>
      <vt:lpstr>Weber’s Dimensions of Bureaucracy</vt:lpstr>
      <vt:lpstr>Size and Structural Control</vt:lpstr>
      <vt:lpstr>Percentage of Personnel Allocated to Administrative and Support Activities</vt:lpstr>
      <vt:lpstr>Bureaucracy in a Changing World</vt:lpstr>
      <vt:lpstr>Approaches to Busting Bureaucracy</vt:lpstr>
      <vt:lpstr>Three Organizational  Control Strategies</vt:lpstr>
      <vt:lpstr>Examples of Rules at a Yacht Club</vt:lpstr>
      <vt:lpstr>Organizational Decline and Downsizing</vt:lpstr>
      <vt:lpstr>Stages of Decline and the Widening Performance Gap</vt:lpstr>
      <vt:lpstr>Downsizing Implementation</vt:lpstr>
      <vt:lpstr>Design Essentials</vt:lpstr>
    </vt:vector>
  </TitlesOfParts>
  <Company>Walsh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fieldtech</dc:creator>
  <cp:lastModifiedBy>Boal, Kim</cp:lastModifiedBy>
  <cp:revision>27</cp:revision>
  <dcterms:created xsi:type="dcterms:W3CDTF">2012-02-28T20:40:41Z</dcterms:created>
  <dcterms:modified xsi:type="dcterms:W3CDTF">2015-12-21T20:32:42Z</dcterms:modified>
</cp:coreProperties>
</file>