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74" r:id="rId4"/>
    <p:sldId id="260" r:id="rId5"/>
    <p:sldId id="261" r:id="rId6"/>
    <p:sldId id="262" r:id="rId7"/>
    <p:sldId id="263" r:id="rId8"/>
    <p:sldId id="275" r:id="rId9"/>
    <p:sldId id="264" r:id="rId10"/>
    <p:sldId id="265" r:id="rId11"/>
    <p:sldId id="266" r:id="rId12"/>
    <p:sldId id="27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86" d="100"/>
          <a:sy n="86" d="100"/>
        </p:scale>
        <p:origin x="1037" y="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02F018-8A51-4750-93ED-40EDC35F3DE6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F789A-3502-42F3-96A8-EE5B408F8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440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2EDDF"/>
          </a:solidFill>
          <a:ln w="9525">
            <a:solidFill>
              <a:srgbClr val="6666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5539" name="Rectangle 3"/>
          <p:cNvSpPr>
            <a:spLocks noChangeArrowheads="1"/>
          </p:cNvSpPr>
          <p:nvPr userDrawn="1"/>
        </p:nvSpPr>
        <p:spPr bwMode="auto">
          <a:xfrm>
            <a:off x="152400" y="0"/>
            <a:ext cx="2286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5540" name="Rectangle 4"/>
          <p:cNvSpPr>
            <a:spLocks noChangeArrowheads="1"/>
          </p:cNvSpPr>
          <p:nvPr userDrawn="1"/>
        </p:nvSpPr>
        <p:spPr bwMode="auto">
          <a:xfrm>
            <a:off x="1524000" y="685800"/>
            <a:ext cx="7239000" cy="5257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676400" y="2016125"/>
            <a:ext cx="7010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467100"/>
            <a:ext cx="7010400" cy="762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1371600" y="4689664"/>
            <a:ext cx="23622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0" i="0" dirty="0" smtClean="0">
                <a:solidFill>
                  <a:schemeClr val="bg1">
                    <a:lumMod val="65000"/>
                  </a:schemeClr>
                </a:solidFill>
                <a:latin typeface="Bookman Old Style" pitchFamily="18" charset="0"/>
              </a:rPr>
              <a:t>12 </a:t>
            </a:r>
            <a:endParaRPr lang="en-US" sz="12500" i="0" dirty="0">
              <a:solidFill>
                <a:schemeClr val="bg1">
                  <a:lumMod val="6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 rot="16200000">
            <a:off x="67030" y="5244884"/>
            <a:ext cx="22060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 smtClean="0">
                <a:solidFill>
                  <a:schemeClr val="bg1">
                    <a:lumMod val="65000"/>
                  </a:schemeClr>
                </a:solidFill>
                <a:latin typeface="Bookman Old Style" pitchFamily="18" charset="0"/>
              </a:rPr>
              <a:t>Chapter</a:t>
            </a:r>
            <a:endParaRPr lang="en-US" sz="4000" i="1" dirty="0">
              <a:solidFill>
                <a:schemeClr val="bg1">
                  <a:lumMod val="6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190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935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89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254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52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42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163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33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93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922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901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949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2EDDF"/>
          </a:solidFill>
          <a:ln w="9525">
            <a:solidFill>
              <a:srgbClr val="6666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1524000"/>
            <a:ext cx="9144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1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2263775"/>
            <a:ext cx="7010400" cy="1470025"/>
          </a:xfrm>
        </p:spPr>
        <p:txBody>
          <a:bodyPr/>
          <a:lstStyle/>
          <a:p>
            <a:r>
              <a:rPr lang="en-US" b="1" dirty="0" smtClean="0"/>
              <a:t>Decision-Making Processes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4944070"/>
            <a:ext cx="358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Organization Theory and Design</a:t>
            </a:r>
          </a:p>
          <a:p>
            <a:pPr algn="ctr"/>
            <a:r>
              <a:rPr lang="en-US" smtClean="0"/>
              <a:t>Twelfth Edition</a:t>
            </a:r>
            <a:endParaRPr lang="en-US" dirty="0" smtClean="0"/>
          </a:p>
          <a:p>
            <a:pPr algn="ctr"/>
            <a:r>
              <a:rPr lang="en-US" dirty="0" smtClean="0"/>
              <a:t>Richard L. Daft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077200" y="6356350"/>
            <a:ext cx="1066800" cy="365125"/>
          </a:xfrm>
        </p:spPr>
        <p:txBody>
          <a:bodyPr/>
          <a:lstStyle/>
          <a:p>
            <a:fld id="{D1686FD6-BA62-44A4-9A3A-572025A781A3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Carnegie Model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9144315" cy="4088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391400" y="6386331"/>
            <a:ext cx="2895600" cy="365125"/>
          </a:xfrm>
        </p:spPr>
        <p:txBody>
          <a:bodyPr/>
          <a:lstStyle/>
          <a:p>
            <a:fld id="{0F109A50-5EE7-4493-B7C9-840E2F799D6C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Incremental Decision Model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/>
              <a:t>Focus on structured sequence of activities from discovery to solution</a:t>
            </a:r>
          </a:p>
          <a:p>
            <a:r>
              <a:rPr lang="en-US" dirty="0"/>
              <a:t>Large decisions are a collection of small choices</a:t>
            </a:r>
          </a:p>
          <a:p>
            <a:r>
              <a:rPr lang="en-US" dirty="0"/>
              <a:t>Decision interrupts are barriers</a:t>
            </a:r>
          </a:p>
          <a:p>
            <a:pPr lvl="1"/>
            <a:r>
              <a:rPr lang="en-US" dirty="0"/>
              <a:t>Identification Phase</a:t>
            </a:r>
          </a:p>
          <a:p>
            <a:pPr lvl="1"/>
            <a:r>
              <a:rPr lang="en-US" dirty="0"/>
              <a:t>Development Phase</a:t>
            </a:r>
          </a:p>
          <a:p>
            <a:pPr lvl="1"/>
            <a:r>
              <a:rPr lang="en-US" dirty="0"/>
              <a:t>Selection Phase</a:t>
            </a:r>
          </a:p>
          <a:p>
            <a:pPr lvl="1"/>
            <a:r>
              <a:rPr lang="en-US" dirty="0"/>
              <a:t>Dynamic Factors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14" y="-22406"/>
            <a:ext cx="8229600" cy="1143000"/>
          </a:xfrm>
        </p:spPr>
        <p:txBody>
          <a:bodyPr/>
          <a:lstStyle/>
          <a:p>
            <a:r>
              <a:rPr lang="en-US" dirty="0" smtClean="0"/>
              <a:t>The Incremental Decision Model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12371" y="6599486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912504"/>
            <a:ext cx="5270727" cy="5656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001000" y="6356350"/>
            <a:ext cx="1143000" cy="365125"/>
          </a:xfrm>
        </p:spPr>
        <p:txBody>
          <a:bodyPr/>
          <a:lstStyle/>
          <a:p>
            <a:fld id="{D04B27DD-32BB-450B-9F06-63224E5B8CD0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Problem Identification and </a:t>
            </a:r>
            <a:br>
              <a:rPr lang="en-US" dirty="0"/>
            </a:br>
            <a:r>
              <a:rPr lang="en-US" dirty="0"/>
              <a:t>Problem Solution</a:t>
            </a:r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FontTx/>
              <a:buNone/>
            </a:pPr>
            <a:r>
              <a:rPr lang="en-US" sz="2800" i="1" dirty="0" smtClean="0"/>
              <a:t>When problem and problem solution are uncertain</a:t>
            </a:r>
            <a:endParaRPr lang="en-US" sz="28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49" y="3048000"/>
            <a:ext cx="9182911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077200" y="6356350"/>
            <a:ext cx="990600" cy="365125"/>
          </a:xfrm>
        </p:spPr>
        <p:txBody>
          <a:bodyPr/>
          <a:lstStyle/>
          <a:p>
            <a:fld id="{0430AEB8-0653-4DEC-B02D-EC8B3B56410C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600" dirty="0"/>
              <a:t>Garbage Can Model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Pattern or flow of </a:t>
            </a:r>
            <a:r>
              <a:rPr lang="en-US" b="1" i="1" dirty="0"/>
              <a:t>multiple decisions</a:t>
            </a:r>
          </a:p>
          <a:p>
            <a:pPr>
              <a:lnSpc>
                <a:spcPct val="90000"/>
              </a:lnSpc>
            </a:pPr>
            <a:r>
              <a:rPr lang="en-US" dirty="0"/>
              <a:t>Think of the whole organization</a:t>
            </a:r>
          </a:p>
          <a:p>
            <a:pPr>
              <a:lnSpc>
                <a:spcPct val="90000"/>
              </a:lnSpc>
            </a:pPr>
            <a:r>
              <a:rPr lang="en-US" dirty="0"/>
              <a:t>Explain decision making in high uncertainty - organized anarchy: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Problematic preferences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Unclear, poorly understood technology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Turnover</a:t>
            </a:r>
          </a:p>
          <a:p>
            <a:pPr>
              <a:lnSpc>
                <a:spcPct val="90000"/>
              </a:lnSpc>
            </a:pPr>
            <a:r>
              <a:rPr lang="en-US" b="1" i="1" dirty="0"/>
              <a:t>Streams of events</a:t>
            </a:r>
            <a:r>
              <a:rPr lang="en-US" dirty="0"/>
              <a:t> instead of defined problems and solutions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626422" y="6347347"/>
            <a:ext cx="1752600" cy="365125"/>
          </a:xfrm>
        </p:spPr>
        <p:txBody>
          <a:bodyPr/>
          <a:lstStyle/>
          <a:p>
            <a:fld id="{B55BEEC1-219B-427B-A31B-D05AB8F64EF4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Consequences of the </a:t>
            </a:r>
            <a:br>
              <a:rPr lang="en-US" dirty="0"/>
            </a:br>
            <a:r>
              <a:rPr lang="en-US" dirty="0"/>
              <a:t>Garbage Can Model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>
              <a:spcAft>
                <a:spcPct val="30000"/>
              </a:spcAft>
            </a:pPr>
            <a:r>
              <a:rPr lang="en-US" dirty="0"/>
              <a:t>Solutions may be proposed even when problems do not exist</a:t>
            </a:r>
          </a:p>
          <a:p>
            <a:pPr>
              <a:spcAft>
                <a:spcPct val="30000"/>
              </a:spcAft>
            </a:pPr>
            <a:r>
              <a:rPr lang="en-US" dirty="0"/>
              <a:t>Choices are made without solving problems</a:t>
            </a:r>
          </a:p>
          <a:p>
            <a:pPr>
              <a:spcAft>
                <a:spcPct val="30000"/>
              </a:spcAft>
            </a:pPr>
            <a:r>
              <a:rPr lang="en-US" dirty="0"/>
              <a:t>Problems may persist without being solved</a:t>
            </a:r>
          </a:p>
          <a:p>
            <a:pPr>
              <a:spcAft>
                <a:spcPct val="30000"/>
              </a:spcAft>
            </a:pPr>
            <a:r>
              <a:rPr lang="en-US" dirty="0"/>
              <a:t>A few problems are solved</a:t>
            </a:r>
          </a:p>
          <a:p>
            <a:pPr marL="609600" indent="-609600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848600" y="6272213"/>
            <a:ext cx="2101922" cy="365125"/>
          </a:xfrm>
        </p:spPr>
        <p:txBody>
          <a:bodyPr/>
          <a:lstStyle/>
          <a:p>
            <a:fld id="{F2930F9B-7B26-4331-8562-DFF7ADD060AF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35768" y="152400"/>
            <a:ext cx="8229600" cy="1095375"/>
          </a:xfrm>
        </p:spPr>
        <p:txBody>
          <a:bodyPr>
            <a:normAutofit/>
          </a:bodyPr>
          <a:lstStyle/>
          <a:p>
            <a:r>
              <a:rPr lang="en-US" sz="3200" dirty="0"/>
              <a:t>Illustration of Independent Streams of Events in the Garbage Can Model of Decision-Making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6714421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58715"/>
            <a:ext cx="6053137" cy="5555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239000" y="6364277"/>
            <a:ext cx="3505200" cy="365125"/>
          </a:xfrm>
        </p:spPr>
        <p:txBody>
          <a:bodyPr/>
          <a:lstStyle/>
          <a:p>
            <a:fld id="{85C84D1E-ADE1-4C4C-AE6E-E5C43DA3DF8B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50913"/>
          </a:xfrm>
        </p:spPr>
        <p:txBody>
          <a:bodyPr>
            <a:noAutofit/>
          </a:bodyPr>
          <a:lstStyle/>
          <a:p>
            <a:r>
              <a:rPr lang="en-US" dirty="0"/>
              <a:t>Contingency Framework for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Using </a:t>
            </a:r>
            <a:r>
              <a:rPr lang="en-US" dirty="0"/>
              <a:t>Decision Models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2592" y="6698066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999" y="1396723"/>
            <a:ext cx="5351959" cy="5283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001000" y="6356350"/>
            <a:ext cx="762000" cy="365125"/>
          </a:xfrm>
        </p:spPr>
        <p:txBody>
          <a:bodyPr/>
          <a:lstStyle/>
          <a:p>
            <a:fld id="{859B535D-D497-4212-9069-9292CACB7A19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42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Special Decision Circumstances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3500" dirty="0"/>
              <a:t>Today’s environment presents </a:t>
            </a:r>
            <a:r>
              <a:rPr lang="en-US" sz="3500" dirty="0" smtClean="0"/>
              <a:t>high-stakes, quick decisions</a:t>
            </a:r>
            <a:endParaRPr lang="en-US" sz="3500" dirty="0"/>
          </a:p>
          <a:p>
            <a:pPr>
              <a:lnSpc>
                <a:spcPct val="90000"/>
              </a:lnSpc>
            </a:pPr>
            <a:r>
              <a:rPr lang="en-US" sz="3500" dirty="0"/>
              <a:t>Managers must deal with:</a:t>
            </a:r>
          </a:p>
          <a:p>
            <a:pPr lvl="1">
              <a:lnSpc>
                <a:spcPct val="90000"/>
              </a:lnSpc>
            </a:pPr>
            <a:r>
              <a:rPr lang="en-US" sz="3500" dirty="0" smtClean="0"/>
              <a:t>High-velocity environments</a:t>
            </a:r>
            <a:endParaRPr lang="en-US" sz="3500" dirty="0"/>
          </a:p>
          <a:p>
            <a:pPr lvl="1">
              <a:lnSpc>
                <a:spcPct val="90000"/>
              </a:lnSpc>
            </a:pPr>
            <a:r>
              <a:rPr lang="en-US" sz="3500" dirty="0"/>
              <a:t>Learning from decision mistakes</a:t>
            </a:r>
          </a:p>
          <a:p>
            <a:pPr lvl="1">
              <a:lnSpc>
                <a:spcPct val="90000"/>
              </a:lnSpc>
            </a:pPr>
            <a:r>
              <a:rPr lang="en-US" sz="3500" dirty="0"/>
              <a:t>Understanding cognitive and personal biases</a:t>
            </a:r>
          </a:p>
          <a:p>
            <a:pPr lvl="2">
              <a:lnSpc>
                <a:spcPct val="90000"/>
              </a:lnSpc>
            </a:pPr>
            <a:r>
              <a:rPr lang="en-US" sz="3200" dirty="0"/>
              <a:t>Escalating commitment </a:t>
            </a:r>
          </a:p>
          <a:p>
            <a:pPr lvl="2">
              <a:lnSpc>
                <a:spcPct val="90000"/>
              </a:lnSpc>
            </a:pPr>
            <a:r>
              <a:rPr lang="en-US" sz="3200" dirty="0"/>
              <a:t>Prospect theory</a:t>
            </a:r>
          </a:p>
          <a:p>
            <a:pPr lvl="2">
              <a:lnSpc>
                <a:spcPct val="90000"/>
              </a:lnSpc>
            </a:pPr>
            <a:r>
              <a:rPr lang="en-US" sz="3200" dirty="0"/>
              <a:t>Groupthink</a:t>
            </a:r>
          </a:p>
          <a:p>
            <a:pPr lvl="2">
              <a:lnSpc>
                <a:spcPct val="90000"/>
              </a:lnSpc>
            </a:pPr>
            <a:r>
              <a:rPr lang="en-US" sz="3200" dirty="0"/>
              <a:t>Evidence-based </a:t>
            </a:r>
            <a:r>
              <a:rPr lang="en-US" sz="3200" dirty="0" smtClean="0"/>
              <a:t>management</a:t>
            </a:r>
            <a:endParaRPr lang="en-US" sz="3200" dirty="0"/>
          </a:p>
          <a:p>
            <a:pPr lvl="2">
              <a:lnSpc>
                <a:spcPct val="90000"/>
              </a:lnSpc>
            </a:pPr>
            <a:r>
              <a:rPr lang="en-US" sz="3200" dirty="0"/>
              <a:t>Encourages dissent and diversity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239000" y="6369118"/>
            <a:ext cx="3124200" cy="365125"/>
          </a:xfrm>
        </p:spPr>
        <p:txBody>
          <a:bodyPr/>
          <a:lstStyle/>
          <a:p>
            <a:fld id="{A3A43E29-038D-421B-B784-7B257AB70643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/>
              <a:t>Design Essentials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06294"/>
            <a:ext cx="8382000" cy="55626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/>
              <a:buChar char="v"/>
            </a:pPr>
            <a:r>
              <a:rPr lang="en-US" sz="3600" dirty="0" smtClean="0"/>
              <a:t>Most </a:t>
            </a:r>
            <a:r>
              <a:rPr lang="en-US" sz="3600" dirty="0"/>
              <a:t>decisions are not made in a logical </a:t>
            </a:r>
            <a:endParaRPr lang="en-US" sz="3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smtClean="0"/>
              <a:t>    manner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dirty="0"/>
          </a:p>
          <a:p>
            <a:pPr>
              <a:spcBef>
                <a:spcPts val="0"/>
              </a:spcBef>
              <a:buFont typeface="Wingdings"/>
              <a:buChar char="v"/>
            </a:pPr>
            <a:r>
              <a:rPr lang="en-US" sz="3600" dirty="0" smtClean="0"/>
              <a:t>Individuals </a:t>
            </a:r>
            <a:r>
              <a:rPr lang="en-US" sz="3600" dirty="0"/>
              <a:t>make decisions, but organizational </a:t>
            </a:r>
            <a:r>
              <a:rPr lang="en-US" sz="3600" dirty="0" smtClean="0"/>
              <a:t>decisions </a:t>
            </a:r>
            <a:r>
              <a:rPr lang="en-US" sz="3600" dirty="0"/>
              <a:t>are not made by a single </a:t>
            </a:r>
            <a:r>
              <a:rPr lang="en-US" sz="3600" dirty="0" smtClean="0"/>
              <a:t>individual</a:t>
            </a:r>
          </a:p>
          <a:p>
            <a:pPr>
              <a:spcBef>
                <a:spcPts val="0"/>
              </a:spcBef>
              <a:buFont typeface="Wingdings"/>
              <a:buChar char="v"/>
            </a:pPr>
            <a:endParaRPr lang="en-US" sz="3600" dirty="0"/>
          </a:p>
          <a:p>
            <a:pPr>
              <a:spcBef>
                <a:spcPts val="0"/>
              </a:spcBef>
              <a:buFont typeface="Wingdings"/>
              <a:buChar char="v"/>
            </a:pPr>
            <a:r>
              <a:rPr lang="en-US" sz="3600" dirty="0" smtClean="0"/>
              <a:t>Conflict </a:t>
            </a:r>
            <a:r>
              <a:rPr lang="en-US" sz="3600" dirty="0"/>
              <a:t>exists when problems are not agreed </a:t>
            </a:r>
            <a:r>
              <a:rPr lang="en-US" sz="3600" dirty="0" smtClean="0"/>
              <a:t>on</a:t>
            </a:r>
          </a:p>
          <a:p>
            <a:pPr>
              <a:spcBef>
                <a:spcPts val="0"/>
              </a:spcBef>
              <a:buFont typeface="Wingdings"/>
              <a:buChar char="v"/>
            </a:pP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800600" y="6235363"/>
            <a:ext cx="6248400" cy="365125"/>
          </a:xfrm>
        </p:spPr>
        <p:txBody>
          <a:bodyPr/>
          <a:lstStyle/>
          <a:p>
            <a:fld id="{87E0F571-3206-46EE-8614-A85C05545439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Decisions</a:t>
            </a:r>
            <a:endParaRPr lang="en-US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pPr marL="609600" indent="-609600"/>
            <a:r>
              <a:rPr lang="en-US" b="1" i="1" dirty="0"/>
              <a:t>Organizational decision making</a:t>
            </a:r>
            <a:r>
              <a:rPr lang="en-US" dirty="0"/>
              <a:t> – process of identifying and solving problems</a:t>
            </a:r>
          </a:p>
          <a:p>
            <a:pPr marL="914400" lvl="2" indent="0">
              <a:buNone/>
            </a:pPr>
            <a:r>
              <a:rPr lang="en-US" dirty="0" smtClean="0"/>
              <a:t>- Problem Identification</a:t>
            </a:r>
            <a:endParaRPr lang="en-US" dirty="0"/>
          </a:p>
          <a:p>
            <a:pPr marL="914400" lvl="2" indent="0">
              <a:buNone/>
            </a:pPr>
            <a:r>
              <a:rPr lang="en-US" dirty="0" smtClean="0"/>
              <a:t>- Problem </a:t>
            </a:r>
            <a:r>
              <a:rPr lang="en-US" dirty="0"/>
              <a:t>Solution</a:t>
            </a:r>
          </a:p>
          <a:p>
            <a:pPr marL="609600" indent="-609600"/>
            <a:r>
              <a:rPr lang="en-US" b="1" i="1" dirty="0"/>
              <a:t>Programmed Decisions</a:t>
            </a:r>
            <a:r>
              <a:rPr lang="en-US" dirty="0"/>
              <a:t> – repetitive and well defined</a:t>
            </a:r>
          </a:p>
          <a:p>
            <a:pPr marL="609600" indent="-609600"/>
            <a:r>
              <a:rPr lang="en-US" b="1" i="1" dirty="0"/>
              <a:t>Nonprogrammed Decisions</a:t>
            </a:r>
            <a:r>
              <a:rPr lang="en-US" dirty="0"/>
              <a:t> – novel and poorly defined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6568893"/>
            <a:ext cx="115378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Essentials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900" dirty="0" smtClean="0">
                <a:sym typeface="Wingdings"/>
              </a:rPr>
              <a:t></a:t>
            </a:r>
            <a:r>
              <a:rPr lang="en-US" sz="3900" dirty="0" smtClean="0"/>
              <a:t>The </a:t>
            </a:r>
            <a:r>
              <a:rPr lang="en-US" sz="3900" dirty="0"/>
              <a:t>garbage can model has become a </a:t>
            </a:r>
            <a:endParaRPr lang="en-US" sz="39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3900" dirty="0"/>
              <a:t> </a:t>
            </a:r>
            <a:r>
              <a:rPr lang="en-US" sz="3900" dirty="0" smtClean="0"/>
              <a:t>   description </a:t>
            </a:r>
            <a:r>
              <a:rPr lang="en-US" sz="3900" dirty="0"/>
              <a:t>of decision-making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dirty="0" smtClean="0">
              <a:sym typeface="Wingding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ym typeface="Wingdings"/>
              </a:rPr>
              <a:t></a:t>
            </a:r>
            <a:r>
              <a:rPr lang="en-US" sz="3600" dirty="0"/>
              <a:t>Organizations operate in high-velocity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/>
              <a:t>    </a:t>
            </a:r>
            <a:r>
              <a:rPr lang="en-US" sz="3600" dirty="0" smtClean="0"/>
              <a:t>environments and must make decisions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/>
              <a:t> </a:t>
            </a:r>
            <a:r>
              <a:rPr lang="en-US" sz="3600" dirty="0" smtClean="0"/>
              <a:t>   with speed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dirty="0"/>
          </a:p>
          <a:p>
            <a:pPr>
              <a:spcBef>
                <a:spcPts val="0"/>
              </a:spcBef>
              <a:buFont typeface="Wingdings"/>
              <a:buChar char="v"/>
            </a:pPr>
            <a:r>
              <a:rPr lang="en-US" sz="3600" dirty="0"/>
              <a:t>Allowing biases to cloud decision making can </a:t>
            </a:r>
            <a:r>
              <a:rPr lang="en-US" sz="3600" dirty="0" smtClean="0"/>
              <a:t>have </a:t>
            </a:r>
            <a:r>
              <a:rPr lang="en-US" sz="3600" dirty="0"/>
              <a:t>negative consequences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603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Decision Making in Today’s Environment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324600"/>
            <a:ext cx="3048000" cy="365125"/>
          </a:xfrm>
        </p:spPr>
        <p:txBody>
          <a:bodyPr/>
          <a:lstStyle/>
          <a:p>
            <a:fld id="{87E0F571-3206-46EE-8614-A85C05545439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564086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6588"/>
            <a:ext cx="8382000" cy="5133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53400" y="6358233"/>
            <a:ext cx="533400" cy="365125"/>
          </a:xfrm>
        </p:spPr>
        <p:txBody>
          <a:bodyPr/>
          <a:lstStyle/>
          <a:p>
            <a:fld id="{21FE880B-DA87-47C9-83E0-8212E22AA04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Decision Making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22438"/>
            <a:ext cx="8229600" cy="4678362"/>
          </a:xfrm>
        </p:spPr>
        <p:txBody>
          <a:bodyPr/>
          <a:lstStyle/>
          <a:p>
            <a:r>
              <a:rPr lang="en-US" b="1" i="1" dirty="0"/>
              <a:t>Rational approach</a:t>
            </a:r>
            <a:r>
              <a:rPr lang="en-US" dirty="0"/>
              <a:t> – ideal method for how managers should make decisions</a:t>
            </a:r>
          </a:p>
          <a:p>
            <a:pPr>
              <a:buFontTx/>
              <a:buNone/>
            </a:pPr>
            <a:endParaRPr lang="en-US" dirty="0"/>
          </a:p>
          <a:p>
            <a:r>
              <a:rPr lang="en-US" b="1" i="1" dirty="0"/>
              <a:t>Bounded rationality perspective</a:t>
            </a:r>
            <a:r>
              <a:rPr lang="en-US" dirty="0"/>
              <a:t> – how decisions are made under severe time and resource constraints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858000" y="6347347"/>
            <a:ext cx="4114800" cy="365125"/>
          </a:xfrm>
        </p:spPr>
        <p:txBody>
          <a:bodyPr/>
          <a:lstStyle/>
          <a:p>
            <a:fld id="{ED3E6326-F418-4AC4-AA81-5A74FCD0A347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0"/>
            <a:ext cx="8229600" cy="1143000"/>
          </a:xfrm>
        </p:spPr>
        <p:txBody>
          <a:bodyPr/>
          <a:lstStyle/>
          <a:p>
            <a:r>
              <a:rPr lang="en-US" sz="4000" dirty="0"/>
              <a:t>Steps in the Rational Approach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925287"/>
            <a:ext cx="6274663" cy="5654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53400" y="6356350"/>
            <a:ext cx="762000" cy="365125"/>
          </a:xfrm>
        </p:spPr>
        <p:txBody>
          <a:bodyPr/>
          <a:lstStyle/>
          <a:p>
            <a:fld id="{D92D5F25-D66D-47CD-96BD-3C42AC1DDA71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Bounded Rationality Perspective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22" y="18288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There is a limit to how rational managers can be—time and resource constraints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Nonprogrammed decisions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Constraints and Tradeoffs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Constraints impinge the decision maker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Role of Intuition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Experience and judgment rather than logic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6570843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479971" y="6386331"/>
            <a:ext cx="381000" cy="365125"/>
          </a:xfrm>
        </p:spPr>
        <p:txBody>
          <a:bodyPr/>
          <a:lstStyle/>
          <a:p>
            <a:fld id="{905BC8DC-18BB-4B7B-9A07-2DBE78E4FCBA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1554163"/>
          </a:xfrm>
        </p:spPr>
        <p:txBody>
          <a:bodyPr>
            <a:normAutofit/>
          </a:bodyPr>
          <a:lstStyle/>
          <a:p>
            <a:r>
              <a:rPr lang="en-US" sz="3600" dirty="0"/>
              <a:t>Constraints and </a:t>
            </a:r>
            <a:r>
              <a:rPr lang="en-US" sz="3600" dirty="0" smtClean="0"/>
              <a:t>Tradeoffs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During </a:t>
            </a:r>
            <a:r>
              <a:rPr lang="en-US" sz="3600" dirty="0" smtClean="0"/>
              <a:t>Nonprogrammed Decision Making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9139580" cy="467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Decision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924800" cy="4495800"/>
          </a:xfrm>
          <a:solidFill>
            <a:schemeClr val="bg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>
              <a:spcAft>
                <a:spcPts val="2400"/>
              </a:spcAft>
              <a:buNone/>
            </a:pPr>
            <a:endParaRPr lang="en-US" sz="900" dirty="0" smtClean="0"/>
          </a:p>
          <a:p>
            <a:pPr>
              <a:spcAft>
                <a:spcPts val="2400"/>
              </a:spcAft>
              <a:buFont typeface="Wingdings" pitchFamily="2" charset="2"/>
              <a:buChar char="ü"/>
            </a:pPr>
            <a:r>
              <a:rPr lang="en-US" dirty="0" smtClean="0"/>
              <a:t>Management Science Approach</a:t>
            </a:r>
          </a:p>
          <a:p>
            <a:pPr>
              <a:spcAft>
                <a:spcPts val="2400"/>
              </a:spcAft>
              <a:buFont typeface="Wingdings" pitchFamily="2" charset="2"/>
              <a:buChar char="ü"/>
            </a:pPr>
            <a:r>
              <a:rPr lang="en-US" dirty="0" smtClean="0"/>
              <a:t>Carnegie Model</a:t>
            </a:r>
          </a:p>
          <a:p>
            <a:pPr>
              <a:spcAft>
                <a:spcPts val="2400"/>
              </a:spcAft>
              <a:buFont typeface="Wingdings" pitchFamily="2" charset="2"/>
              <a:buChar char="ü"/>
            </a:pPr>
            <a:r>
              <a:rPr lang="en-US" dirty="0" smtClean="0"/>
              <a:t>Incremental Decision Model</a:t>
            </a:r>
          </a:p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848600" y="6356350"/>
            <a:ext cx="1143000" cy="365125"/>
          </a:xfrm>
        </p:spPr>
        <p:txBody>
          <a:bodyPr/>
          <a:lstStyle/>
          <a:p>
            <a:fld id="{87E0F571-3206-46EE-8614-A85C05545439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696200" y="6358233"/>
            <a:ext cx="1828800" cy="365125"/>
          </a:xfrm>
        </p:spPr>
        <p:txBody>
          <a:bodyPr/>
          <a:lstStyle/>
          <a:p>
            <a:fld id="{2CB199B4-2CC2-4DF6-A6F0-02D5B538775E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Management Science Approach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48768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en-US" dirty="0"/>
              <a:t>Use of statistics to identify relevant variables</a:t>
            </a:r>
          </a:p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en-US" dirty="0" smtClean="0"/>
              <a:t>Remove </a:t>
            </a:r>
            <a:r>
              <a:rPr lang="en-US" dirty="0"/>
              <a:t>human element</a:t>
            </a:r>
          </a:p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en-US" dirty="0"/>
              <a:t>Very successful for military problems</a:t>
            </a:r>
          </a:p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en-US" dirty="0"/>
              <a:t>Good tool for decisions where variables can be indentified and measured</a:t>
            </a:r>
          </a:p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en-US" dirty="0"/>
              <a:t>A drawback of management science is that quantitative data are not rich and lack tacit knowledge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1049</Words>
  <Application>Microsoft Office PowerPoint</Application>
  <PresentationFormat>On-screen Show (4:3)</PresentationFormat>
  <Paragraphs>128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Bookman Old Style</vt:lpstr>
      <vt:lpstr>Calibri</vt:lpstr>
      <vt:lpstr>Wingdings</vt:lpstr>
      <vt:lpstr>Office Theme</vt:lpstr>
      <vt:lpstr>Decision-Making Processes</vt:lpstr>
      <vt:lpstr>Types of Decisions</vt:lpstr>
      <vt:lpstr>Decision Making in Today’s Environment</vt:lpstr>
      <vt:lpstr>Individual Decision Making</vt:lpstr>
      <vt:lpstr>Steps in the Rational Approach</vt:lpstr>
      <vt:lpstr>Bounded Rationality Perspective</vt:lpstr>
      <vt:lpstr>Constraints and Tradeoffs  During Nonprogrammed Decision Making</vt:lpstr>
      <vt:lpstr>Organizational Decision Making</vt:lpstr>
      <vt:lpstr>Management Science Approach</vt:lpstr>
      <vt:lpstr>Carnegie Model</vt:lpstr>
      <vt:lpstr>Incremental Decision Model</vt:lpstr>
      <vt:lpstr>The Incremental Decision Model</vt:lpstr>
      <vt:lpstr>Problem Identification and  Problem Solution</vt:lpstr>
      <vt:lpstr>Garbage Can Model</vt:lpstr>
      <vt:lpstr>Consequences of the  Garbage Can Model</vt:lpstr>
      <vt:lpstr>Illustration of Independent Streams of Events in the Garbage Can Model of Decision-Making</vt:lpstr>
      <vt:lpstr>Contingency Framework for  Using Decision Models</vt:lpstr>
      <vt:lpstr>Special Decision Circumstances</vt:lpstr>
      <vt:lpstr>Design Essentials</vt:lpstr>
      <vt:lpstr>Design Essentials</vt:lpstr>
    </vt:vector>
  </TitlesOfParts>
  <Company>Walsh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fieldtech</dc:creator>
  <cp:lastModifiedBy>Boal, Kim</cp:lastModifiedBy>
  <cp:revision>31</cp:revision>
  <dcterms:created xsi:type="dcterms:W3CDTF">2012-02-28T20:40:41Z</dcterms:created>
  <dcterms:modified xsi:type="dcterms:W3CDTF">2015-12-21T20:33:56Z</dcterms:modified>
</cp:coreProperties>
</file>