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73" r:id="rId6"/>
    <p:sldId id="274" r:id="rId7"/>
    <p:sldId id="275" r:id="rId8"/>
    <p:sldId id="276" r:id="rId9"/>
    <p:sldId id="27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8" r:id="rId18"/>
    <p:sldId id="268" r:id="rId19"/>
    <p:sldId id="269" r:id="rId20"/>
    <p:sldId id="280" r:id="rId21"/>
    <p:sldId id="270" r:id="rId22"/>
    <p:sldId id="272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C6FF1-FDB5-4A7E-82F9-455F897CCAF4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094D-98CF-4BEE-9466-F3EA3178E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094D-98CF-4BEE-9466-F3EA3178EF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5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2362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13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Conflict, Power, and Politics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smtClean="0"/>
              <a:t>Twelfth </a:t>
            </a:r>
            <a:r>
              <a:rPr lang="en-US" dirty="0" smtClean="0"/>
              <a:t>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356350"/>
            <a:ext cx="762000" cy="365125"/>
          </a:xfrm>
        </p:spPr>
        <p:txBody>
          <a:bodyPr/>
          <a:lstStyle/>
          <a:p>
            <a:fld id="{0B083176-38C7-4233-8609-A63A6EDD8CE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and Organizations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Power is the potential ability of one person to influence other people</a:t>
            </a:r>
          </a:p>
          <a:p>
            <a:r>
              <a:rPr lang="en-US" b="1" i="1" dirty="0"/>
              <a:t>Individual versus Organizational Power</a:t>
            </a:r>
          </a:p>
          <a:p>
            <a:pPr lvl="1"/>
            <a:r>
              <a:rPr lang="en-US" sz="3200" dirty="0"/>
              <a:t>Legitimate Power</a:t>
            </a:r>
          </a:p>
          <a:p>
            <a:pPr lvl="1"/>
            <a:r>
              <a:rPr lang="en-US" sz="3200" dirty="0"/>
              <a:t>Reward Power</a:t>
            </a:r>
          </a:p>
          <a:p>
            <a:pPr lvl="1"/>
            <a:r>
              <a:rPr lang="en-US" sz="3200" dirty="0"/>
              <a:t>Coercive Power</a:t>
            </a:r>
          </a:p>
          <a:p>
            <a:pPr lvl="1"/>
            <a:r>
              <a:rPr lang="en-US" sz="3200" dirty="0"/>
              <a:t>Expert Power</a:t>
            </a:r>
          </a:p>
          <a:p>
            <a:pPr lvl="1"/>
            <a:r>
              <a:rPr lang="en-US" sz="3200" dirty="0"/>
              <a:t>Referent Power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356350"/>
            <a:ext cx="609600" cy="365125"/>
          </a:xfrm>
        </p:spPr>
        <p:txBody>
          <a:bodyPr/>
          <a:lstStyle/>
          <a:p>
            <a:fld id="{B3378E59-AA6A-41FE-83DE-10DD09A99B2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versus Authority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800" dirty="0"/>
              <a:t>Authority is more narrow than power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 dirty="0"/>
              <a:t>Defined by the formal hierarchy and reporting relationships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sz="2800" dirty="0"/>
              <a:t>Authority is vested in organizational positions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sz="2800" dirty="0"/>
              <a:t>Authority is accepted by subordinates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sz="2800" dirty="0"/>
              <a:t>Authority flows down the vertical hierarchy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marL="533400" indent="-533400">
              <a:lnSpc>
                <a:spcPct val="80000"/>
              </a:lnSpc>
              <a:spcAft>
                <a:spcPct val="30000"/>
              </a:spcAft>
            </a:pPr>
            <a:r>
              <a:rPr lang="en-US" sz="2800" dirty="0"/>
              <a:t>Power can be exercised upward, </a:t>
            </a:r>
            <a:r>
              <a:rPr lang="en-US" sz="2800" dirty="0" smtClean="0"/>
              <a:t>downward, </a:t>
            </a:r>
            <a:r>
              <a:rPr lang="en-US" sz="2800" dirty="0"/>
              <a:t>and horizontally</a:t>
            </a:r>
          </a:p>
          <a:p>
            <a:pPr marL="533400" indent="-533400">
              <a:lnSpc>
                <a:spcPct val="80000"/>
              </a:lnSpc>
              <a:spcAft>
                <a:spcPct val="30000"/>
              </a:spcAft>
            </a:pPr>
            <a:r>
              <a:rPr lang="en-US" sz="2800" dirty="0"/>
              <a:t>Authority is exercised downward along the hierarchy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04800" y="2819400"/>
            <a:ext cx="7924800" cy="19050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4770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362837"/>
            <a:ext cx="4163820" cy="365125"/>
          </a:xfrm>
        </p:spPr>
        <p:txBody>
          <a:bodyPr/>
          <a:lstStyle/>
          <a:p>
            <a:fld id="{8A1D58B9-B381-4D1F-A1D5-9AC0B4C4FC4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Sources of Power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b="1" i="1" dirty="0"/>
              <a:t>Formal Position</a:t>
            </a:r>
            <a:r>
              <a:rPr lang="en-US" dirty="0"/>
              <a:t> – legitimate power accrued to top positions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b="1" i="1" dirty="0"/>
              <a:t>Resources</a:t>
            </a:r>
            <a:r>
              <a:rPr lang="en-US" dirty="0"/>
              <a:t> – resources can be used as a tool for power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b="1" i="1" dirty="0"/>
              <a:t>Control of </a:t>
            </a:r>
            <a:r>
              <a:rPr lang="en-US" b="1" i="1" dirty="0" smtClean="0"/>
              <a:t>Information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information is a primary business source</a:t>
            </a:r>
            <a:endParaRPr lang="en-US" dirty="0"/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b="1" i="1" dirty="0" smtClean="0"/>
              <a:t>Network </a:t>
            </a:r>
            <a:r>
              <a:rPr lang="en-US" b="1" i="1" dirty="0"/>
              <a:t>Centrality</a:t>
            </a:r>
            <a:r>
              <a:rPr lang="en-US" dirty="0"/>
              <a:t> – being centrally located in the organization and having access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b="1" i="1" dirty="0"/>
              <a:t>People</a:t>
            </a:r>
            <a:r>
              <a:rPr lang="en-US" dirty="0"/>
              <a:t> – loyal executives/managers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38583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685800" cy="365125"/>
          </a:xfrm>
        </p:spPr>
        <p:txBody>
          <a:bodyPr/>
          <a:lstStyle/>
          <a:p>
            <a:fld id="{3A190426-56BA-4B7D-BF1F-0F93610C358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Information Flow for Computer Decision at Clark Ltd.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3735"/>
            <a:ext cx="7238500" cy="510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403516"/>
            <a:ext cx="2895600" cy="365125"/>
          </a:xfrm>
        </p:spPr>
        <p:txBody>
          <a:bodyPr/>
          <a:lstStyle/>
          <a:p>
            <a:fld id="{FB52A01D-AA42-4896-9F95-A3A3C1CC4C1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Illustration of Network Centrality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377" y="652200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90871"/>
            <a:ext cx="9144001" cy="475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362587"/>
            <a:ext cx="1595120" cy="365125"/>
          </a:xfrm>
        </p:spPr>
        <p:txBody>
          <a:bodyPr/>
          <a:lstStyle/>
          <a:p>
            <a:fld id="{F8836F78-327F-4D50-A6DB-2E5B8789FE4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Empowerment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/>
              <a:t>Power sharing, the delegation of power or authority to subordinates</a:t>
            </a:r>
          </a:p>
          <a:p>
            <a:r>
              <a:rPr lang="en-US" b="1" dirty="0"/>
              <a:t>Empowerment benefits:</a:t>
            </a:r>
          </a:p>
          <a:p>
            <a:pPr lvl="1">
              <a:spcAft>
                <a:spcPct val="30000"/>
              </a:spcAft>
            </a:pPr>
            <a:r>
              <a:rPr lang="en-US" sz="3200" i="1" dirty="0"/>
              <a:t>Employees receive information about company performance</a:t>
            </a:r>
          </a:p>
          <a:p>
            <a:pPr lvl="1">
              <a:spcAft>
                <a:spcPct val="30000"/>
              </a:spcAft>
            </a:pPr>
            <a:r>
              <a:rPr lang="en-US" sz="3200" i="1" dirty="0"/>
              <a:t>Employees have knowledge and skills to contribute to company goals</a:t>
            </a:r>
          </a:p>
          <a:p>
            <a:pPr lvl="1">
              <a:spcAft>
                <a:spcPct val="30000"/>
              </a:spcAft>
            </a:pPr>
            <a:r>
              <a:rPr lang="en-US" sz="3200" i="1" dirty="0"/>
              <a:t>Employees have the power to make substantive decisions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7918" y="6564268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91400" y="6332357"/>
            <a:ext cx="1732280" cy="365125"/>
          </a:xfrm>
        </p:spPr>
        <p:txBody>
          <a:bodyPr/>
          <a:lstStyle/>
          <a:p>
            <a:fld id="{A4B0BACE-12B5-4C03-8E9C-9C08644EC89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Sources of Power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dirty="0"/>
              <a:t>Relationships across departments, divisions, units</a:t>
            </a:r>
          </a:p>
          <a:p>
            <a:pPr>
              <a:spcAft>
                <a:spcPct val="40000"/>
              </a:spcAft>
            </a:pPr>
            <a:r>
              <a:rPr lang="en-US" b="1" i="1" dirty="0"/>
              <a:t>Strategic Contingencies</a:t>
            </a:r>
            <a:r>
              <a:rPr lang="en-US" dirty="0"/>
              <a:t> – groups most responsible for key organization issues</a:t>
            </a:r>
          </a:p>
          <a:p>
            <a:pPr>
              <a:spcAft>
                <a:spcPct val="40000"/>
              </a:spcAft>
            </a:pPr>
            <a:r>
              <a:rPr lang="en-US" b="1" i="1" dirty="0"/>
              <a:t>Power Sources</a:t>
            </a:r>
            <a:r>
              <a:rPr lang="en-US" dirty="0"/>
              <a:t> – five power sources that departments may possess</a:t>
            </a:r>
          </a:p>
          <a:p>
            <a:pPr>
              <a:spcAft>
                <a:spcPct val="40000"/>
              </a:spcAft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00" y="6400800"/>
            <a:ext cx="82741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143000"/>
            <a:ext cx="8763000" cy="5059362"/>
          </a:xfrm>
        </p:spPr>
        <p:txBody>
          <a:bodyPr>
            <a:normAutofit/>
          </a:bodyPr>
          <a:lstStyle/>
          <a:p>
            <a:r>
              <a:rPr lang="en-US" dirty="0" smtClean="0"/>
              <a:t>    Ratings of </a:t>
            </a:r>
            <a:br>
              <a:rPr lang="en-US" dirty="0" smtClean="0"/>
            </a:br>
            <a:r>
              <a:rPr lang="en-US" dirty="0" smtClean="0"/>
              <a:t>Power </a:t>
            </a:r>
            <a:br>
              <a:rPr lang="en-US" dirty="0" smtClean="0"/>
            </a:br>
            <a:r>
              <a:rPr lang="en-US" dirty="0" smtClean="0"/>
              <a:t>among </a:t>
            </a:r>
            <a:br>
              <a:rPr lang="en-US" dirty="0" smtClean="0"/>
            </a:br>
            <a:r>
              <a:rPr lang="en-US" dirty="0" smtClean="0"/>
              <a:t>    Departments</a:t>
            </a:r>
            <a:br>
              <a:rPr lang="en-US" dirty="0" smtClean="0"/>
            </a:br>
            <a:r>
              <a:rPr lang="en-US" dirty="0" smtClean="0"/>
              <a:t>  in Industrial </a:t>
            </a:r>
            <a:br>
              <a:rPr lang="en-US" dirty="0" smtClean="0"/>
            </a:br>
            <a:r>
              <a:rPr lang="en-US" dirty="0" smtClean="0"/>
              <a:t>Firms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347347"/>
            <a:ext cx="2895600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5960510" cy="634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00800" y="6442533"/>
            <a:ext cx="4191000" cy="365125"/>
          </a:xfrm>
        </p:spPr>
        <p:txBody>
          <a:bodyPr/>
          <a:lstStyle/>
          <a:p>
            <a:fld id="{021BAD76-9AD3-4E00-9AE5-1E4C2941BBC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11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Strategic Contingencies That Influence Horizontal </a:t>
            </a:r>
            <a:r>
              <a:rPr lang="en-US" sz="3600" dirty="0"/>
              <a:t>Power among Departments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1840" y="6583189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16004"/>
            <a:ext cx="6188022" cy="52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41640" y="6324600"/>
            <a:ext cx="1066800" cy="365125"/>
          </a:xfrm>
        </p:spPr>
        <p:txBody>
          <a:bodyPr/>
          <a:lstStyle/>
          <a:p>
            <a:fld id="{84183E87-B6FD-47E3-82BA-5B9F74087230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Political Processes in Organizations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spcAft>
                <a:spcPct val="40000"/>
              </a:spcAft>
            </a:pPr>
            <a:r>
              <a:rPr lang="en-US" b="1" i="1" dirty="0"/>
              <a:t>Politics</a:t>
            </a:r>
            <a:r>
              <a:rPr lang="en-US" dirty="0"/>
              <a:t> is the use of power to influence decisions toward goals</a:t>
            </a:r>
          </a:p>
          <a:p>
            <a:pPr>
              <a:spcAft>
                <a:spcPct val="40000"/>
              </a:spcAft>
            </a:pPr>
            <a:r>
              <a:rPr lang="en-US" b="1" i="1" dirty="0"/>
              <a:t>Organizational Politics</a:t>
            </a:r>
            <a:r>
              <a:rPr lang="en-US" dirty="0"/>
              <a:t> - activities to acquire, develop, and use power to influence </a:t>
            </a:r>
            <a:r>
              <a:rPr lang="en-US" dirty="0" smtClean="0"/>
              <a:t>goals</a:t>
            </a:r>
          </a:p>
          <a:p>
            <a:pPr>
              <a:spcBef>
                <a:spcPts val="0"/>
              </a:spcBef>
            </a:pPr>
            <a:r>
              <a:rPr lang="en-US" b="1" i="1" dirty="0" smtClean="0"/>
              <a:t>Domains </a:t>
            </a:r>
            <a:r>
              <a:rPr lang="en-US" b="1" i="1" dirty="0"/>
              <a:t>of political activity: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Structural Change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Management Succession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Resource Allocation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400800"/>
            <a:ext cx="7499244" cy="683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391978"/>
            <a:ext cx="2895600" cy="365125"/>
          </a:xfrm>
        </p:spPr>
        <p:txBody>
          <a:bodyPr/>
          <a:lstStyle/>
          <a:p>
            <a:fld id="{62A1D5AD-075B-4F6C-808B-0819CB4864A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Interdepartmental </a:t>
            </a:r>
            <a:r>
              <a:rPr lang="en-US" sz="4000" dirty="0"/>
              <a:t>Conflict in Organizations</a:t>
            </a:r>
          </a:p>
        </p:txBody>
      </p:sp>
      <p:sp>
        <p:nvSpPr>
          <p:cNvPr id="59401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78363"/>
          </a:xfrm>
        </p:spPr>
        <p:txBody>
          <a:bodyPr/>
          <a:lstStyle/>
          <a:p>
            <a:pPr marL="609600" indent="-609600"/>
            <a:r>
              <a:rPr lang="en-US" dirty="0"/>
              <a:t>Groups may be dispersed across the organization</a:t>
            </a:r>
          </a:p>
          <a:p>
            <a:pPr marL="609600" indent="-609600"/>
            <a:r>
              <a:rPr lang="en-US" dirty="0" smtClean="0"/>
              <a:t>Intergroup conflict requires three ingredients:</a:t>
            </a:r>
            <a:endParaRPr lang="en-US" dirty="0"/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2800" dirty="0" smtClean="0"/>
              <a:t>- Group Identification</a:t>
            </a:r>
            <a:endParaRPr lang="en-US" sz="2800" dirty="0"/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2800" dirty="0" smtClean="0"/>
              <a:t>- Observable </a:t>
            </a:r>
            <a:r>
              <a:rPr lang="en-US" sz="2800" dirty="0"/>
              <a:t>Group Differences</a:t>
            </a:r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2800" dirty="0" smtClean="0"/>
              <a:t>- Frustration</a:t>
            </a:r>
            <a:endParaRPr lang="en-US" sz="2800" dirty="0"/>
          </a:p>
        </p:txBody>
      </p:sp>
      <p:sp>
        <p:nvSpPr>
          <p:cNvPr id="59402" name="Rectangle 1034"/>
          <p:cNvSpPr>
            <a:spLocks noChangeArrowheads="1"/>
          </p:cNvSpPr>
          <p:nvPr/>
        </p:nvSpPr>
        <p:spPr bwMode="auto">
          <a:xfrm>
            <a:off x="381000" y="5725180"/>
            <a:ext cx="84582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i="1" dirty="0">
                <a:solidFill>
                  <a:schemeClr val="bg1"/>
                </a:solidFill>
              </a:rPr>
              <a:t>Conflict is similar to competition </a:t>
            </a:r>
            <a:r>
              <a:rPr lang="en-US" sz="2800" b="1" i="1" dirty="0" smtClean="0">
                <a:solidFill>
                  <a:schemeClr val="bg1"/>
                </a:solidFill>
              </a:rPr>
              <a:t>but </a:t>
            </a:r>
            <a:r>
              <a:rPr lang="en-US" sz="2800" b="1" i="1" dirty="0">
                <a:solidFill>
                  <a:schemeClr val="bg1"/>
                </a:solidFill>
              </a:rPr>
              <a:t>more severe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478" y="6391978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Soft Power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Managers can rely on </a:t>
            </a:r>
            <a:r>
              <a:rPr lang="en-US" sz="3600" b="1" dirty="0" smtClean="0">
                <a:solidFill>
                  <a:schemeClr val="tx2"/>
                </a:solidFill>
              </a:rPr>
              <a:t>“hard power”</a:t>
            </a:r>
            <a:r>
              <a:rPr lang="en-US" sz="3600" dirty="0" smtClean="0"/>
              <a:t> which stems from a person’s position of authority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Effective managers often use </a:t>
            </a:r>
            <a:r>
              <a:rPr lang="en-US" sz="3600" b="1" dirty="0" smtClean="0">
                <a:solidFill>
                  <a:schemeClr val="tx2"/>
                </a:solidFill>
              </a:rPr>
              <a:t>“soft power”</a:t>
            </a:r>
            <a:r>
              <a:rPr lang="en-US" sz="3600" dirty="0" smtClean="0"/>
              <a:t> which is based on personal characteristics and building relationships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0" y="6400800"/>
            <a:ext cx="7995920" cy="457200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67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457315"/>
            <a:ext cx="3276600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221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Power and Political Tactics in Organizations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400800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12" y="2219960"/>
            <a:ext cx="9148066" cy="206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867400" y="6398397"/>
            <a:ext cx="5378522" cy="365125"/>
          </a:xfrm>
        </p:spPr>
        <p:txBody>
          <a:bodyPr/>
          <a:lstStyle/>
          <a:p>
            <a:fld id="{96D14635-2987-4670-9FEF-63B03D7DAFE5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95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Conflict</a:t>
            </a:r>
            <a:r>
              <a:rPr lang="en-US" sz="3600" dirty="0"/>
              <a:t>, power, and politics are natural </a:t>
            </a:r>
            <a:r>
              <a:rPr lang="en-US" sz="36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outcomes </a:t>
            </a:r>
            <a:r>
              <a:rPr lang="en-US" sz="3600" dirty="0"/>
              <a:t>of </a:t>
            </a:r>
            <a:r>
              <a:rPr lang="en-US" sz="3600" dirty="0" smtClean="0"/>
              <a:t>organizing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There </a:t>
            </a:r>
            <a:r>
              <a:rPr lang="en-US" sz="3600" dirty="0"/>
              <a:t>are two views for organizations: </a:t>
            </a:r>
            <a:r>
              <a:rPr lang="en-US" sz="36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rational </a:t>
            </a:r>
            <a:r>
              <a:rPr lang="en-US" sz="3600" dirty="0"/>
              <a:t>and </a:t>
            </a:r>
            <a:r>
              <a:rPr lang="en-US" sz="3600" dirty="0" smtClean="0"/>
              <a:t>political models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 smtClean="0"/>
              <a:t>Managers </a:t>
            </a:r>
            <a:r>
              <a:rPr lang="en-US" sz="3600" dirty="0"/>
              <a:t>should enhance collaboration 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to </a:t>
            </a:r>
            <a:r>
              <a:rPr lang="en-US" sz="3600" dirty="0"/>
              <a:t>reduce conflict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43316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sz="3600" dirty="0"/>
              <a:t>There are vertical and horizontal sources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   of power</a:t>
            </a:r>
          </a:p>
          <a:p>
            <a:pPr>
              <a:lnSpc>
                <a:spcPct val="80000"/>
              </a:lnSpc>
              <a:spcAft>
                <a:spcPct val="30000"/>
              </a:spcAft>
              <a:buFont typeface="Wingdings"/>
              <a:buChar char="v"/>
            </a:pPr>
            <a:endParaRPr lang="en-US" sz="3600" dirty="0" smtClean="0"/>
          </a:p>
          <a:p>
            <a:pPr>
              <a:lnSpc>
                <a:spcPct val="80000"/>
              </a:lnSpc>
              <a:spcAft>
                <a:spcPct val="30000"/>
              </a:spcAft>
              <a:buFont typeface="Wingdings"/>
              <a:buChar char="v"/>
            </a:pPr>
            <a:r>
              <a:rPr lang="en-US" sz="3600" dirty="0" smtClean="0"/>
              <a:t>Certain </a:t>
            </a:r>
            <a:r>
              <a:rPr lang="en-US" sz="3600" dirty="0"/>
              <a:t>characteristics make some departments more powerful than others</a:t>
            </a:r>
          </a:p>
          <a:p>
            <a:pPr marL="0" indent="0">
              <a:lnSpc>
                <a:spcPct val="80000"/>
              </a:lnSpc>
              <a:spcAft>
                <a:spcPct val="30000"/>
              </a:spcAft>
              <a:buNone/>
            </a:pPr>
            <a:endParaRPr lang="en-US" sz="3600" dirty="0" smtClean="0">
              <a:sym typeface="Wingdings"/>
            </a:endParaRPr>
          </a:p>
          <a:p>
            <a:pPr marL="0" indent="0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sz="3600" dirty="0" smtClean="0">
                <a:sym typeface="Wingdings"/>
              </a:rPr>
              <a:t> </a:t>
            </a:r>
            <a:r>
              <a:rPr lang="en-US" sz="3600" dirty="0"/>
              <a:t>Managers need political skills</a:t>
            </a: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7391400" cy="457200"/>
          </a:xfrm>
        </p:spPr>
        <p:txBody>
          <a:bodyPr/>
          <a:lstStyle/>
          <a:p>
            <a:r>
              <a:rPr lang="en-US" sz="900" dirty="0" smtClean="0"/>
              <a:t>©2017 Cengage Learning. All Rights Reserved. May not be scanned, copied or duplicated, or posted to a publicly accessible website, in whole or in part.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4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41632"/>
            <a:ext cx="838200" cy="365125"/>
          </a:xfrm>
        </p:spPr>
        <p:txBody>
          <a:bodyPr/>
          <a:lstStyle/>
          <a:p>
            <a:fld id="{9EBF959E-AC41-48DB-AE24-3522F5532B9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Conflict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981200" y="1752600"/>
            <a:ext cx="5105400" cy="4419600"/>
          </a:xfrm>
          <a:prstGeom prst="foldedCorner">
            <a:avLst>
              <a:gd name="adj" fmla="val 125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4800600" cy="3886200"/>
          </a:xfrm>
        </p:spPr>
        <p:txBody>
          <a:bodyPr/>
          <a:lstStyle/>
          <a:p>
            <a:pPr marL="457200" indent="-457200">
              <a:spcAft>
                <a:spcPct val="8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Goal Incompatibility</a:t>
            </a:r>
          </a:p>
          <a:p>
            <a:pPr marL="457200" indent="-457200">
              <a:spcAft>
                <a:spcPct val="8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Differentiation</a:t>
            </a:r>
          </a:p>
          <a:p>
            <a:pPr marL="457200" indent="-457200">
              <a:spcAft>
                <a:spcPct val="8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Task Interdependence</a:t>
            </a:r>
          </a:p>
          <a:p>
            <a:pPr marL="457200" indent="-457200">
              <a:spcAft>
                <a:spcPct val="80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Limited Resources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4278" y="6485211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347347"/>
            <a:ext cx="3891914" cy="365125"/>
          </a:xfrm>
        </p:spPr>
        <p:txBody>
          <a:bodyPr/>
          <a:lstStyle/>
          <a:p>
            <a:fld id="{7AC54941-354C-4EB0-A14D-AF3E5F1AA45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Marketing-Manufacturing Areas of Potential Goal Conflict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" y="1839612"/>
            <a:ext cx="9140701" cy="410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versus Political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The rational model</a:t>
            </a:r>
            <a:r>
              <a:rPr lang="en-US" dirty="0" smtClean="0"/>
              <a:t> where behavior is not random or accidental</a:t>
            </a:r>
          </a:p>
          <a:p>
            <a:pPr lvl="1"/>
            <a:r>
              <a:rPr lang="en-US" sz="3200" dirty="0" smtClean="0"/>
              <a:t>Goals are clear and choices are made logically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i="1" dirty="0" smtClean="0"/>
              <a:t>The political model </a:t>
            </a:r>
            <a:r>
              <a:rPr lang="en-US" dirty="0" smtClean="0"/>
              <a:t>involves push and pull debate regarding goals</a:t>
            </a:r>
          </a:p>
          <a:p>
            <a:pPr lvl="1"/>
            <a:r>
              <a:rPr lang="en-US" sz="3200" dirty="0" smtClean="0"/>
              <a:t>Organization groups have separate interests and goals</a:t>
            </a:r>
            <a:endParaRPr lang="en-US" sz="32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914400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3831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Conflict and Use of Rational versus Political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990600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378" y="6396902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" y="1828799"/>
            <a:ext cx="9108124" cy="422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171381"/>
            <a:ext cx="6629400" cy="651472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Top 10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Problems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from </a:t>
            </a:r>
            <a:br>
              <a:rPr lang="en-US" dirty="0" smtClean="0"/>
            </a:br>
            <a:r>
              <a:rPr lang="en-US" dirty="0" smtClean="0"/>
              <a:t>  Too Much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Conflict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480" y="6506963"/>
            <a:ext cx="8153400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" y="662940"/>
            <a:ext cx="6825015" cy="566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for Enhancing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600" dirty="0" smtClean="0"/>
              <a:t>Create integration devices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Use confrontation and negotiation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Schedule intergroup consultation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Practice member rotation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Create shared mission and superordinate goals</a:t>
            </a:r>
            <a:endParaRPr lang="en-US" sz="36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20000" y="6356350"/>
            <a:ext cx="1524000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831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Strategies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96794" y="6351338"/>
            <a:ext cx="1047206" cy="365125"/>
          </a:xfrm>
        </p:spPr>
        <p:txBody>
          <a:bodyPr/>
          <a:lstStyle/>
          <a:p>
            <a:fld id="{1AAB4C18-745E-4910-B194-4DDF854FF03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4481" y="6459357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3113"/>
            <a:ext cx="9144000" cy="370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1273</Words>
  <Application>Microsoft Office PowerPoint</Application>
  <PresentationFormat>On-screen Show (4:3)</PresentationFormat>
  <Paragraphs>144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Bookman Old Style</vt:lpstr>
      <vt:lpstr>Calibri</vt:lpstr>
      <vt:lpstr>Wingdings</vt:lpstr>
      <vt:lpstr>Office Theme</vt:lpstr>
      <vt:lpstr>Conflict, Power, and Politics</vt:lpstr>
      <vt:lpstr>Interdepartmental Conflict in Organizations</vt:lpstr>
      <vt:lpstr>Sources of Conflict</vt:lpstr>
      <vt:lpstr>Marketing-Manufacturing Areas of Potential Goal Conflict</vt:lpstr>
      <vt:lpstr>Rational versus Political Model</vt:lpstr>
      <vt:lpstr>Sources of Conflict and Use of Rational versus Political Model</vt:lpstr>
      <vt:lpstr>  Top 10    Problems    from    Too Much    Conflict</vt:lpstr>
      <vt:lpstr>Tactics for Enhancing Collaboration</vt:lpstr>
      <vt:lpstr>Negotiation Strategies</vt:lpstr>
      <vt:lpstr>Power and Organizations</vt:lpstr>
      <vt:lpstr>Power versus Authority</vt:lpstr>
      <vt:lpstr>Vertical Sources of Power</vt:lpstr>
      <vt:lpstr>Information Flow for Computer Decision at Clark Ltd.</vt:lpstr>
      <vt:lpstr>Illustration of Network Centrality</vt:lpstr>
      <vt:lpstr>The Power of Empowerment</vt:lpstr>
      <vt:lpstr>Horizontal Sources of Power</vt:lpstr>
      <vt:lpstr>    Ratings of  Power  among      Departments   in Industrial  Firms</vt:lpstr>
      <vt:lpstr>Strategic Contingencies That Influence Horizontal Power among Departments</vt:lpstr>
      <vt:lpstr>Political Processes in Organizations</vt:lpstr>
      <vt:lpstr>Using Soft Power and Politics</vt:lpstr>
      <vt:lpstr>Power and Political Tactics in Organizations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42</cp:revision>
  <dcterms:created xsi:type="dcterms:W3CDTF">2012-02-28T20:40:41Z</dcterms:created>
  <dcterms:modified xsi:type="dcterms:W3CDTF">2015-12-21T20:34:19Z</dcterms:modified>
</cp:coreProperties>
</file>