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79" r:id="rId9"/>
    <p:sldId id="263" r:id="rId10"/>
    <p:sldId id="264" r:id="rId11"/>
    <p:sldId id="265" r:id="rId12"/>
    <p:sldId id="266" r:id="rId13"/>
    <p:sldId id="267" r:id="rId14"/>
    <p:sldId id="275" r:id="rId15"/>
    <p:sldId id="27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9FC22-782F-467A-BED7-8951D3A3EDB1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75991-7B92-4C49-93CE-C3FBD8F1A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5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4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The External Environment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685800" cy="365125"/>
          </a:xfrm>
        </p:spPr>
        <p:txBody>
          <a:bodyPr/>
          <a:lstStyle/>
          <a:p>
            <a:fld id="{3A585FB1-7BF9-4F3F-BE5A-E60A62E0B4A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Dimensions of  Environmental Uncertainty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678362"/>
          </a:xfrm>
        </p:spPr>
        <p:txBody>
          <a:bodyPr/>
          <a:lstStyle/>
          <a:p>
            <a:r>
              <a:rPr lang="en-US" b="1" i="1" dirty="0" smtClean="0"/>
              <a:t>Simple, stable environment: </a:t>
            </a:r>
            <a:r>
              <a:rPr lang="en-US" dirty="0" smtClean="0"/>
              <a:t>uncertainty is low</a:t>
            </a:r>
            <a:endParaRPr lang="en-US" dirty="0"/>
          </a:p>
          <a:p>
            <a:r>
              <a:rPr lang="en-US" b="1" i="1" dirty="0" smtClean="0"/>
              <a:t>Complex, stable environment</a:t>
            </a:r>
            <a:r>
              <a:rPr lang="en-US" b="1" dirty="0" smtClean="0"/>
              <a:t>: </a:t>
            </a:r>
            <a:r>
              <a:rPr lang="en-US" dirty="0" smtClean="0"/>
              <a:t>greater uncertainty</a:t>
            </a:r>
          </a:p>
          <a:p>
            <a:r>
              <a:rPr lang="en-US" b="1" i="1" dirty="0" smtClean="0"/>
              <a:t>Simple, unstable environment</a:t>
            </a:r>
            <a:r>
              <a:rPr lang="en-US" b="1" dirty="0" smtClean="0"/>
              <a:t>: </a:t>
            </a:r>
            <a:r>
              <a:rPr lang="en-US" dirty="0" smtClean="0"/>
              <a:t>even greater uncertainty</a:t>
            </a:r>
          </a:p>
          <a:p>
            <a:r>
              <a:rPr lang="en-US" b="1" i="1" dirty="0" smtClean="0"/>
              <a:t>Complex, unstable environment: </a:t>
            </a:r>
            <a:r>
              <a:rPr lang="en-US" dirty="0" smtClean="0"/>
              <a:t>greatest uncertainty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16922" y="6347347"/>
            <a:ext cx="1371600" cy="365125"/>
          </a:xfrm>
        </p:spPr>
        <p:txBody>
          <a:bodyPr/>
          <a:lstStyle/>
          <a:p>
            <a:fld id="{6E14A5AC-AF13-4B95-A532-0F836BA65DE3}" type="slidenum">
              <a:rPr lang="en-US"/>
              <a:pPr/>
              <a:t>11</a:t>
            </a:fld>
            <a:endParaRPr lang="en-US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90625"/>
          </a:xfrm>
        </p:spPr>
        <p:txBody>
          <a:bodyPr wrap="square">
            <a:spAutoFit/>
          </a:bodyPr>
          <a:lstStyle/>
          <a:p>
            <a:r>
              <a:rPr lang="en-US" sz="3600" dirty="0"/>
              <a:t>Framework for Assessing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Environmental </a:t>
            </a:r>
            <a:r>
              <a:rPr lang="en-US" sz="3600" dirty="0"/>
              <a:t>Uncertainty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173651" cy="497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492875"/>
            <a:ext cx="2514600" cy="365125"/>
          </a:xfrm>
        </p:spPr>
        <p:txBody>
          <a:bodyPr/>
          <a:lstStyle/>
          <a:p>
            <a:fld id="{59A0EC6D-6A27-44A2-93E9-52DC09E0BBB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Adapting to </a:t>
            </a:r>
            <a:r>
              <a:rPr lang="en-US" sz="4000" dirty="0" smtClean="0"/>
              <a:t>Complexity and Dynamism</a:t>
            </a:r>
            <a:endParaRPr lang="en-US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900" y="1528808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Organizations need the </a:t>
            </a:r>
            <a:r>
              <a:rPr lang="en-US" b="1" i="1" dirty="0"/>
              <a:t>right fit</a:t>
            </a:r>
            <a:r>
              <a:rPr lang="en-US" dirty="0"/>
              <a:t> between </a:t>
            </a:r>
            <a:r>
              <a:rPr lang="en-US" b="1" i="1" dirty="0"/>
              <a:t>internal structure</a:t>
            </a:r>
            <a:r>
              <a:rPr lang="en-US" dirty="0"/>
              <a:t> and the </a:t>
            </a:r>
            <a:r>
              <a:rPr lang="en-US" b="1" i="1" dirty="0"/>
              <a:t>external environment</a:t>
            </a:r>
          </a:p>
          <a:p>
            <a:pPr lvl="1"/>
            <a:r>
              <a:rPr lang="en-US" sz="3500" dirty="0"/>
              <a:t>Adding Positions and Departments</a:t>
            </a:r>
          </a:p>
          <a:p>
            <a:pPr lvl="1"/>
            <a:r>
              <a:rPr lang="en-US" sz="3500" dirty="0"/>
              <a:t>Building Relationships</a:t>
            </a:r>
          </a:p>
          <a:p>
            <a:pPr lvl="2"/>
            <a:r>
              <a:rPr lang="en-US" sz="2800" dirty="0"/>
              <a:t>Boundary-spanning roles</a:t>
            </a:r>
          </a:p>
          <a:p>
            <a:pPr lvl="2"/>
            <a:r>
              <a:rPr lang="en-US" sz="2800" dirty="0"/>
              <a:t>Business </a:t>
            </a:r>
            <a:r>
              <a:rPr lang="en-US" sz="2800" dirty="0" smtClean="0"/>
              <a:t>intelligence</a:t>
            </a:r>
            <a:endParaRPr lang="en-US" sz="2800" dirty="0"/>
          </a:p>
          <a:p>
            <a:pPr lvl="1"/>
            <a:r>
              <a:rPr lang="en-US" sz="3500" dirty="0"/>
              <a:t>Differentiation and Integration</a:t>
            </a:r>
          </a:p>
          <a:p>
            <a:pPr lvl="1"/>
            <a:r>
              <a:rPr lang="en-US" sz="3500" dirty="0"/>
              <a:t>Organic vs. Mechanistic Management Process</a:t>
            </a:r>
          </a:p>
          <a:p>
            <a:pPr lvl="1"/>
            <a:r>
              <a:rPr lang="en-US" sz="3500" dirty="0"/>
              <a:t>Planning, Forecasting, and Responsiveness</a:t>
            </a:r>
          </a:p>
          <a:p>
            <a:pPr lvl="1">
              <a:buFontTx/>
              <a:buNone/>
            </a:pP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0" y="6347347"/>
            <a:ext cx="5105400" cy="365125"/>
          </a:xfrm>
        </p:spPr>
        <p:txBody>
          <a:bodyPr/>
          <a:lstStyle/>
          <a:p>
            <a:fld id="{CEE92B3F-2405-4739-8268-DC110194D89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Organizational Departments Differentiate to Meet Needs of Sub-environments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550520"/>
            <a:ext cx="9111343" cy="454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Goals and Orientations among Departments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203769"/>
            <a:ext cx="3613078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90799"/>
            <a:ext cx="9143999" cy="13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Uncertainty and Organizational Integrators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203769"/>
            <a:ext cx="1295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49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86331"/>
            <a:ext cx="1111322" cy="365125"/>
          </a:xfrm>
        </p:spPr>
        <p:txBody>
          <a:bodyPr/>
          <a:lstStyle/>
          <a:p>
            <a:fld id="{9EFEE960-A46D-43D9-AF9F-E4A8536C7DC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Mechanistic and Organic Forms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148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Tasks are </a:t>
            </a:r>
            <a:r>
              <a:rPr lang="en-US" sz="2400" dirty="0" smtClean="0"/>
              <a:t>specialized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Tasks are rigidly </a:t>
            </a:r>
            <a:r>
              <a:rPr lang="en-US" sz="2400" dirty="0" smtClean="0"/>
              <a:t>defined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Strict hierarchy of authority and </a:t>
            </a:r>
            <a:r>
              <a:rPr lang="en-US" sz="2400" dirty="0" smtClean="0"/>
              <a:t>control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Knowledge and control of tasks </a:t>
            </a:r>
            <a:r>
              <a:rPr lang="en-US" sz="2400" dirty="0" smtClean="0"/>
              <a:t>are centralized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400" dirty="0"/>
              <a:t>Communication is </a:t>
            </a:r>
            <a:r>
              <a:rPr lang="en-US" sz="2400" dirty="0" smtClean="0"/>
              <a:t>vertical</a:t>
            </a:r>
            <a:endParaRPr lang="en-US" sz="24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447800"/>
            <a:ext cx="42672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Employees contribute to the common task of the </a:t>
            </a:r>
            <a:r>
              <a:rPr lang="en-US" sz="2400" dirty="0" smtClean="0"/>
              <a:t>department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Tasks are adjusted and redefined through </a:t>
            </a:r>
            <a:r>
              <a:rPr lang="en-US" sz="2400" dirty="0" smtClean="0"/>
              <a:t>teamwork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Less hierarchy of authority and </a:t>
            </a:r>
            <a:r>
              <a:rPr lang="en-US" sz="2400" dirty="0" smtClean="0"/>
              <a:t>control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Knowledge and control of tasks are located anywhere in the </a:t>
            </a:r>
            <a:r>
              <a:rPr lang="en-US" sz="2400" dirty="0" smtClean="0"/>
              <a:t>organization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Communication is </a:t>
            </a:r>
            <a:r>
              <a:rPr lang="en-US" sz="2400" dirty="0" smtClean="0"/>
              <a:t>horizontal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8DE13EBC-291E-4750-A299-1C32E716202D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US" sz="3200"/>
              <a:t>Contingency Framework for Uncertainty and Organizational Responses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34887"/>
            <a:ext cx="5585873" cy="523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577922" cy="365125"/>
          </a:xfrm>
        </p:spPr>
        <p:txBody>
          <a:bodyPr/>
          <a:lstStyle/>
          <a:p>
            <a:fld id="{DED7050F-64DD-4B38-882C-8219C250DCF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Autofit/>
          </a:bodyPr>
          <a:lstStyle/>
          <a:p>
            <a:r>
              <a:rPr lang="en-US" dirty="0"/>
              <a:t>Dependence on </a:t>
            </a:r>
            <a:r>
              <a:rPr lang="en-US" dirty="0" smtClean="0"/>
              <a:t>Financial Resources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i="1" dirty="0"/>
              <a:t>Resource-dependence perspective</a:t>
            </a:r>
            <a:r>
              <a:rPr lang="en-US" dirty="0"/>
              <a:t> means organizations depend on the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Strive to acquire control over resources to minimize 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Organizations are vulnerable if resources are controlled by other organizations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vulnerabilities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team up with others when resources are scarce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356350"/>
            <a:ext cx="1905000" cy="365125"/>
          </a:xfrm>
        </p:spPr>
        <p:txBody>
          <a:bodyPr/>
          <a:lstStyle/>
          <a:p>
            <a:fld id="{27A75217-2FF7-4389-B3DA-440C5135CE3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Influencing </a:t>
            </a:r>
            <a:r>
              <a:rPr lang="en-US" sz="4000" dirty="0" smtClean="0"/>
              <a:t>Financial Resources</a:t>
            </a:r>
            <a:endParaRPr 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/>
          </a:bodyPr>
          <a:lstStyle/>
          <a:p>
            <a:pPr>
              <a:spcAft>
                <a:spcPct val="50000"/>
              </a:spcAft>
            </a:pPr>
            <a:r>
              <a:rPr lang="en-US" dirty="0"/>
              <a:t>Balance linkages and independence</a:t>
            </a:r>
          </a:p>
          <a:p>
            <a:pPr>
              <a:spcAft>
                <a:spcPct val="50000"/>
              </a:spcAft>
            </a:pPr>
            <a:r>
              <a:rPr lang="en-US" dirty="0"/>
              <a:t>Reach out and change or control elements in the environment</a:t>
            </a:r>
          </a:p>
          <a:p>
            <a:pPr marL="1562100" lvl="2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Establish </a:t>
            </a:r>
            <a:r>
              <a:rPr lang="en-US" sz="2800" dirty="0"/>
              <a:t>favorable relationships with key </a:t>
            </a:r>
            <a:r>
              <a:rPr lang="en-US" sz="2800" dirty="0" smtClean="0"/>
              <a:t> </a:t>
            </a:r>
          </a:p>
          <a:p>
            <a:pPr marL="11049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elements </a:t>
            </a:r>
            <a:r>
              <a:rPr lang="en-US" sz="2800" dirty="0"/>
              <a:t>of the </a:t>
            </a:r>
            <a:r>
              <a:rPr lang="en-US" sz="2800" dirty="0" smtClean="0"/>
              <a:t>environment</a:t>
            </a:r>
          </a:p>
          <a:p>
            <a:pPr marL="11049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1562100" lvl="2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Shape </a:t>
            </a:r>
            <a:r>
              <a:rPr lang="en-US" sz="2800" dirty="0"/>
              <a:t>the environment by influencing key </a:t>
            </a:r>
            <a:endParaRPr lang="en-US" sz="2800" dirty="0" smtClean="0"/>
          </a:p>
          <a:p>
            <a:pPr marL="11049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sectors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1143000" cy="365125"/>
          </a:xfrm>
        </p:spPr>
        <p:txBody>
          <a:bodyPr/>
          <a:lstStyle/>
          <a:p>
            <a:fld id="{18AFD81A-CB1A-43EA-9D0E-E478807F27C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Organization Environment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r>
              <a:rPr lang="en-US"/>
              <a:t>All the elements that exist outside the boundary of the organization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/>
              <a:t>Potential to affect all or part of the organization</a:t>
            </a:r>
          </a:p>
          <a:p>
            <a:pPr lvl="1"/>
            <a:r>
              <a:rPr lang="en-US" b="1" i="1"/>
              <a:t>Domain</a:t>
            </a:r>
            <a:r>
              <a:rPr lang="en-US"/>
              <a:t> is the chosen environmental field of action</a:t>
            </a:r>
          </a:p>
          <a:p>
            <a:pPr lvl="1"/>
            <a:r>
              <a:rPr lang="en-US" b="1" i="1"/>
              <a:t>Sectors </a:t>
            </a:r>
            <a:r>
              <a:rPr lang="en-US"/>
              <a:t>or subdivisions that contain similar elements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696200" y="6356350"/>
            <a:ext cx="806522" cy="365125"/>
          </a:xfrm>
        </p:spPr>
        <p:txBody>
          <a:bodyPr/>
          <a:lstStyle/>
          <a:p>
            <a:fld id="{5BAF3790-7148-4307-99D6-9B801BB748F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Organizing Strategies for Controlling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</a:t>
            </a:r>
            <a:r>
              <a:rPr lang="en-US" sz="4000" dirty="0"/>
              <a:t>External Environment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799"/>
            <a:ext cx="9144000" cy="200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53400" y="6356350"/>
            <a:ext cx="838200" cy="365125"/>
          </a:xfrm>
        </p:spPr>
        <p:txBody>
          <a:bodyPr/>
          <a:lstStyle/>
          <a:p>
            <a:fld id="{11F2B71C-D27D-4AB3-B65A-023EA60DA05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Environmental Characteristics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Organizational </a:t>
            </a:r>
            <a:r>
              <a:rPr lang="en-US" dirty="0"/>
              <a:t>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10216"/>
            <a:ext cx="6212200" cy="505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20000" y="6356350"/>
            <a:ext cx="1524000" cy="365125"/>
          </a:xfrm>
        </p:spPr>
        <p:txBody>
          <a:bodyPr/>
          <a:lstStyle/>
          <a:p>
            <a:fld id="{CE4F9EAC-5AE1-444C-BA22-4E29546DC7FA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Essentials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Dynamism </a:t>
            </a:r>
            <a:r>
              <a:rPr lang="en-US" dirty="0"/>
              <a:t>and complexity have major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implications </a:t>
            </a:r>
            <a:r>
              <a:rPr lang="en-US" dirty="0"/>
              <a:t>for </a:t>
            </a:r>
            <a:r>
              <a:rPr lang="en-US" dirty="0" smtClean="0"/>
              <a:t>organizations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Organizational environments differ </a:t>
            </a:r>
            <a:r>
              <a:rPr lang="en-US" dirty="0"/>
              <a:t>regarding </a:t>
            </a:r>
            <a:r>
              <a:rPr lang="en-US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uncertainty </a:t>
            </a:r>
            <a:r>
              <a:rPr lang="en-US" dirty="0"/>
              <a:t>and resource </a:t>
            </a:r>
            <a:r>
              <a:rPr lang="en-US" dirty="0" smtClean="0"/>
              <a:t>dependence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The </a:t>
            </a:r>
            <a:r>
              <a:rPr lang="en-US" dirty="0"/>
              <a:t>goal for organizations is managing 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efficiencies </a:t>
            </a:r>
            <a:r>
              <a:rPr lang="en-US" dirty="0"/>
              <a:t>and </a:t>
            </a:r>
            <a:r>
              <a:rPr lang="en-US" dirty="0" smtClean="0"/>
              <a:t>survival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Managers </a:t>
            </a:r>
            <a:r>
              <a:rPr lang="en-US" dirty="0"/>
              <a:t>must understand how the 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environment </a:t>
            </a:r>
            <a:r>
              <a:rPr lang="en-US" dirty="0"/>
              <a:t>influences the structure </a:t>
            </a:r>
            <a:r>
              <a:rPr lang="en-US" dirty="0" smtClean="0"/>
              <a:t>and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functioning of </a:t>
            </a:r>
            <a:r>
              <a:rPr lang="en-US" dirty="0"/>
              <a:t>an </a:t>
            </a:r>
            <a:r>
              <a:rPr lang="en-US" dirty="0" smtClean="0"/>
              <a:t>organization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When </a:t>
            </a:r>
            <a:r>
              <a:rPr lang="en-US" dirty="0"/>
              <a:t>risk is great, organizations can </a:t>
            </a:r>
            <a:r>
              <a:rPr lang="en-US" dirty="0" smtClean="0"/>
              <a:t>establish linkages to maintain a supply of resources</a:t>
            </a:r>
            <a:endParaRPr lang="en-US" dirty="0"/>
          </a:p>
          <a:p>
            <a:pPr marL="0" indent="0">
              <a:lnSpc>
                <a:spcPct val="90000"/>
              </a:lnSpc>
              <a:spcAft>
                <a:spcPct val="30000"/>
              </a:spcAft>
              <a:buNone/>
            </a:pPr>
            <a:endParaRPr lang="en-US" dirty="0" smtClean="0">
              <a:sym typeface="Wingdings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Organizations </a:t>
            </a:r>
            <a:r>
              <a:rPr lang="en-US" dirty="0"/>
              <a:t>can learn and adapt to the </a:t>
            </a:r>
            <a:r>
              <a:rPr lang="en-US" dirty="0" smtClean="0"/>
              <a:t>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environment and change and control the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environment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8077200" cy="457200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0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362200"/>
            <a:ext cx="4038600" cy="1143000"/>
          </a:xfrm>
        </p:spPr>
        <p:txBody>
          <a:bodyPr>
            <a:noAutofit/>
          </a:bodyPr>
          <a:lstStyle/>
          <a:p>
            <a:r>
              <a:rPr lang="en-US" dirty="0"/>
              <a:t>An Organization’s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</a:t>
            </a:r>
            <a:fld id="{19595BD3-E686-4DDA-92B5-307A9BB486AF}" type="slidenum">
              <a:rPr lang="en-US" sz="800" kern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3</a:t>
            </a:fld>
            <a:fld id="{03C84BA0-3C9D-4E4D-B888-E57E2E04902B}" type="slidenum">
              <a:rPr lang="en-US" sz="800" kern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3</a:t>
            </a:fld>
            <a:fld id="{E53ABAE4-A20F-44EA-8F91-BA81D8978F99}" type="slidenum">
              <a:rPr lang="en-US" sz="800" kern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3</a:t>
            </a:fld>
            <a:r>
              <a:rPr lang="en-US" sz="800" kern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osted</a:t>
            </a: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0974"/>
            <a:ext cx="4724400" cy="643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914400" cy="365125"/>
          </a:xfrm>
        </p:spPr>
        <p:txBody>
          <a:bodyPr/>
          <a:lstStyle/>
          <a:p>
            <a:fld id="{BB59D12F-9DE1-438D-B7D5-86508DCBA3AF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Task Environment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Sectors that the organization interacts with directly to achieve goals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Industry Sector</a:t>
            </a:r>
          </a:p>
          <a:p>
            <a:pPr lvl="1">
              <a:spcAft>
                <a:spcPct val="50000"/>
              </a:spcAft>
            </a:pPr>
            <a:r>
              <a:rPr lang="en-US" dirty="0"/>
              <a:t>Raw Materials Sector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Market Sector</a:t>
            </a:r>
            <a:endParaRPr lang="en-US" dirty="0"/>
          </a:p>
          <a:p>
            <a:pPr lvl="1">
              <a:spcAft>
                <a:spcPct val="50000"/>
              </a:spcAft>
            </a:pPr>
            <a:r>
              <a:rPr lang="en-US" dirty="0" smtClean="0"/>
              <a:t>Human Resources Sector</a:t>
            </a:r>
            <a:endParaRPr lang="en-US" dirty="0"/>
          </a:p>
          <a:p>
            <a:pPr lvl="1">
              <a:spcAft>
                <a:spcPct val="50000"/>
              </a:spcAft>
            </a:pPr>
            <a:r>
              <a:rPr lang="en-US" dirty="0" smtClean="0"/>
              <a:t>International Sector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7911" y="6208577"/>
            <a:ext cx="3749622" cy="365125"/>
          </a:xfrm>
        </p:spPr>
        <p:txBody>
          <a:bodyPr/>
          <a:lstStyle/>
          <a:p>
            <a:fld id="{EEA365DE-A802-465C-855F-C9D91BD5219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Sectors that </a:t>
            </a:r>
            <a:r>
              <a:rPr lang="en-US" dirty="0" smtClean="0"/>
              <a:t>indirectly </a:t>
            </a:r>
            <a:r>
              <a:rPr lang="en-US" dirty="0"/>
              <a:t>impact </a:t>
            </a:r>
            <a:r>
              <a:rPr lang="en-US" dirty="0" smtClean="0"/>
              <a:t>a firm</a:t>
            </a:r>
          </a:p>
          <a:p>
            <a:pPr lvl="1"/>
            <a:r>
              <a:rPr lang="en-US" dirty="0" smtClean="0"/>
              <a:t>Government sector: </a:t>
            </a:r>
            <a:r>
              <a:rPr lang="en-US" i="1" dirty="0" smtClean="0"/>
              <a:t>regulation</a:t>
            </a:r>
          </a:p>
          <a:p>
            <a:pPr lvl="1"/>
            <a:r>
              <a:rPr lang="en-US" dirty="0" smtClean="0"/>
              <a:t>Natural sector: </a:t>
            </a:r>
            <a:r>
              <a:rPr lang="en-US" i="1" dirty="0" smtClean="0"/>
              <a:t>sustainability</a:t>
            </a:r>
            <a:endParaRPr lang="en-US" i="1" dirty="0"/>
          </a:p>
          <a:p>
            <a:pPr lvl="1"/>
            <a:r>
              <a:rPr lang="en-US" dirty="0"/>
              <a:t>Sociocultural </a:t>
            </a:r>
            <a:r>
              <a:rPr lang="en-US" dirty="0" smtClean="0"/>
              <a:t>sector: </a:t>
            </a:r>
            <a:r>
              <a:rPr lang="en-US" i="1" dirty="0" smtClean="0"/>
              <a:t>working conditions</a:t>
            </a:r>
            <a:endParaRPr lang="en-US" i="1" dirty="0"/>
          </a:p>
          <a:p>
            <a:pPr lvl="1"/>
            <a:r>
              <a:rPr lang="en-US" dirty="0"/>
              <a:t>Economic </a:t>
            </a:r>
            <a:r>
              <a:rPr lang="en-US" dirty="0" smtClean="0"/>
              <a:t>conditions: </a:t>
            </a:r>
            <a:r>
              <a:rPr lang="en-US" i="1" dirty="0" smtClean="0"/>
              <a:t>global recession</a:t>
            </a:r>
            <a:endParaRPr lang="en-US" i="1" dirty="0"/>
          </a:p>
          <a:p>
            <a:pPr lvl="1"/>
            <a:r>
              <a:rPr lang="en-US" dirty="0"/>
              <a:t>Technology </a:t>
            </a:r>
            <a:r>
              <a:rPr lang="en-US" dirty="0" smtClean="0"/>
              <a:t>sector: </a:t>
            </a:r>
            <a:r>
              <a:rPr lang="en-US" i="1" dirty="0" smtClean="0"/>
              <a:t>massive and constant changes</a:t>
            </a:r>
            <a:endParaRPr lang="en-US" i="1" dirty="0"/>
          </a:p>
          <a:p>
            <a:pPr lvl="1"/>
            <a:r>
              <a:rPr lang="en-US" b="1" i="1" dirty="0"/>
              <a:t>Financial </a:t>
            </a:r>
            <a:r>
              <a:rPr lang="en-US" b="1" i="1" dirty="0" smtClean="0"/>
              <a:t>resources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/>
              <a:t>important to entrepreneurs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20000" y="6347347"/>
            <a:ext cx="1295400" cy="365125"/>
          </a:xfrm>
        </p:spPr>
        <p:txBody>
          <a:bodyPr/>
          <a:lstStyle/>
          <a:p>
            <a:fld id="{35C77F0C-8DDA-47EF-99FE-7EDBE2AF110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Environment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dirty="0"/>
              <a:t>Can directly affect many organizations</a:t>
            </a:r>
          </a:p>
          <a:p>
            <a:pPr>
              <a:spcAft>
                <a:spcPct val="40000"/>
              </a:spcAft>
            </a:pPr>
            <a:r>
              <a:rPr lang="en-US" dirty="0"/>
              <a:t>Has grown in importance</a:t>
            </a:r>
          </a:p>
          <a:p>
            <a:pPr>
              <a:spcAft>
                <a:spcPct val="40000"/>
              </a:spcAft>
            </a:pPr>
            <a:r>
              <a:rPr lang="en-US" dirty="0" smtClean="0"/>
              <a:t>International events influence domestic sectors of the environment</a:t>
            </a:r>
          </a:p>
          <a:p>
            <a:pPr>
              <a:spcAft>
                <a:spcPct val="40000"/>
              </a:spcAft>
            </a:pPr>
            <a:r>
              <a:rPr lang="en-US" dirty="0" smtClean="0"/>
              <a:t>All </a:t>
            </a:r>
            <a:r>
              <a:rPr lang="en-US" dirty="0"/>
              <a:t>organizations face domestic and global uncertainty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1927" y="6497502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the environment becomes more complex,  </a:t>
            </a:r>
          </a:p>
          <a:p>
            <a:r>
              <a:rPr lang="en-US" dirty="0" smtClean="0"/>
              <a:t>Events become less stable</a:t>
            </a:r>
          </a:p>
          <a:p>
            <a:r>
              <a:rPr lang="en-US" dirty="0" smtClean="0"/>
              <a:t>Financial resources become less available</a:t>
            </a:r>
          </a:p>
          <a:p>
            <a:r>
              <a:rPr lang="en-US" dirty="0" smtClean="0"/>
              <a:t>The level of uncertainty increases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environment influences organizations</a:t>
            </a:r>
          </a:p>
          <a:p>
            <a:pPr lvl="1"/>
            <a:r>
              <a:rPr lang="en-US" dirty="0" smtClean="0"/>
              <a:t>Need for information changes</a:t>
            </a:r>
          </a:p>
          <a:p>
            <a:pPr lvl="1"/>
            <a:r>
              <a:rPr lang="en-US" dirty="0" smtClean="0"/>
              <a:t>Need for resources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28600" y="6324601"/>
            <a:ext cx="8229600" cy="533399"/>
          </a:xfrm>
        </p:spPr>
        <p:txBody>
          <a:bodyPr/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9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Uncertainty</a:t>
            </a:r>
            <a:r>
              <a:rPr lang="en-US" dirty="0" smtClean="0"/>
              <a:t>: lack of  sufficient information about environmental factors</a:t>
            </a:r>
          </a:p>
          <a:p>
            <a:r>
              <a:rPr lang="en-US" b="1" dirty="0" smtClean="0"/>
              <a:t>Complexity</a:t>
            </a:r>
            <a:r>
              <a:rPr lang="en-US" dirty="0" smtClean="0"/>
              <a:t>: number and dissimilarity of  external elements</a:t>
            </a:r>
          </a:p>
          <a:p>
            <a:r>
              <a:rPr lang="en-US" b="1" dirty="0" smtClean="0"/>
              <a:t>Dynamism:</a:t>
            </a:r>
            <a:r>
              <a:rPr lang="en-US" dirty="0" smtClean="0"/>
              <a:t> whether the organization operates in a stable or unstable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8001000" cy="288925"/>
          </a:xfrm>
        </p:spPr>
        <p:txBody>
          <a:bodyPr/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530922" y="6386331"/>
            <a:ext cx="5943600" cy="365125"/>
          </a:xfrm>
        </p:spPr>
        <p:txBody>
          <a:bodyPr/>
          <a:lstStyle/>
          <a:p>
            <a:fld id="{4EB47637-CEC8-4F68-AD82-EF9BC44892E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Causing Uncertainty 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89314"/>
            <a:ext cx="873252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1304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Bookman Old Style</vt:lpstr>
      <vt:lpstr>Calibri</vt:lpstr>
      <vt:lpstr>Wingdings</vt:lpstr>
      <vt:lpstr>Office Theme</vt:lpstr>
      <vt:lpstr>The External Environment</vt:lpstr>
      <vt:lpstr>The Organization Environment</vt:lpstr>
      <vt:lpstr>An Organization’s Environment</vt:lpstr>
      <vt:lpstr>The Task Environment</vt:lpstr>
      <vt:lpstr>General Environment</vt:lpstr>
      <vt:lpstr>International Environment</vt:lpstr>
      <vt:lpstr>The Changing Environment</vt:lpstr>
      <vt:lpstr>Elements of Uncertainty</vt:lpstr>
      <vt:lpstr>Factors Causing Uncertainty </vt:lpstr>
      <vt:lpstr>Dimensions of  Environmental Uncertainty</vt:lpstr>
      <vt:lpstr>Framework for Assessing  Environmental Uncertainty</vt:lpstr>
      <vt:lpstr>Adapting to Complexity and Dynamism</vt:lpstr>
      <vt:lpstr>Organizational Departments Differentiate to Meet Needs of Sub-environments</vt:lpstr>
      <vt:lpstr>Different Goals and Orientations among Departments</vt:lpstr>
      <vt:lpstr>Environmental Uncertainty and Organizational Integrators</vt:lpstr>
      <vt:lpstr>Mechanistic and Organic Forms </vt:lpstr>
      <vt:lpstr>Contingency Framework for Uncertainty and Organizational Responses</vt:lpstr>
      <vt:lpstr>Dependence on Financial Resources</vt:lpstr>
      <vt:lpstr>Influencing Financial Resources</vt:lpstr>
      <vt:lpstr>Organizing Strategies for Controlling  the External Environment</vt:lpstr>
      <vt:lpstr>Environmental Characteristics and  Organizational Actions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25</cp:revision>
  <dcterms:created xsi:type="dcterms:W3CDTF">2012-02-28T20:40:41Z</dcterms:created>
  <dcterms:modified xsi:type="dcterms:W3CDTF">2015-12-21T20:30:27Z</dcterms:modified>
</cp:coreProperties>
</file>