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74" r:id="rId9"/>
    <p:sldId id="265" r:id="rId10"/>
    <p:sldId id="275" r:id="rId11"/>
    <p:sldId id="266" r:id="rId12"/>
    <p:sldId id="278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2B873-5E78-4D90-AB48-A440C07E2254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85693-FC91-40B2-A6D7-8DDB086A8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3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85693-FC91-40B2-A6D7-8DDB086A80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3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2362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10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Organizational Culture and Ethical Values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45" y="1668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Constructive Versus </a:t>
            </a:r>
            <a:br>
              <a:rPr lang="en-US" dirty="0" smtClean="0"/>
            </a:br>
            <a:r>
              <a:rPr lang="en-US" dirty="0" smtClean="0"/>
              <a:t>Non-Constructive Cultures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0" y="6589709"/>
            <a:ext cx="762000" cy="365125"/>
          </a:xfrm>
        </p:spPr>
        <p:txBody>
          <a:bodyPr/>
          <a:lstStyle/>
          <a:p>
            <a:fld id="{653C4A40-3DEE-4FCD-A6B7-0257FC0F6B0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2678" y="66286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3047"/>
            <a:ext cx="9143999" cy="53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465980"/>
            <a:ext cx="1295400" cy="365125"/>
          </a:xfrm>
        </p:spPr>
        <p:txBody>
          <a:bodyPr/>
          <a:lstStyle/>
          <a:p>
            <a:fld id="{B2133B29-557B-46C8-91DA-515A7330435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sz="3600" dirty="0"/>
              <a:t>Ethical Values and Social Responsibility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295400"/>
            <a:ext cx="8636000" cy="5562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7000" b="1" i="1" dirty="0" smtClean="0"/>
              <a:t>Ethics</a:t>
            </a:r>
            <a:endParaRPr lang="en-US" sz="7000" b="1" i="1" dirty="0"/>
          </a:p>
          <a:p>
            <a:pPr lvl="1">
              <a:lnSpc>
                <a:spcPct val="90000"/>
              </a:lnSpc>
            </a:pPr>
            <a:r>
              <a:rPr lang="en-US" sz="7000" dirty="0" smtClean="0"/>
              <a:t>the </a:t>
            </a:r>
            <a:r>
              <a:rPr lang="en-US" sz="7000" dirty="0"/>
              <a:t>code of moral principles and values that </a:t>
            </a:r>
            <a:r>
              <a:rPr lang="en-US" sz="7000" dirty="0" smtClean="0"/>
              <a:t>govern </a:t>
            </a:r>
            <a:r>
              <a:rPr lang="en-US" sz="7000" dirty="0"/>
              <a:t>the behaviors of a person or group with respect to what is right or </a:t>
            </a:r>
            <a:r>
              <a:rPr lang="en-US" sz="7000" dirty="0" smtClean="0"/>
              <a:t>wrong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7000" dirty="0"/>
          </a:p>
          <a:p>
            <a:pPr marL="342900" lvl="1" indent="-342900">
              <a:lnSpc>
                <a:spcPct val="90000"/>
              </a:lnSpc>
              <a:buNone/>
            </a:pPr>
            <a:r>
              <a:rPr lang="en-US" sz="7000" b="1" i="1" dirty="0"/>
              <a:t>Managerial </a:t>
            </a:r>
            <a:r>
              <a:rPr lang="en-US" sz="7000" b="1" i="1" dirty="0" smtClean="0"/>
              <a:t>Ethics</a:t>
            </a:r>
          </a:p>
          <a:p>
            <a:pPr lvl="1">
              <a:lnSpc>
                <a:spcPct val="90000"/>
              </a:lnSpc>
            </a:pPr>
            <a:r>
              <a:rPr lang="en-US" sz="7000" dirty="0"/>
              <a:t>Ethical decisions go </a:t>
            </a:r>
            <a:r>
              <a:rPr lang="en-US" sz="7000" dirty="0" smtClean="0"/>
              <a:t>beyond </a:t>
            </a:r>
            <a:r>
              <a:rPr lang="en-US" sz="7000" dirty="0"/>
              <a:t>behaviors governed by law</a:t>
            </a:r>
          </a:p>
          <a:p>
            <a:pPr lvl="1">
              <a:lnSpc>
                <a:spcPct val="90000"/>
              </a:lnSpc>
            </a:pPr>
            <a:r>
              <a:rPr lang="en-US" sz="7000" dirty="0"/>
              <a:t>Managerial ethics guide the decisions and behaviors of managers</a:t>
            </a:r>
          </a:p>
          <a:p>
            <a:pPr marL="342900" lvl="1" indent="-342900">
              <a:lnSpc>
                <a:spcPct val="90000"/>
              </a:lnSpc>
              <a:buNone/>
            </a:pPr>
            <a:endParaRPr lang="en-US" sz="7000" b="1" i="1" dirty="0"/>
          </a:p>
          <a:p>
            <a:pPr marL="342900" lvl="1" indent="-342900">
              <a:lnSpc>
                <a:spcPct val="90000"/>
              </a:lnSpc>
              <a:buNone/>
            </a:pPr>
            <a:r>
              <a:rPr lang="en-US" sz="7000" b="1" i="1" dirty="0" smtClean="0"/>
              <a:t>Ethical </a:t>
            </a:r>
            <a:r>
              <a:rPr lang="en-US" sz="7000" b="1" i="1" dirty="0"/>
              <a:t>Dilemma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7000" dirty="0" smtClean="0"/>
              <a:t>─  a situation concerning right and wrong in which         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7000" dirty="0"/>
              <a:t> </a:t>
            </a:r>
            <a:r>
              <a:rPr lang="en-US" sz="7000" dirty="0" smtClean="0"/>
              <a:t>   values are in conflict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6545895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Social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i="1" dirty="0" smtClean="0"/>
              <a:t>Corporate Social Responsibility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/>
              <a:t>    </a:t>
            </a:r>
            <a:r>
              <a:rPr lang="en-US" dirty="0" smtClean="0"/>
              <a:t>management’s obligation to make choices and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take action so that the organization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contributes to the welfare and interest of all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organizational stakeholders- employees,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customers, shareholders, the community, the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broader society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i="1" dirty="0" smtClean="0"/>
              <a:t>Sustainability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</a:t>
            </a:r>
            <a:r>
              <a:rPr lang="en-US" dirty="0" smtClean="0"/>
              <a:t>environmental efforts woven into all decisions</a:t>
            </a:r>
            <a:endParaRPr lang="en-US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1"/>
            <a:ext cx="7924800" cy="34925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2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86300"/>
            <a:ext cx="2895600" cy="365125"/>
          </a:xfrm>
        </p:spPr>
        <p:txBody>
          <a:bodyPr/>
          <a:lstStyle/>
          <a:p>
            <a:fld id="{56FDAAC1-8CD6-4D3C-9928-BAE0BAEA75D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Relationship between the Rule of Law and Ethical Standards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4311"/>
            <a:ext cx="9144000" cy="469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29600" y="6347347"/>
            <a:ext cx="838200" cy="365125"/>
          </a:xfrm>
        </p:spPr>
        <p:txBody>
          <a:bodyPr/>
          <a:lstStyle/>
          <a:p>
            <a:fld id="{C0B550CD-3CAE-45AC-A2B1-22B39FDC377F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"/>
            <a:ext cx="8229600" cy="1143000"/>
          </a:xfrm>
        </p:spPr>
        <p:txBody>
          <a:bodyPr/>
          <a:lstStyle/>
          <a:p>
            <a:r>
              <a:rPr lang="en-US" sz="4000" dirty="0"/>
              <a:t>Corporate Social </a:t>
            </a:r>
            <a:r>
              <a:rPr lang="en-US" sz="4000" dirty="0" smtClean="0"/>
              <a:t>Responsibility (CSR)</a:t>
            </a:r>
            <a:endParaRPr lang="en-US" sz="40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b="1" i="1" dirty="0"/>
              <a:t>Does it pay to be good?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dirty="0"/>
              <a:t>Extension of the idea of managerial ethics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dirty="0" smtClean="0"/>
              <a:t>Increase </a:t>
            </a:r>
            <a:r>
              <a:rPr lang="en-US" dirty="0"/>
              <a:t>in social responsibility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dirty="0"/>
              <a:t>Customers and public are paying closer attention to what organizations do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dirty="0"/>
              <a:t>Social responsibility can enhance a firm’s </a:t>
            </a:r>
            <a:r>
              <a:rPr lang="en-US" dirty="0" smtClean="0"/>
              <a:t>reputation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dirty="0" smtClean="0"/>
              <a:t>Companies measure nonfinancial factors that create value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07802" y="6347347"/>
            <a:ext cx="609600" cy="365125"/>
          </a:xfrm>
        </p:spPr>
        <p:txBody>
          <a:bodyPr/>
          <a:lstStyle/>
          <a:p>
            <a:fld id="{B9784E8D-D249-46B6-8211-3A7D33D853C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How </a:t>
            </a:r>
            <a:r>
              <a:rPr lang="en-US" dirty="0" smtClean="0"/>
              <a:t>Managers </a:t>
            </a:r>
            <a:r>
              <a:rPr lang="en-US" dirty="0"/>
              <a:t>Shape </a:t>
            </a:r>
            <a:br>
              <a:rPr lang="en-US" dirty="0"/>
            </a:br>
            <a:r>
              <a:rPr lang="en-US" dirty="0"/>
              <a:t>Culture and Ethics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/>
              <a:t>Value-Based Leadership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/>
              <a:t>Formal Structure and Systems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3200" dirty="0" smtClean="0"/>
              <a:t>Structure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3200" dirty="0" smtClean="0"/>
              <a:t>Disclosure Mechanisms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3200" dirty="0" smtClean="0"/>
              <a:t>Code of Ethics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3200" dirty="0" smtClean="0"/>
              <a:t>Training Programs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Managers play key role in providing leadership and examples of ethical behavior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3478" y="6677366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Manager Rankings of Ethical Values by Generation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" y="2133600"/>
            <a:ext cx="917244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88430"/>
            <a:ext cx="7924800" cy="34925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19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1" y="6467929"/>
            <a:ext cx="990599" cy="365125"/>
          </a:xfrm>
        </p:spPr>
        <p:txBody>
          <a:bodyPr/>
          <a:lstStyle/>
          <a:p>
            <a:fld id="{7EF43EED-F56C-454F-BDE5-4D9F238052BF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Characteristics </a:t>
            </a: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Values-Based Leaders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2226" y="6712472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68120"/>
            <a:ext cx="5744896" cy="52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02722" y="6356350"/>
            <a:ext cx="488878" cy="365125"/>
          </a:xfrm>
        </p:spPr>
        <p:txBody>
          <a:bodyPr/>
          <a:lstStyle/>
          <a:p>
            <a:fld id="{70058435-75A9-4E3A-A8A2-AF50EA6E6E6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Corporate Culture and Ethics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Global </a:t>
            </a:r>
            <a:r>
              <a:rPr lang="en-US" dirty="0"/>
              <a:t>Environment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The global environment </a:t>
            </a:r>
            <a:r>
              <a:rPr lang="en-US" sz="2800" dirty="0" smtClean="0"/>
              <a:t>presents </a:t>
            </a:r>
            <a:r>
              <a:rPr lang="en-US" sz="2800" dirty="0"/>
              <a:t>tough ethical </a:t>
            </a:r>
            <a:r>
              <a:rPr lang="en-US" sz="2800" dirty="0" smtClean="0"/>
              <a:t>challenges</a:t>
            </a:r>
          </a:p>
          <a:p>
            <a:r>
              <a:rPr lang="en-US" sz="2800" dirty="0"/>
              <a:t>A global supply chain is an area of growing ethical concern</a:t>
            </a:r>
          </a:p>
          <a:p>
            <a:r>
              <a:rPr lang="en-US" sz="2800" dirty="0" smtClean="0"/>
              <a:t>Countries </a:t>
            </a:r>
            <a:r>
              <a:rPr lang="en-US" sz="2800" dirty="0"/>
              <a:t>have varied attitudes and beliefs</a:t>
            </a:r>
          </a:p>
          <a:p>
            <a:r>
              <a:rPr lang="en-US" sz="2800" dirty="0"/>
              <a:t>Components that characterize a global culture:</a:t>
            </a:r>
          </a:p>
          <a:p>
            <a:pPr lvl="1"/>
            <a:r>
              <a:rPr lang="en-US" dirty="0"/>
              <a:t>Multicultural rather than national values</a:t>
            </a:r>
          </a:p>
          <a:p>
            <a:pPr lvl="1"/>
            <a:r>
              <a:rPr lang="en-US" dirty="0"/>
              <a:t>Basing status on merit rather than nationality</a:t>
            </a:r>
          </a:p>
          <a:p>
            <a:r>
              <a:rPr lang="en-US" sz="2800" dirty="0" smtClean="0"/>
              <a:t>Some companies work closely with overseas factories to improve working conditions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356350"/>
            <a:ext cx="1219200" cy="365125"/>
          </a:xfrm>
        </p:spPr>
        <p:txBody>
          <a:bodyPr/>
          <a:lstStyle/>
          <a:p>
            <a:fld id="{48B5D525-BD62-41C4-88B5-9E8B38AE0AB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Cultural and ethical values help determine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the organization’s social capital and can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contribute to success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Managers can use rites and ceremonies, stories, symbols, structures, control systems, and power relationships to influence culture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Subcultures may emerge even in strong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cultures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15200" y="6386331"/>
            <a:ext cx="2057400" cy="365125"/>
          </a:xfrm>
        </p:spPr>
        <p:txBody>
          <a:bodyPr/>
          <a:lstStyle/>
          <a:p>
            <a:fld id="{A951D9AC-1DF5-4C93-8A1D-902C97AD153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Culture?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Values, norms, guiding beliefs, and understandings that </a:t>
            </a:r>
            <a:r>
              <a:rPr lang="en-US" dirty="0" smtClean="0"/>
              <a:t>are </a:t>
            </a:r>
            <a:r>
              <a:rPr lang="en-US" dirty="0"/>
              <a:t>shared by members of an organization</a:t>
            </a:r>
          </a:p>
          <a:p>
            <a:pPr lvl="1"/>
            <a:r>
              <a:rPr lang="en-US" sz="3200" dirty="0"/>
              <a:t>Taught to new members as the correct way to think, </a:t>
            </a:r>
            <a:r>
              <a:rPr lang="en-US" sz="3200" dirty="0" smtClean="0"/>
              <a:t>feel, </a:t>
            </a:r>
            <a:r>
              <a:rPr lang="en-US" sz="3200" dirty="0"/>
              <a:t>and behave</a:t>
            </a:r>
          </a:p>
          <a:p>
            <a:pPr lvl="1">
              <a:buFontTx/>
              <a:buNone/>
            </a:pPr>
            <a:endParaRPr lang="en-US" sz="1400" dirty="0"/>
          </a:p>
          <a:p>
            <a:r>
              <a:rPr lang="en-US" dirty="0"/>
              <a:t>Organizational culture exists at two levels</a:t>
            </a:r>
          </a:p>
          <a:p>
            <a:pPr lvl="1"/>
            <a:r>
              <a:rPr lang="en-US" sz="3200" dirty="0"/>
              <a:t>Observable symbols</a:t>
            </a:r>
          </a:p>
          <a:p>
            <a:pPr lvl="1"/>
            <a:r>
              <a:rPr lang="en-US" sz="3200" dirty="0"/>
              <a:t>Underlying values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/>
              <a:buChar char="v"/>
            </a:pPr>
            <a:r>
              <a:rPr lang="en-US" sz="5100" dirty="0"/>
              <a:t>Strong cultures can be constructive or non-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dirty="0"/>
              <a:t>     constructive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dirty="0" smtClean="0">
                <a:sym typeface="Wingdings"/>
              </a:rPr>
              <a:t></a:t>
            </a:r>
            <a:r>
              <a:rPr lang="en-US" sz="5100" dirty="0" smtClean="0"/>
              <a:t>Managerial </a:t>
            </a:r>
            <a:r>
              <a:rPr lang="en-US" sz="5100" dirty="0"/>
              <a:t>ethics and corporate responsibility </a:t>
            </a:r>
            <a:r>
              <a:rPr lang="en-US" sz="5100" dirty="0" smtClean="0"/>
              <a:t>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dirty="0"/>
              <a:t> </a:t>
            </a:r>
            <a:r>
              <a:rPr lang="en-US" sz="5100" dirty="0" smtClean="0"/>
              <a:t>   are </a:t>
            </a:r>
            <a:r>
              <a:rPr lang="en-US" sz="5100" dirty="0"/>
              <a:t>important aspects of organizational values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/>
              <a:buChar char="v"/>
            </a:pPr>
            <a:r>
              <a:rPr lang="en-US" sz="5100" dirty="0" smtClean="0"/>
              <a:t>Managers </a:t>
            </a:r>
            <a:r>
              <a:rPr lang="en-US" sz="5100" dirty="0"/>
              <a:t>can shape culture and ethics through </a:t>
            </a:r>
            <a:r>
              <a:rPr lang="en-US" sz="5100" dirty="0" smtClean="0"/>
              <a:t>formal </a:t>
            </a:r>
            <a:r>
              <a:rPr lang="en-US" sz="5100" dirty="0"/>
              <a:t>systems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/>
              <a:buChar char="v"/>
            </a:pPr>
            <a:r>
              <a:rPr lang="en-US" sz="5100" dirty="0" smtClean="0"/>
              <a:t>Global companies face challenges in establishing strong cultural and ethical values.</a:t>
            </a:r>
            <a:endParaRPr lang="en-US" sz="51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8153400" cy="501650"/>
          </a:xfrm>
        </p:spPr>
        <p:txBody>
          <a:bodyPr/>
          <a:lstStyle/>
          <a:p>
            <a:pPr algn="l" defTabSz="457200">
              <a:defRPr/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2017 Cengage Learning. All Rights Reserved. May not be scanned, copied or duplicated, or posted to a publicly accessible website, in whole or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in part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3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58"/>
            <a:ext cx="8229600" cy="1143000"/>
          </a:xfrm>
        </p:spPr>
        <p:txBody>
          <a:bodyPr/>
          <a:lstStyle/>
          <a:p>
            <a:r>
              <a:rPr lang="en-US" dirty="0"/>
              <a:t>Levels of Corporate Culture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87120"/>
            <a:ext cx="6847496" cy="550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867400" y="6490926"/>
            <a:ext cx="5486400" cy="365125"/>
          </a:xfrm>
        </p:spPr>
        <p:txBody>
          <a:bodyPr/>
          <a:lstStyle/>
          <a:p>
            <a:fld id="{77050607-13C3-466D-9C82-0CA788C0253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Emergence and Purpose of Culture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0872"/>
            <a:ext cx="8229600" cy="5181600"/>
          </a:xfrm>
        </p:spPr>
        <p:txBody>
          <a:bodyPr>
            <a:normAutofit lnSpcReduction="10000"/>
          </a:bodyPr>
          <a:lstStyle/>
          <a:p>
            <a:pPr marL="533400" indent="-533400" algn="ctr">
              <a:spcAft>
                <a:spcPts val="1200"/>
              </a:spcAft>
              <a:buNone/>
            </a:pPr>
            <a:r>
              <a:rPr lang="en-US" sz="2800" b="1" i="1" dirty="0"/>
              <a:t>Provides sense of organizational identity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dirty="0"/>
              <a:t>Two critical functions in organizations:</a:t>
            </a:r>
          </a:p>
          <a:p>
            <a:pPr lvl="2">
              <a:spcAft>
                <a:spcPts val="1200"/>
              </a:spcAft>
            </a:pPr>
            <a:r>
              <a:rPr lang="en-US" sz="2800" dirty="0"/>
              <a:t>To integrate members so they know how to relate to one another</a:t>
            </a:r>
          </a:p>
          <a:p>
            <a:pPr lvl="2">
              <a:spcAft>
                <a:spcPts val="1200"/>
              </a:spcAft>
            </a:pPr>
            <a:r>
              <a:rPr lang="en-US" sz="2800" dirty="0"/>
              <a:t>To help organization adapt to external environment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Internal Integration</a:t>
            </a:r>
            <a:r>
              <a:rPr lang="en-US" sz="2800" dirty="0"/>
              <a:t> – collective identity and know how to work together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External </a:t>
            </a:r>
            <a:r>
              <a:rPr lang="en-US" sz="2800" b="1" i="1" dirty="0" smtClean="0"/>
              <a:t>Adaption</a:t>
            </a:r>
            <a:r>
              <a:rPr lang="en-US" sz="2800" dirty="0" smtClean="0"/>
              <a:t> </a:t>
            </a:r>
            <a:r>
              <a:rPr lang="en-US" sz="2800" dirty="0"/>
              <a:t>– how the organization meets goals and deals with outsiders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01000" y="6356350"/>
            <a:ext cx="914400" cy="365125"/>
          </a:xfrm>
        </p:spPr>
        <p:txBody>
          <a:bodyPr/>
          <a:lstStyle/>
          <a:p>
            <a:fld id="{BC92D5A0-D398-47CE-B4E5-B5175A397E5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Observable Aspects of Organizational Culture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718" y="6583498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65582"/>
            <a:ext cx="6223798" cy="511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20000" y="6332561"/>
            <a:ext cx="2895600" cy="365125"/>
          </a:xfrm>
        </p:spPr>
        <p:txBody>
          <a:bodyPr/>
          <a:lstStyle/>
          <a:p>
            <a:fld id="{EFF0657F-7F0D-4364-A8F1-F5BAD73C968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Organizational Chart for Nordstrom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702608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25" y="1143000"/>
            <a:ext cx="56959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Organizational Design </a:t>
            </a:r>
            <a:br>
              <a:rPr lang="en-US" dirty="0"/>
            </a:br>
            <a:r>
              <a:rPr lang="en-US" dirty="0"/>
              <a:t>and Culture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400800" y="2209800"/>
            <a:ext cx="2514600" cy="3416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Managers want a corporate culture that reinforces the strategy and structural design the organization needs to be effective within environment.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7438" y="670625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6165682" cy="526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Strength and </a:t>
            </a:r>
            <a:br>
              <a:rPr lang="en-US" dirty="0" smtClean="0"/>
            </a:br>
            <a:r>
              <a:rPr lang="en-US" dirty="0" smtClean="0"/>
              <a:t>Organizational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i="1" dirty="0" smtClean="0"/>
              <a:t>Culture strength </a:t>
            </a:r>
            <a:r>
              <a:rPr lang="en-US" dirty="0" smtClean="0"/>
              <a:t>is the degree of agreement among members of an organization about specific values</a:t>
            </a:r>
          </a:p>
          <a:p>
            <a:pPr>
              <a:spcAft>
                <a:spcPts val="1200"/>
              </a:spcAft>
            </a:pPr>
            <a:r>
              <a:rPr lang="en-US" b="1" i="1" dirty="0" smtClean="0"/>
              <a:t>Subcultures </a:t>
            </a:r>
            <a:r>
              <a:rPr lang="en-US" dirty="0" smtClean="0"/>
              <a:t>reflect the common problems, goals, and experiences of a team or department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Different departments may have their own norms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914400" cy="499701"/>
          </a:xfrm>
        </p:spPr>
        <p:txBody>
          <a:bodyPr/>
          <a:lstStyle/>
          <a:p>
            <a:fld id="{A577DCBC-F9A4-4EEE-8377-F9530D9429C6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386331"/>
            <a:ext cx="1905000" cy="365125"/>
          </a:xfrm>
        </p:spPr>
        <p:txBody>
          <a:bodyPr/>
          <a:lstStyle/>
          <a:p>
            <a:fld id="{653C4A40-3DEE-4FCD-A6B7-0257FC0F6B0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Organizational Culture, Learning, and Performance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>
            <a:normAutofit fontScale="92500" lnSpcReduction="10000"/>
          </a:bodyPr>
          <a:lstStyle/>
          <a:p>
            <a:pPr marL="406400" indent="-406400"/>
            <a:r>
              <a:rPr lang="en-US" dirty="0"/>
              <a:t>Culture is important to learning and innovation during challenging times</a:t>
            </a:r>
          </a:p>
          <a:p>
            <a:pPr marL="406400" indent="-406400">
              <a:buFontTx/>
              <a:buNone/>
            </a:pPr>
            <a:endParaRPr lang="en-US" sz="1600" dirty="0"/>
          </a:p>
          <a:p>
            <a:pPr marL="406400" indent="-406400"/>
            <a:r>
              <a:rPr lang="en-US" dirty="0"/>
              <a:t>Strong </a:t>
            </a:r>
            <a:r>
              <a:rPr lang="en-US" dirty="0" smtClean="0"/>
              <a:t>cultures include </a:t>
            </a:r>
            <a:r>
              <a:rPr lang="en-US" b="1" i="1" dirty="0" smtClean="0">
                <a:solidFill>
                  <a:schemeClr val="tx2"/>
                </a:solidFill>
              </a:rPr>
              <a:t>constructive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adaptation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with </a:t>
            </a:r>
            <a:r>
              <a:rPr lang="en-US" dirty="0"/>
              <a:t>the following values:</a:t>
            </a:r>
          </a:p>
          <a:p>
            <a:pPr marL="1104900" lvl="2" indent="0">
              <a:spcAft>
                <a:spcPct val="30000"/>
              </a:spcAft>
              <a:buNone/>
            </a:pPr>
            <a:r>
              <a:rPr lang="en-US" sz="2800" dirty="0" smtClean="0"/>
              <a:t>-  </a:t>
            </a:r>
            <a:r>
              <a:rPr lang="en-US" sz="3000" dirty="0" smtClean="0"/>
              <a:t>Concern for employees and customers</a:t>
            </a:r>
          </a:p>
          <a:p>
            <a:pPr marL="1104900" lvl="2" indent="0">
              <a:spcAft>
                <a:spcPct val="30000"/>
              </a:spcAft>
              <a:buNone/>
            </a:pPr>
            <a:r>
              <a:rPr lang="en-US" sz="3000" dirty="0" smtClean="0"/>
              <a:t>-  Flexible behavior </a:t>
            </a:r>
          </a:p>
          <a:p>
            <a:pPr marL="1104900" lvl="2" indent="0">
              <a:spcAft>
                <a:spcPct val="30000"/>
              </a:spcAft>
              <a:buNone/>
            </a:pPr>
            <a:r>
              <a:rPr lang="en-US" sz="3000" dirty="0" smtClean="0"/>
              <a:t>- Encouragement of  </a:t>
            </a:r>
            <a:r>
              <a:rPr lang="en-US" sz="3000" dirty="0"/>
              <a:t>risk taking, change, </a:t>
            </a:r>
            <a:endParaRPr lang="en-US" sz="3000" dirty="0" smtClean="0"/>
          </a:p>
          <a:p>
            <a:pPr marL="11049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 smtClean="0"/>
              <a:t>   and </a:t>
            </a:r>
            <a:r>
              <a:rPr lang="en-US" sz="3000" dirty="0"/>
              <a:t>improvement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1273</Words>
  <Application>Microsoft Office PowerPoint</Application>
  <PresentationFormat>On-screen Show (4:3)</PresentationFormat>
  <Paragraphs>138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Bookman Old Style</vt:lpstr>
      <vt:lpstr>Calibri</vt:lpstr>
      <vt:lpstr>Wingdings</vt:lpstr>
      <vt:lpstr>Office Theme</vt:lpstr>
      <vt:lpstr>Organizational Culture and Ethical Values</vt:lpstr>
      <vt:lpstr>What is Culture?</vt:lpstr>
      <vt:lpstr>Levels of Corporate Culture</vt:lpstr>
      <vt:lpstr>Emergence and Purpose of Culture</vt:lpstr>
      <vt:lpstr>Observable Aspects of Organizational Culture</vt:lpstr>
      <vt:lpstr>Organizational Chart for Nordstrom </vt:lpstr>
      <vt:lpstr>Organizational Design  and Culture</vt:lpstr>
      <vt:lpstr>Culture Strength and  Organizational Subcultures</vt:lpstr>
      <vt:lpstr>Organizational Culture, Learning, and Performance</vt:lpstr>
      <vt:lpstr>Constructive Versus  Non-Constructive Cultures</vt:lpstr>
      <vt:lpstr>Ethical Values and Social Responsibility</vt:lpstr>
      <vt:lpstr>Corporate Social Responsibility</vt:lpstr>
      <vt:lpstr>Relationship between the Rule of Law and Ethical Standards</vt:lpstr>
      <vt:lpstr>Corporate Social Responsibility (CSR)</vt:lpstr>
      <vt:lpstr>How Managers Shape  Culture and Ethics</vt:lpstr>
      <vt:lpstr>Manager Rankings of Ethical Values by Generation</vt:lpstr>
      <vt:lpstr>Characteristics of  Values-Based Leaders</vt:lpstr>
      <vt:lpstr>Corporate Culture and Ethics in a  Global Environment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46</cp:revision>
  <dcterms:created xsi:type="dcterms:W3CDTF">2012-02-28T20:40:41Z</dcterms:created>
  <dcterms:modified xsi:type="dcterms:W3CDTF">2015-12-21T20:33:07Z</dcterms:modified>
</cp:coreProperties>
</file>