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Amatic SC"/>
      <p:regular r:id="rId15"/>
      <p:bold r:id="rId16"/>
    </p:embeddedFont>
    <p:embeddedFont>
      <p:font typeface="Source Code Pro"/>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maticSC-regular.fntdata"/><Relationship Id="rId14" Type="http://schemas.openxmlformats.org/officeDocument/2006/relationships/slide" Target="slides/slide10.xml"/><Relationship Id="rId17" Type="http://schemas.openxmlformats.org/officeDocument/2006/relationships/font" Target="fonts/SourceCodePro-regular.fntdata"/><Relationship Id="rId16" Type="http://schemas.openxmlformats.org/officeDocument/2006/relationships/font" Target="fonts/AmaticSC-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SourceCodePr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-value curve: “</a:t>
            </a:r>
            <a:r>
              <a:rPr lang="en" sz="1200">
                <a:solidFill>
                  <a:srgbClr val="222222"/>
                </a:solidFill>
                <a:highlight>
                  <a:srgbClr val="FFFFFF"/>
                </a:highlight>
              </a:rPr>
              <a:t>a tool for strategic managers to see visually how their strategy works in relation to close competitors. So to draw your own </a:t>
            </a:r>
            <a:r>
              <a:rPr b="1" lang="en" sz="1200">
                <a:solidFill>
                  <a:srgbClr val="222222"/>
                </a:solidFill>
                <a:highlight>
                  <a:srgbClr val="FFFFFF"/>
                </a:highlight>
              </a:rPr>
              <a:t>value curve</a:t>
            </a:r>
            <a:r>
              <a:rPr lang="en" sz="1200">
                <a:solidFill>
                  <a:srgbClr val="222222"/>
                </a:solidFill>
                <a:highlight>
                  <a:srgbClr val="FFFFFF"/>
                </a:highlight>
              </a:rPr>
              <a:t> you should brainstorm the factors of competition and list them along the horizontal axis.”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tIns="91425">
            <a:noAutofit/>
          </a:bodyPr>
          <a:lstStyle/>
          <a:p>
            <a:pPr lvl="0">
              <a:spcBef>
                <a:spcPts val="0"/>
              </a:spcBef>
              <a:buNone/>
            </a:pPr>
            <a:r>
              <a:rPr lang="en"/>
              <a:t>Blue Ocean Strategy</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tIns="91425">
            <a:noAutofit/>
          </a:bodyPr>
          <a:lstStyle/>
          <a:p>
            <a:pPr lvl="0">
              <a:spcBef>
                <a:spcPts val="0"/>
              </a:spcBef>
              <a:buNone/>
            </a:pPr>
            <a:r>
              <a:rPr lang="en"/>
              <a:t> The Sustainability and Renewal of Blue Ocean Strategy</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sz="3600"/>
              <a:t>Renewal at the Corporate Level for a Multibusiness Firm EXAMPLE</a:t>
            </a:r>
          </a:p>
        </p:txBody>
      </p:sp>
      <p:sp>
        <p:nvSpPr>
          <p:cNvPr id="111" name="Shape 111"/>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Barriers to Imitation</a:t>
            </a:r>
          </a:p>
          <a:p>
            <a:pPr lvl="0">
              <a:spcBef>
                <a:spcPts val="0"/>
              </a:spcBef>
              <a:buNone/>
            </a:pPr>
            <a:r>
              <a:t/>
            </a:r>
            <a:endParaRPr/>
          </a:p>
        </p:txBody>
      </p:sp>
      <p:sp>
        <p:nvSpPr>
          <p:cNvPr id="63" name="Shape 63"/>
          <p:cNvSpPr txBox="1"/>
          <p:nvPr>
            <p:ph idx="1" type="body"/>
          </p:nvPr>
        </p:nvSpPr>
        <p:spPr>
          <a:xfrm>
            <a:off x="311700" y="1093850"/>
            <a:ext cx="8520600" cy="3462300"/>
          </a:xfrm>
          <a:prstGeom prst="rect">
            <a:avLst/>
          </a:prstGeom>
        </p:spPr>
        <p:txBody>
          <a:bodyPr anchorCtr="0" anchor="t" bIns="91425" lIns="91425" rIns="91425" tIns="91425">
            <a:noAutofit/>
          </a:bodyPr>
          <a:lstStyle/>
          <a:p>
            <a:pPr indent="-228600" lvl="0" marL="457200">
              <a:lnSpc>
                <a:spcPct val="100000"/>
              </a:lnSpc>
              <a:spcBef>
                <a:spcPts val="0"/>
              </a:spcBef>
              <a:buChar char="●"/>
            </a:pPr>
            <a:r>
              <a:rPr lang="en"/>
              <a:t>A value innovation move does not make sense based on conventional strategic logic.</a:t>
            </a:r>
          </a:p>
          <a:p>
            <a:pPr indent="-228600" lvl="0" marL="457200" rtl="0">
              <a:lnSpc>
                <a:spcPct val="100000"/>
              </a:lnSpc>
              <a:spcBef>
                <a:spcPts val="0"/>
              </a:spcBef>
              <a:buChar char="●"/>
            </a:pPr>
            <a:r>
              <a:rPr lang="en"/>
              <a:t>Brand image conflict prevents companies from imitating a blue ocean strategy.</a:t>
            </a:r>
          </a:p>
          <a:p>
            <a:pPr indent="-228600" lvl="0" marL="457200" rtl="0">
              <a:lnSpc>
                <a:spcPct val="100000"/>
              </a:lnSpc>
              <a:spcBef>
                <a:spcPts val="0"/>
              </a:spcBef>
              <a:buChar char="●"/>
            </a:pPr>
            <a:r>
              <a:rPr lang="en"/>
              <a:t>Natural monopoly blocks imitation when the size of the market cannot support another player. </a:t>
            </a:r>
          </a:p>
          <a:p>
            <a:pPr indent="-228600" lvl="0" marL="457200" rtl="0">
              <a:lnSpc>
                <a:spcPct val="100000"/>
              </a:lnSpc>
              <a:spcBef>
                <a:spcPts val="0"/>
              </a:spcBef>
              <a:buChar char="●"/>
            </a:pPr>
            <a:r>
              <a:rPr lang="en"/>
              <a:t>Patents or legal permits block imitation. </a:t>
            </a:r>
          </a:p>
          <a:p>
            <a:pPr indent="-228600" lvl="0" marL="457200" rtl="0">
              <a:lnSpc>
                <a:spcPct val="100000"/>
              </a:lnSpc>
              <a:spcBef>
                <a:spcPts val="0"/>
              </a:spcBef>
              <a:buChar char="●"/>
            </a:pPr>
            <a:r>
              <a:rPr lang="en"/>
              <a:t>The high volume generated by a value innovations leads to rapid cost advantages, placing potential imitators at an ongoing cost disadvantage. </a:t>
            </a:r>
          </a:p>
          <a:p>
            <a:pPr indent="-228600" lvl="0" marL="457200" rtl="0">
              <a:lnSpc>
                <a:spcPct val="100000"/>
              </a:lnSpc>
              <a:spcBef>
                <a:spcPts val="0"/>
              </a:spcBef>
              <a:buChar char="●"/>
            </a:pPr>
            <a:r>
              <a:rPr lang="en"/>
              <a:t>Network externalities also block companies from easily and credibly imitating a blue ocean strategy.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Barriers to Imitation Continued  </a:t>
            </a:r>
          </a:p>
        </p:txBody>
      </p:sp>
      <p:sp>
        <p:nvSpPr>
          <p:cNvPr id="69" name="Shape 69"/>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buChar char="●"/>
            </a:pPr>
            <a:r>
              <a:rPr lang="en"/>
              <a:t>Because imitation often requires companies to make substantial changes to their existing business practices, politics often kick in, delaying for years a company’s commitment to imitate a blue ocean strategy. </a:t>
            </a:r>
          </a:p>
          <a:p>
            <a:pPr indent="-228600" lvl="0" marL="457200">
              <a:spcBef>
                <a:spcPts val="0"/>
              </a:spcBef>
              <a:buChar char="●"/>
            </a:pPr>
            <a:r>
              <a:rPr lang="en"/>
              <a:t>When a company offers a leap in value, it rapidly earns brand buzz and a loyal following in the marketplace.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Barriers to Imitation </a:t>
            </a:r>
            <a:r>
              <a:rPr i="1" lang="en"/>
              <a:t>Example</a:t>
            </a:r>
            <a:r>
              <a:rPr lang="en"/>
              <a:t> </a:t>
            </a:r>
          </a:p>
        </p:txBody>
      </p:sp>
      <p:sp>
        <p:nvSpPr>
          <p:cNvPr id="75" name="Shape 75"/>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04800" lvl="0" marL="457200" rtl="0">
              <a:spcBef>
                <a:spcPts val="0"/>
              </a:spcBef>
              <a:buClr>
                <a:srgbClr val="000000"/>
              </a:buClr>
              <a:buSzPct val="100000"/>
            </a:pPr>
            <a:r>
              <a:rPr lang="en" sz="1200">
                <a:solidFill>
                  <a:srgbClr val="000000"/>
                </a:solidFill>
                <a:highlight>
                  <a:srgbClr val="FFFFFF"/>
                </a:highlight>
              </a:rPr>
              <a:t>In the sportswear industry, the two main barriers of imitation are the brand and the economic barriers. </a:t>
            </a:r>
          </a:p>
          <a:p>
            <a:pPr indent="-304800" lvl="0" marL="457200" rtl="0">
              <a:spcBef>
                <a:spcPts val="0"/>
              </a:spcBef>
              <a:buClr>
                <a:srgbClr val="000000"/>
              </a:buClr>
              <a:buSzPct val="100000"/>
              <a:buChar char="●"/>
            </a:pPr>
            <a:r>
              <a:rPr lang="en" sz="1200">
                <a:solidFill>
                  <a:srgbClr val="000000"/>
                </a:solidFill>
                <a:highlight>
                  <a:srgbClr val="FFFFFF"/>
                </a:highlight>
              </a:rPr>
              <a:t>Due to large scale production, high cost on research and development and extremely large investment on innovation, the two giants Nike and Adidas had created economic barriers.</a:t>
            </a:r>
          </a:p>
          <a:p>
            <a:pPr indent="-304800" lvl="1" marL="914400" rtl="0">
              <a:spcBef>
                <a:spcPts val="0"/>
              </a:spcBef>
              <a:buClr>
                <a:srgbClr val="000000"/>
              </a:buClr>
              <a:buSzPct val="100000"/>
              <a:buChar char="○"/>
            </a:pPr>
            <a:r>
              <a:rPr lang="en" sz="1200">
                <a:solidFill>
                  <a:srgbClr val="000000"/>
                </a:solidFill>
                <a:highlight>
                  <a:srgbClr val="FFFFFF"/>
                </a:highlight>
              </a:rPr>
              <a:t>Because of the economies of scale, Nike was able to buy exponentially more cotton for T-shirts than, for example, Under Armour and negotiate lower prices.</a:t>
            </a:r>
          </a:p>
          <a:p>
            <a:pPr indent="-304800" lvl="0" marL="457200" rtl="0">
              <a:spcBef>
                <a:spcPts val="0"/>
              </a:spcBef>
              <a:buClr>
                <a:srgbClr val="000000"/>
              </a:buClr>
              <a:buSzPct val="100000"/>
            </a:pPr>
            <a:r>
              <a:rPr lang="en" sz="1200">
                <a:solidFill>
                  <a:srgbClr val="000000"/>
                </a:solidFill>
                <a:highlight>
                  <a:srgbClr val="FFFFFF"/>
                </a:highlight>
              </a:rPr>
              <a:t>To get past this, Under Armour was extremely innovative in the materials it used by creating various proprietary fabric blends, which </a:t>
            </a:r>
            <a:r>
              <a:rPr lang="en" sz="1200">
                <a:solidFill>
                  <a:srgbClr val="000000"/>
                </a:solidFill>
              </a:rPr>
              <a:t>differentiated them</a:t>
            </a:r>
            <a:r>
              <a:rPr lang="en" sz="1200">
                <a:solidFill>
                  <a:srgbClr val="000000"/>
                </a:solidFill>
                <a:highlight>
                  <a:srgbClr val="FFFFFF"/>
                </a:highlight>
              </a:rPr>
              <a:t> from the competition, and also avoided barriers in this industry.</a:t>
            </a:r>
          </a:p>
          <a:p>
            <a:pPr indent="-304800" lvl="0" marL="457200" rtl="0">
              <a:spcBef>
                <a:spcPts val="0"/>
              </a:spcBef>
              <a:buClr>
                <a:srgbClr val="000000"/>
              </a:buClr>
              <a:buSzPct val="100000"/>
            </a:pPr>
            <a:r>
              <a:rPr lang="en" sz="1200">
                <a:solidFill>
                  <a:srgbClr val="000000"/>
                </a:solidFill>
                <a:highlight>
                  <a:srgbClr val="FFFFFF"/>
                </a:highlight>
              </a:rPr>
              <a:t>Under Armour’s flagship stretchy base-layer shirt has largely replaced the normal cotton T-shirts previously worn by athletes. UA was able to get around the barriers of this industry, and use this early success and brand recognition to create other products to fully compete with both Adidas and Nike, but it took time and investment.</a:t>
            </a:r>
          </a:p>
          <a:p>
            <a:pPr lvl="0" rtl="0">
              <a:spcBef>
                <a:spcPts val="0"/>
              </a:spcBef>
              <a:buNone/>
            </a:pPr>
            <a:r>
              <a:t/>
            </a:r>
            <a:endParaRPr sz="1200">
              <a:solidFill>
                <a:srgbClr val="000000"/>
              </a:solidFill>
              <a:highlight>
                <a:srgbClr val="FFFFFF"/>
              </a:highlight>
            </a:endParaRPr>
          </a:p>
          <a:p>
            <a:pPr indent="0" lvl="0" marL="457200" rtl="0">
              <a:spcBef>
                <a:spcPts val="0"/>
              </a:spcBef>
              <a:buNone/>
            </a:pPr>
            <a:r>
              <a:t/>
            </a:r>
            <a:endParaRPr sz="1100">
              <a:solidFill>
                <a:srgbClr val="000000"/>
              </a:solidFill>
              <a:highlight>
                <a:srgbClr val="FFFFFF"/>
              </a:highlight>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Renewal at the Individual Business Level</a:t>
            </a:r>
          </a:p>
        </p:txBody>
      </p:sp>
      <p:sp>
        <p:nvSpPr>
          <p:cNvPr id="81" name="Shape 81"/>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Monitor value curves on the strategy canvas level to avoid the trap of competing at the individual business level.</a:t>
            </a:r>
          </a:p>
          <a:p>
            <a:pPr indent="-228600" lvl="0" marL="457200" rtl="0">
              <a:spcBef>
                <a:spcPts val="0"/>
              </a:spcBef>
            </a:pPr>
            <a:r>
              <a:rPr lang="en"/>
              <a:t>Main goal: to  dominate the blue ocean over imitators for as long as possible. </a:t>
            </a:r>
          </a:p>
          <a:p>
            <a:pPr indent="-228600" lvl="0" marL="457200" rtl="0">
              <a:spcBef>
                <a:spcPts val="0"/>
              </a:spcBef>
            </a:pPr>
            <a:r>
              <a:rPr lang="en"/>
              <a:t>Too much competition can turn a blue ocean red. </a:t>
            </a:r>
          </a:p>
          <a:p>
            <a:pPr indent="-228600" lvl="0" marL="457200" rtl="0">
              <a:spcBef>
                <a:spcPts val="0"/>
              </a:spcBef>
            </a:pPr>
            <a:r>
              <a:rPr lang="en"/>
              <a:t>Chart company’s value curves on strategy canvases to see degree of imitation and points where blue oceans are turning red.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Renewal at the Individual Business Level </a:t>
            </a:r>
            <a:r>
              <a:rPr i="1" lang="en"/>
              <a:t>Example</a:t>
            </a:r>
          </a:p>
          <a:p>
            <a:pPr lvl="0">
              <a:spcBef>
                <a:spcPts val="0"/>
              </a:spcBef>
              <a:buNone/>
            </a:pPr>
            <a:r>
              <a:t/>
            </a:r>
            <a:endParaRPr/>
          </a:p>
        </p:txBody>
      </p:sp>
      <p:sp>
        <p:nvSpPr>
          <p:cNvPr id="87" name="Shape 87"/>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Nike was able to dominate the sports shoe market for a significant amount of time. However, as many companies such as Under Armour, Adidas, and New Balance entered the footwear industry, Nike struggled to keep their competitive edge.  </a:t>
            </a:r>
          </a:p>
          <a:p>
            <a:pPr indent="-228600" lvl="0" marL="457200" rtl="0">
              <a:spcBef>
                <a:spcPts val="0"/>
              </a:spcBef>
            </a:pPr>
            <a:r>
              <a:rPr lang="en"/>
              <a:t>Their initial reaction/renewal was to incorporate technology into their footwear, like NikeID. This step held them at an advantage for a time.</a:t>
            </a:r>
          </a:p>
          <a:p>
            <a:pPr indent="-228600" lvl="1" marL="914400" rtl="0">
              <a:spcBef>
                <a:spcPts val="0"/>
              </a:spcBef>
            </a:pPr>
            <a:r>
              <a:rPr lang="en"/>
              <a:t>Eventually, like most sportswear the shoe market turned into a red ocean due to imitability.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Renewal at the Corporate Level for a Multibusiness Firm</a:t>
            </a:r>
          </a:p>
        </p:txBody>
      </p:sp>
      <p:sp>
        <p:nvSpPr>
          <p:cNvPr id="93" name="Shape 93"/>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A dynamic extension of the PMS map is needed for companies with a portfolio of diverse business offerings.</a:t>
            </a:r>
          </a:p>
          <a:p>
            <a:pPr indent="-228600" lvl="1" marL="914400" rtl="0">
              <a:spcBef>
                <a:spcPts val="0"/>
              </a:spcBef>
            </a:pPr>
            <a:r>
              <a:rPr lang="en"/>
              <a:t>Executives responsible for corporate strategy should monitor and plan the renewal of their business portfolios from the corporate perspective.</a:t>
            </a:r>
          </a:p>
          <a:p>
            <a:pPr indent="-228600" lvl="1" marL="914400" rtl="0">
              <a:spcBef>
                <a:spcPts val="0"/>
              </a:spcBef>
            </a:pPr>
            <a:r>
              <a:rPr lang="en"/>
              <a:t>Portfolios being different branches of the business</a:t>
            </a:r>
          </a:p>
          <a:p>
            <a:pPr indent="-228600" lvl="0" marL="457200" rtl="0">
              <a:spcBef>
                <a:spcPts val="0"/>
              </a:spcBef>
            </a:pPr>
            <a:r>
              <a:rPr lang="en"/>
              <a:t>By plotting the different portfolios, a corporation can see where there is need for a new blue ocean, where the gravity of the current businesses is, and the shifts in gravity over time.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Renewal at the Corporate Level for a Multibusiness Firm</a:t>
            </a:r>
          </a:p>
        </p:txBody>
      </p:sp>
      <p:sp>
        <p:nvSpPr>
          <p:cNvPr id="99" name="Shape 99"/>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Just like the on the PMS map used for benchmarking, Settlers are the cash generators, Migrators are value improvements of settlers, and Pioneers are value innovations.</a:t>
            </a:r>
          </a:p>
          <a:p>
            <a:pPr indent="-228600" lvl="1" marL="914400" rtl="0">
              <a:spcBef>
                <a:spcPts val="0"/>
              </a:spcBef>
            </a:pPr>
            <a:r>
              <a:rPr lang="en"/>
              <a:t>A company should have a healthy balance of all three</a:t>
            </a:r>
          </a:p>
          <a:p>
            <a:pPr indent="-228600" lvl="1" marL="914400">
              <a:spcBef>
                <a:spcPts val="0"/>
              </a:spcBef>
            </a:pPr>
            <a:r>
              <a:rPr lang="en"/>
              <a:t>Executives need to ensure that as current pioneers become migrators, they are set to launch new blue oceans.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Renewal at the Corporate Level for a Multibusiness Firm</a:t>
            </a:r>
          </a:p>
        </p:txBody>
      </p:sp>
      <p:sp>
        <p:nvSpPr>
          <p:cNvPr id="105" name="Shape 105"/>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Corporations have to swim in both red and blue oceans in order to be successful</a:t>
            </a:r>
          </a:p>
          <a:p>
            <a:pPr indent="-228600" lvl="1" marL="914400">
              <a:spcBef>
                <a:spcPts val="0"/>
              </a:spcBef>
            </a:pPr>
            <a:r>
              <a:rPr lang="en"/>
              <a:t>You need to be innovative but you have to remain competitive; meaning you you have to be innovative but if you are too far ahead of the market you won’t succeed.</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