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00" autoAdjust="0"/>
  </p:normalViewPr>
  <p:slideViewPr>
    <p:cSldViewPr snapToGrid="0" snapToObjects="1">
      <p:cViewPr varScale="1">
        <p:scale>
          <a:sx n="88" d="100"/>
          <a:sy n="88" d="100"/>
        </p:scale>
        <p:origin x="-100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18129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356.ibm.com/partnerworld/wps/servlet/ContentHandler/swg_com_sfw_acquisitions_index" TargetMode="External"/><Relationship Id="rId4" Type="http://schemas.openxmlformats.org/officeDocument/2006/relationships/hyperlink" Target="http://www.usatoday.com/story/tech/2014/07/15/apple-ibm-form-business-apps-partnership/12694893/" TargetMode="External"/><Relationship Id="rId5" Type="http://schemas.openxmlformats.org/officeDocument/2006/relationships/hyperlink" Target="http://hitconsultant.net/2016/09/13/googles-sanofi/" TargetMode="External"/><Relationship Id="rId6" Type="http://schemas.openxmlformats.org/officeDocument/2006/relationships/hyperlink" Target="http://www.more-for-small-business.com/related-diversification.html" TargetMode="External"/><Relationship Id="rId7" Type="http://schemas.openxmlformats.org/officeDocument/2006/relationships/hyperlink" Target="http://www.ecommercetimes.com/story/3210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210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CES Chapter 8: Corporate Strategy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485875" y="27173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Team 3: Cody Bruce, Jessica Bussell, Alex Buslawski, Fabio Pinzon, Matthew Jimenez, Corey Smith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2051" y="3526975"/>
            <a:ext cx="1961949" cy="1616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910425"/>
            <a:ext cx="8520600" cy="623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2 Types of Diversification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851600"/>
            <a:ext cx="8520600" cy="3291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 b="1"/>
              <a:t>Related Diversification 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/>
              <a:t>A business expands its activities into product lines that are similar to those it currently offers. Example: HP making desktop printers during the PC revolution/AT&amp;T buying Directv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/>
              <a:t>You have the advantage of understanding the business and knowing what the industry opportunities and threats are.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 Types of Diversification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60950" y="1848275"/>
            <a:ext cx="8222100" cy="304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 b="1" dirty="0"/>
              <a:t>Unrelated Diversification </a:t>
            </a:r>
          </a:p>
          <a:p>
            <a:pPr marL="914400" lvl="1" indent="-35560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A business adds new or unrelated product lines and penetrates new markets. </a:t>
            </a:r>
          </a:p>
          <a:p>
            <a:pPr marL="457200" lvl="0" indent="45720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Example: IBM introducing Watson/Nike making clothes </a:t>
            </a:r>
          </a:p>
          <a:p>
            <a:pPr marL="914400" lvl="1" indent="-35560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Reasons include long-term cost benefits or it might provide an increased cash flow during a seasonal lull. </a:t>
            </a:r>
          </a:p>
          <a:p>
            <a:pPr marL="914400" lvl="1" indent="-35560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Needs to be a low risk investment, with high potential for return.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71900" y="625325"/>
            <a:ext cx="8222100" cy="881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Evaluating the Strategy of a Diversified Company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226425" y="1599887"/>
            <a:ext cx="8520600" cy="31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6 steps:</a:t>
            </a:r>
          </a:p>
          <a:p>
            <a:pPr marL="5715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Evaluating Industry Attractiveness</a:t>
            </a:r>
          </a:p>
          <a:p>
            <a:pPr marL="5715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Evaluating Business Unit Competitive Strength </a:t>
            </a:r>
          </a:p>
          <a:p>
            <a:pPr marL="5715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Determining the competitive value of strategic fit in Diversified companies</a:t>
            </a:r>
          </a:p>
          <a:p>
            <a:pPr marL="5715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Checking for Resource Fit</a:t>
            </a:r>
          </a:p>
          <a:p>
            <a:pPr marL="5715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Ranking business units and assigning a priority for resource allocation</a:t>
            </a:r>
          </a:p>
          <a:p>
            <a:pPr marL="571500" lvl="0" indent="-342900">
              <a:spcBef>
                <a:spcPts val="0"/>
              </a:spcBef>
              <a:buFont typeface="+mj-lt"/>
              <a:buAutoNum type="arabicPeriod"/>
            </a:pPr>
            <a:r>
              <a:rPr lang="en" dirty="0"/>
              <a:t>Crafting New Strategic moves to improve overall corporate performance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https://www-356.ibm.com/partnerworld/wps/servlet/ContentHandler/swg_com_sfw_acquisitions_index</a:t>
            </a:r>
          </a:p>
          <a:p>
            <a:pPr marL="28575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http://www.usatoday.com/story/tech/2014/07/15/apple-ibm-form-business-apps-partnership/12694893/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" u="sng" dirty="0">
                <a:solidFill>
                  <a:schemeClr val="hlink"/>
                </a:solidFill>
                <a:hlinkClick r:id="rId5"/>
              </a:rPr>
              <a:t>http://hitconsultant.net/2016/09/13/googles-sanofi/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" u="sng" dirty="0">
                <a:solidFill>
                  <a:schemeClr val="hlink"/>
                </a:solidFill>
                <a:hlinkClick r:id="rId6"/>
              </a:rPr>
              <a:t>http://www.more-for-small-business.com/related-diversification.html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" u="sng" dirty="0">
                <a:solidFill>
                  <a:schemeClr val="hlink"/>
                </a:solidFill>
                <a:hlinkClick r:id="rId7"/>
              </a:rPr>
              <a:t>http://www.ecommercetimes.com/story/3210.html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Crafting A Diversification Strategy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71900" y="1828800"/>
            <a:ext cx="8222100" cy="280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Picking new industries to enter and deciding on the means of entry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Pursuing opportunities to leverage cross-business value chain relationships, where there is strategic fit into competitive advantage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Establishing investment priorities and steering corporate resources into the most attractive business units</a:t>
            </a:r>
          </a:p>
          <a:p>
            <a:pPr marL="514350" lvl="0" indent="-285750">
              <a:spcBef>
                <a:spcPts val="0"/>
              </a:spcBef>
              <a:buFont typeface="Arial"/>
              <a:buChar char="•"/>
            </a:pPr>
            <a:r>
              <a:rPr lang="en" dirty="0"/>
              <a:t>Initiating actions to boost the combined performance of the corporation’s collection of businesses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71900" y="566559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Options For Strategic Diversification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71900" y="1781600"/>
            <a:ext cx="8368860" cy="315225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Sticking closely with the existing business lineup and pursuing opportunities presented by those businesses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Broadening the current scope of diversification by entering additional industries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Retrenching to a narrower scope of diversification by divesting poorly performing businesses</a:t>
            </a:r>
          </a:p>
          <a:p>
            <a:pPr marL="514350" lvl="0" indent="-285750">
              <a:spcBef>
                <a:spcPts val="0"/>
              </a:spcBef>
              <a:buFont typeface="Arial"/>
              <a:buChar char="•"/>
            </a:pPr>
            <a:r>
              <a:rPr lang="en" dirty="0"/>
              <a:t>Broadly restructuring the entire firm by divesting some businesses and acquiring others to put up a whole new face on the firm’s business lineup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To Consider Diversifying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92805" y="1919075"/>
            <a:ext cx="8222100" cy="295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It can expand into businesses where technologies and products complement its present business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Its resources and capabilities can be used as valuable competitive assets in other businesses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Costs can be reduced by cross-business sharing or transfer of resources and capabilities</a:t>
            </a:r>
          </a:p>
          <a:p>
            <a:pPr marL="514350" lvl="0" indent="-285750">
              <a:spcBef>
                <a:spcPts val="0"/>
              </a:spcBef>
              <a:buFont typeface="Arial"/>
              <a:buChar char="•"/>
            </a:pPr>
            <a:r>
              <a:rPr lang="en" dirty="0"/>
              <a:t>Transferring a strong brand name to the products of other businesses helps drive up sales and profits of those businesses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Justification For Diversifying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Tests of Corporate Advantage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The Industry Attractiveness Test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The Cost of Entry Test</a:t>
            </a:r>
          </a:p>
          <a:p>
            <a:pPr marL="514350" lvl="0" indent="-285750">
              <a:spcBef>
                <a:spcPts val="0"/>
              </a:spcBef>
              <a:buFont typeface="Arial"/>
              <a:buChar char="•"/>
            </a:pPr>
            <a:r>
              <a:rPr lang="en" dirty="0"/>
              <a:t>The Better-off Test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71900" y="35487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Approaches To Diversification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71900" y="1529707"/>
            <a:ext cx="8222100" cy="29877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3 methods</a:t>
            </a:r>
          </a:p>
          <a:p>
            <a:pPr marL="971550" lvl="1" indent="-285750" rtl="0">
              <a:lnSpc>
                <a:spcPct val="6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Acquisition</a:t>
            </a:r>
          </a:p>
          <a:p>
            <a:pPr marL="971550" lvl="1" indent="-285750" rtl="0">
              <a:lnSpc>
                <a:spcPct val="6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Internal Development</a:t>
            </a:r>
          </a:p>
          <a:p>
            <a:pPr marL="971550" lvl="1" indent="-285750" rtl="0">
              <a:lnSpc>
                <a:spcPct val="6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Joint Venture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/>
              <a:t>Choosing a method is dependent on how the organization can answer the following </a:t>
            </a:r>
            <a:r>
              <a:rPr lang="en" dirty="0" smtClean="0"/>
              <a:t>question</a:t>
            </a:r>
            <a:r>
              <a:rPr lang="en-US" dirty="0" smtClean="0"/>
              <a:t>s:</a:t>
            </a:r>
            <a:endParaRPr lang="en" dirty="0"/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Does the company have the resources and capabilities to enter the business through internal development?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Are there entry barriers to overcome?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Is speed an important factor in the firm’s chances for successful entry?</a:t>
            </a:r>
          </a:p>
          <a:p>
            <a:pPr marL="971550" lvl="1" indent="-28575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Which is the least costly mode of entry given the company’s objectives?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Diversification By Acquisition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71900" y="1699025"/>
            <a:ext cx="8222100" cy="332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The company buys out a firm in the target industry</a:t>
            </a:r>
          </a:p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Pros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Allows the firm to bypass entry barriers such as technical knowledge in the industry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Typically faster than entry through joint venture or internal development</a:t>
            </a:r>
          </a:p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Cons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Can be more costly than internal development or joint ventures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Acquisitions tend to be unsuccessful in the long run</a:t>
            </a:r>
          </a:p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Examples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Google acquired Motorola Mobility in August 2011 to enter the mobile device industry</a:t>
            </a:r>
          </a:p>
          <a:p>
            <a:pPr marL="971550" lvl="1" indent="-285750" rtl="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IBM acquired Truven Health Analytics in April 2016 to enter the healthcare analytics industry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Diversification By Internal Development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71900" y="1745880"/>
            <a:ext cx="8475474" cy="339761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The company develops its own business to enter an industry</a:t>
            </a:r>
          </a:p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Pros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Allows for greater control over entry into the industry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Often more successful than joint ventures or acquisitions</a:t>
            </a:r>
          </a:p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Cons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Internal Development tends to take much longer than acquisitions or joint ventures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Development may not be feasible given the organization’s current resources</a:t>
            </a:r>
          </a:p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Examples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IBM developed its z System mainframe line to enter the enterprise server industry</a:t>
            </a:r>
          </a:p>
          <a:p>
            <a:pPr marL="971550" lvl="1" indent="-28575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Google developed the Pixel line of devices to enter the mobile device industry as a first-party OEM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Diversification By Joint Venture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71900" y="1651825"/>
            <a:ext cx="8222100" cy="337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50000"/>
              </a:lnSpc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1400" dirty="0"/>
              <a:t>The firm enters into a partnership with another business to enter an industry</a:t>
            </a:r>
          </a:p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Pros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Can bypass the technical knowledge barriers of an industry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Typically less risky than internal development or acquisition</a:t>
            </a:r>
          </a:p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Cons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Firms may be unwilling to enter into a joint venture</a:t>
            </a:r>
          </a:p>
          <a:p>
            <a:pPr marL="971550" lvl="1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Development time is typically longer than that of an acquisition</a:t>
            </a:r>
          </a:p>
          <a:p>
            <a:pPr marL="514350" lvl="0" indent="-285750" rtl="0">
              <a:lnSpc>
                <a:spcPct val="5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Examples</a:t>
            </a:r>
          </a:p>
          <a:p>
            <a:pPr marL="971550" lvl="1" indent="-285750" rtl="0">
              <a:lnSpc>
                <a:spcPct val="6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IBM and Apple formed a joint venture to enter the mobile enterprise software industry in July 2014</a:t>
            </a:r>
          </a:p>
          <a:p>
            <a:pPr marL="971550" lvl="1" indent="-285750">
              <a:lnSpc>
                <a:spcPct val="60000"/>
              </a:lnSpc>
              <a:spcBef>
                <a:spcPts val="0"/>
              </a:spcBef>
              <a:buFont typeface="Arial"/>
              <a:buChar char="•"/>
            </a:pPr>
            <a:r>
              <a:rPr lang="en" dirty="0"/>
              <a:t>Alphabet’s Verily Life Sciences, LLC formed a joint venture with Sanofi to form Onduo, a medical intelligence firm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Macintosh PowerPoint</Application>
  <PresentationFormat>On-screen Show (16:9)</PresentationFormat>
  <Paragraphs>91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Roboto</vt:lpstr>
      <vt:lpstr>material</vt:lpstr>
      <vt:lpstr>CES Chapter 8: Corporate Strategy</vt:lpstr>
      <vt:lpstr> Crafting A Diversification Strategy</vt:lpstr>
      <vt:lpstr>Options For Strategic Diversification</vt:lpstr>
      <vt:lpstr>When To Consider Diversifying</vt:lpstr>
      <vt:lpstr>Justification For Diversifying</vt:lpstr>
      <vt:lpstr>Approaches To Diversification</vt:lpstr>
      <vt:lpstr>Diversification By Acquisition</vt:lpstr>
      <vt:lpstr>Diversification By Internal Development</vt:lpstr>
      <vt:lpstr>Diversification By Joint Venture</vt:lpstr>
      <vt:lpstr>  2 Types of Diversification </vt:lpstr>
      <vt:lpstr>   2 Types of Diversification</vt:lpstr>
      <vt:lpstr>Evaluating the Strategy of a Diversified Company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 Chapter 8: Corporate Strategy</dc:title>
  <cp:lastModifiedBy>Big Daddy Pinzon</cp:lastModifiedBy>
  <cp:revision>1</cp:revision>
  <dcterms:modified xsi:type="dcterms:W3CDTF">2016-10-17T04:01:41Z</dcterms:modified>
</cp:coreProperties>
</file>