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6" r:id="rId1"/>
  </p:sldMasterIdLst>
  <p:notesMasterIdLst>
    <p:notesMasterId r:id="rId26"/>
  </p:notesMasterIdLst>
  <p:sldIdLst>
    <p:sldId id="256" r:id="rId2"/>
    <p:sldId id="280" r:id="rId3"/>
    <p:sldId id="281" r:id="rId4"/>
    <p:sldId id="282" r:id="rId5"/>
    <p:sldId id="283" r:id="rId6"/>
    <p:sldId id="284" r:id="rId7"/>
    <p:sldId id="285" r:id="rId8"/>
    <p:sldId id="286" r:id="rId9"/>
    <p:sldId id="287" r:id="rId10"/>
    <p:sldId id="288" r:id="rId11"/>
    <p:sldId id="279" r:id="rId12"/>
    <p:sldId id="258"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C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112" y="-9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8CB5D-0DDA-C24A-8250-1BA3C99E6380}" type="datetimeFigureOut">
              <a:rPr lang="en-US" smtClean="0"/>
              <a:t>10/18/16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E62AF-7A05-F94C-9523-9EFC10E82DD7}" type="slidenum">
              <a:rPr lang="en-US" smtClean="0"/>
              <a:t>‹#›</a:t>
            </a:fld>
            <a:endParaRPr lang="en-US"/>
          </a:p>
        </p:txBody>
      </p:sp>
    </p:spTree>
    <p:extLst>
      <p:ext uri="{BB962C8B-B14F-4D97-AF65-F5344CB8AC3E}">
        <p14:creationId xmlns:p14="http://schemas.microsoft.com/office/powerpoint/2010/main" val="27583798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The desire to satisfy the upper level of needs only develops after the lower order needs in the pyramid are satisfied.</a:t>
            </a:r>
          </a:p>
          <a:p>
            <a:pPr>
              <a:spcBef>
                <a:spcPct val="0"/>
              </a:spcBef>
            </a:pPr>
            <a:r>
              <a:rPr lang="en-US">
                <a:latin typeface="Calibri" charset="0"/>
              </a:rPr>
              <a:t>This leadership style was introduced by Phil Knight, the former CEO and it is still being applied in the company.</a:t>
            </a:r>
          </a:p>
        </p:txBody>
      </p:sp>
      <p:sp>
        <p:nvSpPr>
          <p:cNvPr id="71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6E4B4CC2-15DF-5347-8393-4D49F3503754}" type="slidenum">
              <a:rPr lang="en-US"/>
              <a:pPr fontAlgn="base">
                <a:spcBef>
                  <a:spcPct val="0"/>
                </a:spcBef>
                <a:spcAft>
                  <a:spcPct val="0"/>
                </a:spcAft>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The company performs a global workers survey after every two years to determine what engages and motivates their employees.</a:t>
            </a: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CD2B8EAB-F851-C349-922F-ECEA8CAFF7C5}" type="slidenum">
              <a:rPr lang="en-US"/>
              <a:pPr fontAlgn="base">
                <a:spcBef>
                  <a:spcPct val="0"/>
                </a:spcBef>
                <a:spcAft>
                  <a:spcPct val="0"/>
                </a:spcAft>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2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Nike is sending a very clear message to their employees with this policy. “Don</a:t>
            </a:r>
            <a:r>
              <a:rPr lang="fr-FR">
                <a:latin typeface="Calibri" charset="0"/>
              </a:rPr>
              <a:t>’</a:t>
            </a:r>
            <a:r>
              <a:rPr lang="en-US" altLang="ja-JP">
                <a:latin typeface="Calibri" charset="0"/>
              </a:rPr>
              <a:t>t be afraid to venture out. We want you to find the perfect job for you. Even if it means that you</a:t>
            </a:r>
            <a:r>
              <a:rPr lang="en-US">
                <a:latin typeface="Calibri" charset="0"/>
              </a:rPr>
              <a:t>’</a:t>
            </a:r>
            <a:r>
              <a:rPr lang="en-US" altLang="ja-JP">
                <a:latin typeface="Calibri" charset="0"/>
              </a:rPr>
              <a:t>ll leave the job you just got into</a:t>
            </a:r>
            <a:r>
              <a:rPr lang="en-US">
                <a:latin typeface="Calibri" charset="0"/>
              </a:rPr>
              <a:t>”</a:t>
            </a:r>
            <a:endParaRPr lang="en-US" altLang="ja-JP">
              <a:latin typeface="Calibri" charset="0"/>
            </a:endParaRPr>
          </a:p>
          <a:p>
            <a:pPr>
              <a:spcBef>
                <a:spcPct val="0"/>
              </a:spcBef>
            </a:pPr>
            <a:r>
              <a:rPr lang="en-US">
                <a:latin typeface="Calibri" charset="0"/>
              </a:rPr>
              <a:t>Nike realizes that it might take several moves within the company before the employee finds the right place for them. They know the best way for employees to get into the perfect job for them is to openly let them persue that. They are so commited to this concept that they are willing to endure the short-term pain of people moving around in order to get the the long-term benefit of having motivated employees.</a:t>
            </a:r>
          </a:p>
          <a:p>
            <a:pPr>
              <a:spcBef>
                <a:spcPct val="0"/>
              </a:spcBef>
            </a:pPr>
            <a:endParaRPr lang="en-US">
              <a:latin typeface="Calibri" charset="0"/>
            </a:endParaRPr>
          </a:p>
        </p:txBody>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A5A2BA8B-3721-AF42-8EA0-30B7976F8453}" type="slidenum">
              <a:rPr lang="en-US"/>
              <a:pPr fontAlgn="base">
                <a:spcBef>
                  <a:spcPct val="0"/>
                </a:spcBef>
                <a:spcAft>
                  <a:spcPct val="0"/>
                </a:spcAft>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1659955657"/>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446EDF-D6CE-4559-84C2-4E1CD3919F3B}" type="datetimeFigureOut">
              <a:rPr lang="en-US" smtClean="0"/>
              <a:t>10/18/16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167662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1371986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1516178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1675160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1561315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3774463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3281008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792635924"/>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97345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446EDF-D6CE-4559-84C2-4E1CD3919F3B}" type="datetimeFigureOut">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382564440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446EDF-D6CE-4559-84C2-4E1CD3919F3B}" type="datetimeFigureOut">
              <a:rPr lang="en-US" smtClean="0"/>
              <a:t>10/18/16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260182103"/>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446EDF-D6CE-4559-84C2-4E1CD3919F3B}" type="datetimeFigureOut">
              <a:rPr lang="en-US" smtClean="0"/>
              <a:t>10/18/16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283685106"/>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446EDF-D6CE-4559-84C2-4E1CD3919F3B}" type="datetimeFigureOut">
              <a:rPr lang="en-US" smtClean="0"/>
              <a:t>10/18/16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370804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46EDF-D6CE-4559-84C2-4E1CD3919F3B}" type="datetimeFigureOut">
              <a:rPr lang="en-US" smtClean="0"/>
              <a:t>10/18/16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414937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446EDF-D6CE-4559-84C2-4E1CD3919F3B}" type="datetimeFigureOut">
              <a:rPr lang="en-US" smtClean="0"/>
              <a:t>10/18/16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74638958"/>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446EDF-D6CE-4559-84C2-4E1CD3919F3B}" type="datetimeFigureOut">
              <a:rPr lang="en-US" smtClean="0"/>
              <a:t>10/18/16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B62EF-7586-48A3-959E-BC0204BF9B9E}" type="slidenum">
              <a:rPr lang="en-US" smtClean="0"/>
              <a:t>‹#›</a:t>
            </a:fld>
            <a:endParaRPr lang="en-US"/>
          </a:p>
        </p:txBody>
      </p:sp>
    </p:spTree>
    <p:extLst>
      <p:ext uri="{BB962C8B-B14F-4D97-AF65-F5344CB8AC3E}">
        <p14:creationId xmlns:p14="http://schemas.microsoft.com/office/powerpoint/2010/main" val="33070450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0446EDF-D6CE-4559-84C2-4E1CD3919F3B}" type="datetimeFigureOut">
              <a:rPr lang="en-US" smtClean="0"/>
              <a:t>10/18/16</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BB62EF-7586-48A3-959E-BC0204BF9B9E}" type="slidenum">
              <a:rPr lang="en-US" smtClean="0"/>
              <a:t>‹#›</a:t>
            </a:fld>
            <a:endParaRPr lang="en-US"/>
          </a:p>
        </p:txBody>
      </p:sp>
    </p:spTree>
    <p:extLst>
      <p:ext uri="{BB962C8B-B14F-4D97-AF65-F5344CB8AC3E}">
        <p14:creationId xmlns:p14="http://schemas.microsoft.com/office/powerpoint/2010/main" val="377921190"/>
      </p:ext>
    </p:extLst>
  </p:cSld>
  <p:clrMap bg1="lt1" tx1="dk1" bg2="lt2" tx2="dk2" accent1="accent1" accent2="accent2" accent3="accent3" accent4="accent4" accent5="accent5" accent6="accent6" hlink="hlink" folHlink="folHlink"/>
  <p:sldLayoutIdLst>
    <p:sldLayoutId id="2147484367" r:id="rId1"/>
    <p:sldLayoutId id="2147484368" r:id="rId2"/>
    <p:sldLayoutId id="2147484369" r:id="rId3"/>
    <p:sldLayoutId id="2147484370" r:id="rId4"/>
    <p:sldLayoutId id="2147484371" r:id="rId5"/>
    <p:sldLayoutId id="2147484372" r:id="rId6"/>
    <p:sldLayoutId id="2147484373" r:id="rId7"/>
    <p:sldLayoutId id="2147484374" r:id="rId8"/>
    <p:sldLayoutId id="2147484375" r:id="rId9"/>
    <p:sldLayoutId id="2147484376" r:id="rId10"/>
    <p:sldLayoutId id="2147484377" r:id="rId11"/>
    <p:sldLayoutId id="2147484378" r:id="rId12"/>
    <p:sldLayoutId id="2147484379" r:id="rId13"/>
    <p:sldLayoutId id="2147484380" r:id="rId14"/>
    <p:sldLayoutId id="2147484381" r:id="rId15"/>
    <p:sldLayoutId id="2147484382" r:id="rId16"/>
    <p:sldLayoutId id="214748438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8391" y="806288"/>
            <a:ext cx="9439109" cy="3740312"/>
          </a:xfrm>
        </p:spPr>
        <p:txBody>
          <a:bodyPr>
            <a:normAutofit/>
          </a:bodyPr>
          <a:lstStyle/>
          <a:p>
            <a:r>
              <a:rPr lang="en-US" sz="3100" dirty="0"/>
              <a:t>Chapter 7</a:t>
            </a:r>
            <a:r>
              <a:rPr lang="en-US" dirty="0"/>
              <a:t/>
            </a:r>
            <a:br>
              <a:rPr lang="en-US" dirty="0"/>
            </a:br>
            <a:r>
              <a:rPr lang="en-US" sz="7300" dirty="0"/>
              <a:t>Overcome Key Organizational Hurdles </a:t>
            </a:r>
          </a:p>
        </p:txBody>
      </p:sp>
      <p:sp>
        <p:nvSpPr>
          <p:cNvPr id="3" name="Subtitle 2"/>
          <p:cNvSpPr>
            <a:spLocks noGrp="1"/>
          </p:cNvSpPr>
          <p:nvPr>
            <p:ph type="subTitle" idx="1"/>
          </p:nvPr>
        </p:nvSpPr>
        <p:spPr>
          <a:xfrm>
            <a:off x="3712776" y="5647062"/>
            <a:ext cx="7755224" cy="1210938"/>
          </a:xfrm>
        </p:spPr>
        <p:txBody>
          <a:bodyPr>
            <a:normAutofit/>
          </a:bodyPr>
          <a:lstStyle/>
          <a:p>
            <a:r>
              <a:rPr lang="en-US" sz="1600" dirty="0">
                <a:solidFill>
                  <a:srgbClr val="0A0C67"/>
                </a:solidFill>
              </a:rPr>
              <a:t>Group 4: Hunter </a:t>
            </a:r>
            <a:r>
              <a:rPr lang="en-US" sz="1600" dirty="0" err="1">
                <a:solidFill>
                  <a:srgbClr val="0A0C67"/>
                </a:solidFill>
              </a:rPr>
              <a:t>Tarman</a:t>
            </a:r>
            <a:r>
              <a:rPr lang="en-US" sz="1600" dirty="0">
                <a:solidFill>
                  <a:srgbClr val="0A0C67"/>
                </a:solidFill>
              </a:rPr>
              <a:t>, Kate </a:t>
            </a:r>
            <a:r>
              <a:rPr lang="en-US" sz="1600" dirty="0" err="1">
                <a:solidFill>
                  <a:srgbClr val="0A0C67"/>
                </a:solidFill>
              </a:rPr>
              <a:t>Penshorn</a:t>
            </a:r>
            <a:r>
              <a:rPr lang="en-US" sz="1600" dirty="0">
                <a:solidFill>
                  <a:srgbClr val="0A0C67"/>
                </a:solidFill>
              </a:rPr>
              <a:t>, Omar Winters, Gabi Reid, and Ryan Reid</a:t>
            </a:r>
          </a:p>
        </p:txBody>
      </p:sp>
      <p:sp>
        <p:nvSpPr>
          <p:cNvPr id="4" name="AutoShape 4" descr="Image result for nike swoosh"/>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99462"/>
            <a:ext cx="2605135" cy="1358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090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891" y="0"/>
            <a:ext cx="10018713" cy="1752599"/>
          </a:xfrm>
        </p:spPr>
        <p:txBody>
          <a:bodyPr/>
          <a:lstStyle/>
          <a:p>
            <a:r>
              <a:rPr lang="en-US" dirty="0"/>
              <a:t>Nike’s Birth of Brand Culture</a:t>
            </a:r>
            <a:endParaRPr lang="en-US" dirty="0"/>
          </a:p>
        </p:txBody>
      </p:sp>
      <p:sp>
        <p:nvSpPr>
          <p:cNvPr id="3" name="Content Placeholder 2"/>
          <p:cNvSpPr>
            <a:spLocks noGrp="1"/>
          </p:cNvSpPr>
          <p:nvPr>
            <p:ph idx="1"/>
          </p:nvPr>
        </p:nvSpPr>
        <p:spPr>
          <a:xfrm>
            <a:off x="1517730" y="1570885"/>
            <a:ext cx="10018713" cy="5080310"/>
          </a:xfrm>
        </p:spPr>
        <p:txBody>
          <a:bodyPr>
            <a:normAutofit fontScale="92500" lnSpcReduction="10000"/>
          </a:bodyPr>
          <a:lstStyle/>
          <a:p>
            <a:r>
              <a:rPr lang="en-US" dirty="0"/>
              <a:t>Express the benefits to the company </a:t>
            </a:r>
          </a:p>
          <a:p>
            <a:r>
              <a:rPr lang="en-US" dirty="0"/>
              <a:t>Roles of Product Line Managers – staging the change </a:t>
            </a:r>
          </a:p>
          <a:p>
            <a:r>
              <a:rPr lang="en-US" dirty="0"/>
              <a:t>Developing perspective through visual aids, storytelling of brand strengths and expanding on potential benefits to come </a:t>
            </a:r>
          </a:p>
          <a:p>
            <a:endParaRPr lang="en-US" dirty="0"/>
          </a:p>
          <a:p>
            <a:r>
              <a:rPr lang="en-US" dirty="0"/>
              <a:t>Avoiding thoughts of paralysis </a:t>
            </a:r>
          </a:p>
          <a:p>
            <a:r>
              <a:rPr lang="en-US" dirty="0"/>
              <a:t>Assure product flows would not be slowed </a:t>
            </a:r>
          </a:p>
          <a:p>
            <a:r>
              <a:rPr lang="en-US" dirty="0"/>
              <a:t>Assure the still relevant need of all product line managers </a:t>
            </a:r>
          </a:p>
          <a:p>
            <a:r>
              <a:rPr lang="en-US" dirty="0"/>
              <a:t>Made communication throughout the company clear </a:t>
            </a:r>
          </a:p>
          <a:p>
            <a:endParaRPr lang="en-US" dirty="0"/>
          </a:p>
          <a:p>
            <a:r>
              <a:rPr lang="en-US" dirty="0"/>
              <a:t>The organization was given the ability to mesh and ultimately support the launch of marketing the brand.</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731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Jump The Resource Hurdle</a:t>
            </a:r>
            <a:endParaRPr lang="en-US" dirty="0"/>
          </a:p>
        </p:txBody>
      </p:sp>
      <p:sp>
        <p:nvSpPr>
          <p:cNvPr id="3" name="Content Placeholder 2"/>
          <p:cNvSpPr>
            <a:spLocks noGrp="1"/>
          </p:cNvSpPr>
          <p:nvPr>
            <p:ph idx="1"/>
          </p:nvPr>
        </p:nvSpPr>
        <p:spPr>
          <a:xfrm>
            <a:off x="1434180" y="1948403"/>
            <a:ext cx="10018713" cy="3124201"/>
          </a:xfrm>
        </p:spPr>
        <p:txBody>
          <a:bodyPr>
            <a:normAutofit/>
          </a:bodyPr>
          <a:lstStyle/>
          <a:p>
            <a:r>
              <a:rPr lang="en-US" sz="3600" dirty="0" smtClean="0"/>
              <a:t>IS THERE MONEY TO SPEND ON NECESSARY CHANGES?</a:t>
            </a:r>
            <a:endParaRPr lang="en-US" sz="3600"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086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Ways to Free Resources</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179055557"/>
              </p:ext>
            </p:extLst>
          </p:nvPr>
        </p:nvGraphicFramePr>
        <p:xfrm>
          <a:off x="1784693" y="2513049"/>
          <a:ext cx="9865209" cy="2373122"/>
        </p:xfrm>
        <a:graphic>
          <a:graphicData uri="http://schemas.openxmlformats.org/drawingml/2006/table">
            <a:tbl>
              <a:tblPr firstRow="1" bandRow="1">
                <a:tableStyleId>{3C2FFA5D-87B4-456A-9821-1D502468CF0F}</a:tableStyleId>
              </a:tblPr>
              <a:tblGrid>
                <a:gridCol w="3288403"/>
                <a:gridCol w="3288403"/>
                <a:gridCol w="3288403"/>
              </a:tblGrid>
              <a:tr h="1186561">
                <a:tc>
                  <a:txBody>
                    <a:bodyPr/>
                    <a:lstStyle/>
                    <a:p>
                      <a:pPr algn="ctr"/>
                      <a:r>
                        <a:rPr lang="en-US" sz="2800" dirty="0" smtClean="0"/>
                        <a:t>Hot Spots</a:t>
                      </a:r>
                      <a:endParaRPr lang="en-US" sz="2800" dirty="0"/>
                    </a:p>
                  </a:txBody>
                  <a:tcPr/>
                </a:tc>
                <a:tc>
                  <a:txBody>
                    <a:bodyPr/>
                    <a:lstStyle/>
                    <a:p>
                      <a:pPr algn="ctr"/>
                      <a:r>
                        <a:rPr lang="en-US" sz="2800" dirty="0" smtClean="0"/>
                        <a:t>Cold Spots</a:t>
                      </a:r>
                      <a:endParaRPr lang="en-US" sz="2800" dirty="0"/>
                    </a:p>
                  </a:txBody>
                  <a:tcPr/>
                </a:tc>
                <a:tc>
                  <a:txBody>
                    <a:bodyPr/>
                    <a:lstStyle/>
                    <a:p>
                      <a:pPr algn="ctr"/>
                      <a:r>
                        <a:rPr lang="en-US" sz="2800" dirty="0" smtClean="0"/>
                        <a:t>Horse-trading</a:t>
                      </a:r>
                      <a:r>
                        <a:rPr lang="en-US" sz="2800" baseline="0" dirty="0" smtClean="0"/>
                        <a:t> </a:t>
                      </a:r>
                      <a:endParaRPr lang="en-US" sz="2800" dirty="0"/>
                    </a:p>
                  </a:txBody>
                  <a:tcPr/>
                </a:tc>
              </a:tr>
              <a:tr h="1186561">
                <a:tc>
                  <a:txBody>
                    <a:bodyPr/>
                    <a:lstStyle/>
                    <a:p>
                      <a:pPr algn="ctr"/>
                      <a:r>
                        <a:rPr lang="en-US" dirty="0" smtClean="0"/>
                        <a:t>Redistribute Resources </a:t>
                      </a:r>
                      <a:endParaRPr lang="en-US" dirty="0"/>
                    </a:p>
                  </a:txBody>
                  <a:tcPr/>
                </a:tc>
                <a:tc>
                  <a:txBody>
                    <a:bodyPr/>
                    <a:lstStyle/>
                    <a:p>
                      <a:pPr algn="ctr"/>
                      <a:r>
                        <a:rPr lang="en-US" sz="1800" dirty="0" smtClean="0">
                          <a:latin typeface="Calibri" charset="0"/>
                          <a:ea typeface="ＭＳ Ｐゴシック" charset="0"/>
                          <a:cs typeface="ＭＳ Ｐゴシック" charset="0"/>
                        </a:rPr>
                        <a:t>Redirect Resources </a:t>
                      </a:r>
                      <a:endParaRPr lang="en-US" dirty="0"/>
                    </a:p>
                  </a:txBody>
                  <a:tcPr/>
                </a:tc>
                <a:tc>
                  <a:txBody>
                    <a:bodyPr/>
                    <a:lstStyle/>
                    <a:p>
                      <a:pPr algn="ctr"/>
                      <a:r>
                        <a:rPr lang="en-US" dirty="0" smtClean="0">
                          <a:latin typeface="Calibri" charset="0"/>
                          <a:ea typeface="ＭＳ Ｐゴシック" charset="0"/>
                          <a:cs typeface="ＭＳ Ｐゴシック" charset="0"/>
                        </a:rPr>
                        <a:t>Engage in Trading</a:t>
                      </a:r>
                      <a:endParaRPr lang="en-US" dirty="0"/>
                    </a:p>
                  </a:txBody>
                  <a:tcPr/>
                </a:tc>
              </a:tr>
            </a:tbl>
          </a:graphicData>
        </a:graphic>
      </p:graphicFrame>
      <p:sp>
        <p:nvSpPr>
          <p:cNvPr id="6" name="Content Placeholder 5"/>
          <p:cNvSpPr>
            <a:spLocks noGrp="1"/>
          </p:cNvSpPr>
          <p:nvPr>
            <p:ph idx="1"/>
          </p:nvPr>
        </p:nvSpPr>
        <p:spPr/>
        <p:txBody>
          <a:bodyPr/>
          <a:lstStyle/>
          <a:p>
            <a:pPr marL="0" indent="0">
              <a:buNone/>
            </a:pPr>
            <a:r>
              <a:rPr lang="en-US" dirty="0">
                <a:latin typeface="Calibri" charset="0"/>
                <a:ea typeface="ＭＳ Ｐゴシック" charset="0"/>
                <a:cs typeface="ＭＳ Ｐゴシック" charset="0"/>
              </a:rPr>
              <a:t> </a:t>
            </a:r>
            <a:endParaRPr lang="en-US" dirty="0"/>
          </a:p>
        </p:txBody>
      </p:sp>
    </p:spTree>
    <p:extLst>
      <p:ext uri="{BB962C8B-B14F-4D97-AF65-F5344CB8AC3E}">
        <p14:creationId xmlns:p14="http://schemas.microsoft.com/office/powerpoint/2010/main" val="2465433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p:cNvSpPr>
            <a:spLocks noGrp="1"/>
          </p:cNvSpPr>
          <p:nvPr>
            <p:ph type="ctrTitle"/>
          </p:nvPr>
        </p:nvSpPr>
        <p:spPr>
          <a:xfrm>
            <a:off x="2243293" y="-357933"/>
            <a:ext cx="8574622" cy="2616199"/>
          </a:xfrm>
        </p:spPr>
        <p:txBody>
          <a:bodyPr/>
          <a:lstStyle/>
          <a:p>
            <a:r>
              <a:rPr lang="en-US" dirty="0">
                <a:latin typeface="Calibri" charset="0"/>
              </a:rPr>
              <a:t>The Motivational Hurdle</a:t>
            </a:r>
          </a:p>
        </p:txBody>
      </p:sp>
      <p:sp>
        <p:nvSpPr>
          <p:cNvPr id="3" name="Subtitle 2"/>
          <p:cNvSpPr>
            <a:spLocks noGrp="1"/>
          </p:cNvSpPr>
          <p:nvPr>
            <p:ph type="subTitle" idx="1"/>
          </p:nvPr>
        </p:nvSpPr>
        <p:spPr>
          <a:xfrm>
            <a:off x="2773851" y="2313660"/>
            <a:ext cx="9000399" cy="3936457"/>
          </a:xfrm>
        </p:spPr>
        <p:txBody>
          <a:bodyPr rtlCol="0">
            <a:normAutofit/>
          </a:bodyPr>
          <a:lstStyle/>
          <a:p>
            <a:pPr algn="l" fontAlgn="auto">
              <a:spcAft>
                <a:spcPts val="0"/>
              </a:spcAft>
              <a:buFont typeface="Arial"/>
              <a:buNone/>
              <a:defRPr/>
            </a:pPr>
            <a:r>
              <a:rPr lang="en-US" dirty="0" smtClean="0">
                <a:ea typeface="+mn-ea"/>
                <a:cs typeface="+mn-cs"/>
              </a:rPr>
              <a:t>The motivational hurdle is one that discourages and demoralizes staff</a:t>
            </a:r>
          </a:p>
          <a:p>
            <a:pPr algn="l" fontAlgn="auto">
              <a:spcAft>
                <a:spcPts val="0"/>
              </a:spcAft>
              <a:buFont typeface="Arial"/>
              <a:buNone/>
              <a:defRPr/>
            </a:pPr>
            <a:endParaRPr lang="en-US" dirty="0" smtClean="0">
              <a:ea typeface="+mn-ea"/>
              <a:cs typeface="+mn-cs"/>
            </a:endParaRPr>
          </a:p>
          <a:p>
            <a:pPr algn="l" fontAlgn="auto">
              <a:spcAft>
                <a:spcPts val="0"/>
              </a:spcAft>
              <a:buFont typeface="Arial"/>
              <a:buNone/>
              <a:defRPr/>
            </a:pPr>
            <a:r>
              <a:rPr lang="en-US" dirty="0" smtClean="0">
                <a:ea typeface="+mn-ea"/>
                <a:cs typeface="+mn-cs"/>
              </a:rPr>
              <a:t>How do you motivate key players to move fast and tenaciously to carry out a break from the status quo?</a:t>
            </a:r>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866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142" y="-367027"/>
            <a:ext cx="10018713" cy="1752599"/>
          </a:xfrm>
        </p:spPr>
        <p:txBody>
          <a:bodyPr rtlCol="0">
            <a:normAutofit/>
          </a:bodyPr>
          <a:lstStyle/>
          <a:p>
            <a:pPr fontAlgn="auto">
              <a:spcAft>
                <a:spcPts val="0"/>
              </a:spcAft>
              <a:defRPr/>
            </a:pPr>
            <a:r>
              <a:rPr lang="en-US" dirty="0" smtClean="0">
                <a:ea typeface="+mj-ea"/>
                <a:cs typeface="+mj-cs"/>
              </a:rPr>
              <a:t>Nike uses Maslow’s Hierarchy of needs</a:t>
            </a:r>
          </a:p>
        </p:txBody>
      </p:sp>
      <p:pic>
        <p:nvPicPr>
          <p:cNvPr id="4098"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t="4247" b="4247"/>
          <a:stretch>
            <a:fillRect/>
          </a:stretch>
        </p:blipFill>
        <p:spPr>
          <a:xfrm>
            <a:off x="5452417" y="3263056"/>
            <a:ext cx="6906683" cy="3100387"/>
          </a:xfrm>
        </p:spPr>
      </p:pic>
      <p:sp>
        <p:nvSpPr>
          <p:cNvPr id="4099" name="TextBox 4"/>
          <p:cNvSpPr txBox="1">
            <a:spLocks noChangeArrowheads="1"/>
          </p:cNvSpPr>
          <p:nvPr/>
        </p:nvSpPr>
        <p:spPr bwMode="auto">
          <a:xfrm>
            <a:off x="1413008" y="1167650"/>
            <a:ext cx="5008033"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buFontTx/>
              <a:buAutoNum type="arabicPeriod"/>
            </a:pPr>
            <a:r>
              <a:rPr lang="en-US" sz="2000" dirty="0"/>
              <a:t>HR managers for Nike Company ensure that their employees get acceptable basic pay, they are paid in time, and provided with a safe and comfortable working </a:t>
            </a:r>
            <a:r>
              <a:rPr lang="en-US" sz="2000" dirty="0" smtClean="0"/>
              <a:t>environment.</a:t>
            </a:r>
            <a:endParaRPr lang="en-US" sz="2000" dirty="0"/>
          </a:p>
          <a:p>
            <a:pPr>
              <a:buFontTx/>
              <a:buAutoNum type="arabicPeriod"/>
            </a:pPr>
            <a:r>
              <a:rPr lang="en-US" sz="2000" dirty="0"/>
              <a:t>Adequate job security in the business environment. Create a non </a:t>
            </a:r>
            <a:r>
              <a:rPr lang="en-US" sz="2000" dirty="0" smtClean="0"/>
              <a:t>threatening </a:t>
            </a:r>
            <a:r>
              <a:rPr lang="en-US" sz="2000" dirty="0"/>
              <a:t>working atmosphere.</a:t>
            </a:r>
          </a:p>
          <a:p>
            <a:pPr>
              <a:buFontTx/>
              <a:buAutoNum type="arabicPeriod"/>
            </a:pPr>
            <a:r>
              <a:rPr lang="en-US" sz="2000" dirty="0"/>
              <a:t>Nike provides a healthy supportive culture, enjoyable </a:t>
            </a:r>
            <a:r>
              <a:rPr lang="en-US" sz="2000" dirty="0" smtClean="0"/>
              <a:t>atmosphere </a:t>
            </a:r>
            <a:r>
              <a:rPr lang="en-US" sz="2000" dirty="0"/>
              <a:t>and sense of loyalty and belonging</a:t>
            </a:r>
          </a:p>
          <a:p>
            <a:pPr>
              <a:buFontTx/>
              <a:buAutoNum type="arabicPeriod"/>
            </a:pPr>
            <a:r>
              <a:rPr lang="en-US" sz="2000" dirty="0"/>
              <a:t>Self-respect, usefulness and recognition from the company and colleagues. </a:t>
            </a:r>
          </a:p>
          <a:p>
            <a:pPr>
              <a:buFontTx/>
              <a:buAutoNum type="arabicPeriod"/>
            </a:pPr>
            <a:r>
              <a:rPr lang="en-US" sz="2000" dirty="0"/>
              <a:t>Managers at Nike create an environment that facilitates the employees to achieve  their self actualization</a:t>
            </a:r>
          </a:p>
          <a:p>
            <a:pPr>
              <a:buFontTx/>
              <a:buAutoNum type="arabicPeriod"/>
            </a:pPr>
            <a:endParaRPr lang="en-US" dirty="0"/>
          </a:p>
          <a:p>
            <a:pPr>
              <a:buFontTx/>
              <a:buAutoNum type="arabicPeriod"/>
            </a:pPr>
            <a:endParaRPr lang="en-US" dirty="0"/>
          </a:p>
        </p:txBody>
      </p:sp>
      <p:pic>
        <p:nvPicPr>
          <p:cNvPr id="5" name="Picture 6" descr="Image result for nike logo transparent backgro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0292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Title 1"/>
          <p:cNvSpPr>
            <a:spLocks noGrp="1"/>
          </p:cNvSpPr>
          <p:nvPr>
            <p:ph type="title"/>
          </p:nvPr>
        </p:nvSpPr>
        <p:spPr/>
        <p:txBody>
          <a:bodyPr/>
          <a:lstStyle/>
          <a:p>
            <a:r>
              <a:rPr lang="en-US">
                <a:latin typeface="Calibri" charset="0"/>
              </a:rPr>
              <a:t>Nike Employee Motivation</a:t>
            </a: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dirty="0" smtClean="0">
                <a:ea typeface="+mn-ea"/>
                <a:cs typeface="+mn-cs"/>
              </a:rPr>
              <a:t>Lush Headquarters</a:t>
            </a:r>
          </a:p>
          <a:p>
            <a:pPr fontAlgn="auto">
              <a:spcAft>
                <a:spcPts val="0"/>
              </a:spcAft>
              <a:buFont typeface="Arial"/>
              <a:buChar char="•"/>
              <a:defRPr/>
            </a:pPr>
            <a:r>
              <a:rPr lang="en-US" dirty="0" smtClean="0">
                <a:ea typeface="+mn-ea"/>
                <a:cs typeface="+mn-cs"/>
              </a:rPr>
              <a:t>Onsite fitness center/ fitness discounts</a:t>
            </a:r>
          </a:p>
          <a:p>
            <a:pPr fontAlgn="auto">
              <a:spcAft>
                <a:spcPts val="0"/>
              </a:spcAft>
              <a:buFont typeface="Arial"/>
              <a:buChar char="•"/>
              <a:defRPr/>
            </a:pPr>
            <a:r>
              <a:rPr lang="en-US" dirty="0" smtClean="0">
                <a:ea typeface="+mn-ea"/>
                <a:cs typeface="+mn-cs"/>
              </a:rPr>
              <a:t>Product discounts</a:t>
            </a:r>
          </a:p>
          <a:p>
            <a:pPr fontAlgn="auto">
              <a:spcAft>
                <a:spcPts val="0"/>
              </a:spcAft>
              <a:buFont typeface="Arial"/>
              <a:buChar char="•"/>
              <a:defRPr/>
            </a:pPr>
            <a:r>
              <a:rPr lang="en-US" dirty="0" smtClean="0">
                <a:ea typeface="+mn-ea"/>
                <a:cs typeface="+mn-cs"/>
              </a:rPr>
              <a:t>Insurance</a:t>
            </a:r>
          </a:p>
          <a:p>
            <a:pPr fontAlgn="auto">
              <a:spcAft>
                <a:spcPts val="0"/>
              </a:spcAft>
              <a:buFont typeface="Arial"/>
              <a:buChar char="•"/>
              <a:defRPr/>
            </a:pPr>
            <a:r>
              <a:rPr lang="en-US" dirty="0" smtClean="0">
                <a:ea typeface="+mn-ea"/>
                <a:cs typeface="+mn-cs"/>
              </a:rPr>
              <a:t>Retirement savings plan</a:t>
            </a:r>
          </a:p>
          <a:p>
            <a:pPr fontAlgn="auto">
              <a:spcAft>
                <a:spcPts val="0"/>
              </a:spcAft>
              <a:buFont typeface="Arial"/>
              <a:buChar char="•"/>
              <a:defRPr/>
            </a:pPr>
            <a:r>
              <a:rPr lang="en-US" dirty="0" smtClean="0">
                <a:ea typeface="+mn-ea"/>
                <a:cs typeface="+mn-cs"/>
              </a:rPr>
              <a:t>Tuition assistance</a:t>
            </a:r>
          </a:p>
          <a:p>
            <a:pPr fontAlgn="auto">
              <a:spcAft>
                <a:spcPts val="0"/>
              </a:spcAft>
              <a:buFont typeface="Arial"/>
              <a:buChar char="•"/>
              <a:defRPr/>
            </a:pPr>
            <a:r>
              <a:rPr lang="en-US" dirty="0" smtClean="0">
                <a:ea typeface="+mn-ea"/>
                <a:cs typeface="+mn-cs"/>
              </a:rPr>
              <a:t>Child care center</a:t>
            </a:r>
          </a:p>
          <a:p>
            <a:pPr marL="0" indent="0" fontAlgn="auto">
              <a:spcAft>
                <a:spcPts val="0"/>
              </a:spcAft>
              <a:buFont typeface="Arial"/>
              <a:buNone/>
              <a:defRPr/>
            </a:pPr>
            <a:endParaRPr lang="en-US" dirty="0" smtClean="0">
              <a:ea typeface="+mn-ea"/>
              <a:cs typeface="+mn-cs"/>
            </a:endParaRPr>
          </a:p>
        </p:txBody>
      </p:sp>
      <p:pic>
        <p:nvPicPr>
          <p:cNvPr id="102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70184" y="2894014"/>
            <a:ext cx="4766733"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Image result for nike logo transparent backgro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726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p:txBody>
          <a:bodyPr/>
          <a:lstStyle/>
          <a:p>
            <a:r>
              <a:rPr lang="en-US">
                <a:latin typeface="Calibri" charset="0"/>
              </a:rPr>
              <a:t>Nike’s “Free agent” HR model</a:t>
            </a:r>
          </a:p>
        </p:txBody>
      </p:sp>
      <p:sp>
        <p:nvSpPr>
          <p:cNvPr id="5122" name="Content Placeholder 2"/>
          <p:cNvSpPr>
            <a:spLocks noGrp="1"/>
          </p:cNvSpPr>
          <p:nvPr>
            <p:ph idx="1"/>
          </p:nvPr>
        </p:nvSpPr>
        <p:spPr>
          <a:xfrm>
            <a:off x="1400760" y="2132230"/>
            <a:ext cx="10018713" cy="3124201"/>
          </a:xfrm>
        </p:spPr>
        <p:txBody>
          <a:bodyPr/>
          <a:lstStyle/>
          <a:p>
            <a:r>
              <a:rPr lang="en-US" dirty="0">
                <a:latin typeface="Calibri" charset="0"/>
              </a:rPr>
              <a:t>Encourages new employees to begin interviewing around the company to make sure they are in the best job for them.</a:t>
            </a:r>
          </a:p>
          <a:p>
            <a:r>
              <a:rPr lang="en-US" dirty="0">
                <a:latin typeface="Calibri" charset="0"/>
              </a:rPr>
              <a:t>Often within first month of employment.</a:t>
            </a:r>
          </a:p>
          <a:p>
            <a:r>
              <a:rPr lang="en-US" dirty="0">
                <a:latin typeface="Calibri" charset="0"/>
              </a:rPr>
              <a:t>Nike is willing to endure the short-term pain of people moving around to get the long-term benefit of having motivated employees.</a:t>
            </a:r>
          </a:p>
        </p:txBody>
      </p:sp>
      <p:pic>
        <p:nvPicPr>
          <p:cNvPr id="4" name="Picture 6" descr="Image result for nike logo transparen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79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Hurdle</a:t>
            </a:r>
            <a:endParaRPr lang="en-US" dirty="0"/>
          </a:p>
        </p:txBody>
      </p:sp>
      <p:sp>
        <p:nvSpPr>
          <p:cNvPr id="3" name="Content Placeholder 2"/>
          <p:cNvSpPr>
            <a:spLocks noGrp="1"/>
          </p:cNvSpPr>
          <p:nvPr>
            <p:ph idx="1"/>
          </p:nvPr>
        </p:nvSpPr>
        <p:spPr>
          <a:xfrm>
            <a:off x="1551150" y="2148941"/>
            <a:ext cx="10018713" cy="3124201"/>
          </a:xfrm>
        </p:spPr>
        <p:txBody>
          <a:bodyPr/>
          <a:lstStyle/>
          <a:p>
            <a:r>
              <a:rPr lang="en-US" dirty="0" smtClean="0"/>
              <a:t>It is critical to know what politics are involved in your company and the people who can change decisions and go counter to management’s decisions. </a:t>
            </a:r>
          </a:p>
          <a:p>
            <a:endParaRPr lang="en-US" dirty="0"/>
          </a:p>
          <a:p>
            <a:r>
              <a:rPr lang="en-US" dirty="0" smtClean="0"/>
              <a:t>You need more than someone who can be a good financial officer, you need a strategic leader who can implement new strategies. </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2189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forces</a:t>
            </a:r>
            <a:endParaRPr lang="en-US" dirty="0"/>
          </a:p>
        </p:txBody>
      </p:sp>
      <p:sp>
        <p:nvSpPr>
          <p:cNvPr id="3" name="Content Placeholder 2"/>
          <p:cNvSpPr>
            <a:spLocks noGrp="1"/>
          </p:cNvSpPr>
          <p:nvPr>
            <p:ph idx="1"/>
          </p:nvPr>
        </p:nvSpPr>
        <p:spPr>
          <a:xfrm>
            <a:off x="1484310" y="1831422"/>
            <a:ext cx="10018713" cy="3124201"/>
          </a:xfrm>
        </p:spPr>
        <p:txBody>
          <a:bodyPr/>
          <a:lstStyle/>
          <a:p>
            <a:r>
              <a:rPr lang="en-US" dirty="0" smtClean="0"/>
              <a:t>Angels </a:t>
            </a:r>
            <a:r>
              <a:rPr lang="mr-IN" dirty="0" smtClean="0"/>
              <a:t>–</a:t>
            </a:r>
            <a:r>
              <a:rPr lang="en-US" dirty="0" smtClean="0"/>
              <a:t> those who have the most to gain from the strategic shift</a:t>
            </a:r>
          </a:p>
          <a:p>
            <a:r>
              <a:rPr lang="en-US" dirty="0" smtClean="0"/>
              <a:t>Devils </a:t>
            </a:r>
            <a:r>
              <a:rPr lang="mr-IN" dirty="0" smtClean="0"/>
              <a:t>–</a:t>
            </a:r>
            <a:r>
              <a:rPr lang="en-US" dirty="0" smtClean="0"/>
              <a:t> those who have the most to lose from the strategic shift</a:t>
            </a:r>
          </a:p>
          <a:p>
            <a:r>
              <a:rPr lang="en-US" dirty="0" smtClean="0"/>
              <a:t>Consigliere </a:t>
            </a:r>
            <a:r>
              <a:rPr lang="mr-IN" dirty="0" smtClean="0"/>
              <a:t>–</a:t>
            </a:r>
            <a:r>
              <a:rPr lang="en-US" dirty="0" smtClean="0"/>
              <a:t> a politically adept but highly respected insider who knows in advance all of the pitfalls and key people who will support management. </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973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Secure a Consigliere on Your Top Management Team</a:t>
            </a:r>
            <a:endParaRPr lang="en-US" dirty="0"/>
          </a:p>
        </p:txBody>
      </p:sp>
      <p:sp>
        <p:nvSpPr>
          <p:cNvPr id="3" name="Content Placeholder 2"/>
          <p:cNvSpPr>
            <a:spLocks noGrp="1"/>
          </p:cNvSpPr>
          <p:nvPr>
            <p:ph idx="1"/>
          </p:nvPr>
        </p:nvSpPr>
        <p:spPr/>
        <p:txBody>
          <a:bodyPr/>
          <a:lstStyle/>
          <a:p>
            <a:r>
              <a:rPr lang="en-US" dirty="0" smtClean="0"/>
              <a:t>Must have:</a:t>
            </a:r>
          </a:p>
          <a:p>
            <a:r>
              <a:rPr lang="en-US" dirty="0"/>
              <a:t>E</a:t>
            </a:r>
            <a:r>
              <a:rPr lang="en-US" dirty="0" smtClean="0"/>
              <a:t>xperience in the company </a:t>
            </a:r>
          </a:p>
          <a:p>
            <a:r>
              <a:rPr lang="en-US" dirty="0" smtClean="0"/>
              <a:t>Knowledge about the employees and their wants</a:t>
            </a:r>
          </a:p>
          <a:p>
            <a:r>
              <a:rPr lang="en-US" dirty="0" smtClean="0"/>
              <a:t>Respected by the majority</a:t>
            </a:r>
          </a:p>
          <a:p>
            <a:r>
              <a:rPr lang="en-US" dirty="0" smtClean="0"/>
              <a:t>See who will support or quietly try to destroy the new incentive. </a:t>
            </a:r>
          </a:p>
          <a:p>
            <a:endParaRPr lang="en-US" dirty="0" smtClean="0"/>
          </a:p>
          <a:p>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99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93" y="401703"/>
            <a:ext cx="10018713" cy="1752599"/>
          </a:xfrm>
        </p:spPr>
        <p:txBody>
          <a:bodyPr/>
          <a:lstStyle/>
          <a:p>
            <a:r>
              <a:rPr lang="en-US" dirty="0"/>
              <a:t>Outline</a:t>
            </a:r>
            <a:endParaRPr lang="en-US" dirty="0"/>
          </a:p>
        </p:txBody>
      </p:sp>
      <p:sp>
        <p:nvSpPr>
          <p:cNvPr id="3" name="Content Placeholder 2"/>
          <p:cNvSpPr>
            <a:spLocks noGrp="1"/>
          </p:cNvSpPr>
          <p:nvPr>
            <p:ph idx="1"/>
          </p:nvPr>
        </p:nvSpPr>
        <p:spPr>
          <a:xfrm>
            <a:off x="2821106" y="1948402"/>
            <a:ext cx="10018713" cy="3124201"/>
          </a:xfrm>
        </p:spPr>
        <p:txBody>
          <a:bodyPr/>
          <a:lstStyle/>
          <a:p>
            <a:r>
              <a:rPr lang="en-US" dirty="0"/>
              <a:t>Cognitive Hurdle </a:t>
            </a:r>
          </a:p>
          <a:p>
            <a:r>
              <a:rPr lang="en-US" dirty="0"/>
              <a:t>Resource Hurdle </a:t>
            </a:r>
          </a:p>
          <a:p>
            <a:r>
              <a:rPr lang="en-US" dirty="0"/>
              <a:t>Motivational Hurdle </a:t>
            </a:r>
          </a:p>
          <a:p>
            <a:r>
              <a:rPr lang="en-US" dirty="0"/>
              <a:t>Political Hurdle </a:t>
            </a:r>
          </a:p>
          <a:p>
            <a:r>
              <a:rPr lang="en-US" dirty="0"/>
              <a:t>Challenging Conventional Wisdom</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780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Leverage your Angels and Silence your Devils</a:t>
            </a:r>
            <a:endParaRPr lang="en-US" dirty="0"/>
          </a:p>
        </p:txBody>
      </p:sp>
      <p:sp>
        <p:nvSpPr>
          <p:cNvPr id="3" name="Content Placeholder 2"/>
          <p:cNvSpPr>
            <a:spLocks noGrp="1"/>
          </p:cNvSpPr>
          <p:nvPr>
            <p:ph idx="1"/>
          </p:nvPr>
        </p:nvSpPr>
        <p:spPr/>
        <p:txBody>
          <a:bodyPr>
            <a:normAutofit lnSpcReduction="10000"/>
          </a:bodyPr>
          <a:lstStyle/>
          <a:p>
            <a:r>
              <a:rPr lang="en-US" dirty="0" smtClean="0"/>
              <a:t>Know who will naturally align with your new blue ocean strategy.</a:t>
            </a:r>
          </a:p>
          <a:p>
            <a:r>
              <a:rPr lang="en-US" dirty="0" smtClean="0"/>
              <a:t>Know who will have the most to lose and will fight the new strategy. </a:t>
            </a:r>
          </a:p>
          <a:p>
            <a:endParaRPr lang="en-US" dirty="0"/>
          </a:p>
          <a:p>
            <a:r>
              <a:rPr lang="en-US" dirty="0" smtClean="0"/>
              <a:t>Try to get the majority on your side by being fast to implement and knowing what they will counter your attack with.	</a:t>
            </a:r>
          </a:p>
          <a:p>
            <a:pPr lvl="1"/>
            <a:r>
              <a:rPr lang="en-US" dirty="0" smtClean="0"/>
              <a:t>Be ready to use undisputable facts to support your plan and defend your stance. </a:t>
            </a:r>
          </a:p>
          <a:p>
            <a:pPr lvl="1"/>
            <a:r>
              <a:rPr lang="en-US" dirty="0" smtClean="0"/>
              <a:t>Discourage the war before it starts</a:t>
            </a:r>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165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Nike needs a CEO that:</a:t>
            </a:r>
          </a:p>
          <a:p>
            <a:pPr lvl="1"/>
            <a:r>
              <a:rPr lang="en-US" dirty="0" smtClean="0"/>
              <a:t>understands the management team and the direction that they want the company to go. </a:t>
            </a:r>
          </a:p>
          <a:p>
            <a:pPr lvl="1"/>
            <a:r>
              <a:rPr lang="en-US" dirty="0" smtClean="0"/>
              <a:t>is respected in the footwear and apparel market</a:t>
            </a:r>
          </a:p>
          <a:p>
            <a:pPr lvl="1"/>
            <a:r>
              <a:rPr lang="en-US" dirty="0" smtClean="0"/>
              <a:t>can move quickly to implement new strategies and build an alliance to support it</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31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Challenging Conventional  Wisdom</a:t>
            </a:r>
            <a:endParaRPr lang="en-US" dirty="0"/>
          </a:p>
        </p:txBody>
      </p:sp>
      <p:sp>
        <p:nvSpPr>
          <p:cNvPr id="3" name="Content Placeholder 2"/>
          <p:cNvSpPr>
            <a:spLocks noGrp="1"/>
          </p:cNvSpPr>
          <p:nvPr>
            <p:ph idx="1"/>
          </p:nvPr>
        </p:nvSpPr>
        <p:spPr/>
        <p:txBody>
          <a:bodyPr>
            <a:normAutofit/>
          </a:bodyPr>
          <a:lstStyle/>
          <a:p>
            <a:r>
              <a:rPr lang="en-US" dirty="0" smtClean="0"/>
              <a:t>Conventional Wisdom </a:t>
            </a:r>
            <a:r>
              <a:rPr lang="mr-IN" dirty="0" smtClean="0"/>
              <a:t>–</a:t>
            </a:r>
            <a:r>
              <a:rPr lang="en-US" dirty="0" smtClean="0"/>
              <a:t> moving the mass, using steep resources and long time frames.	</a:t>
            </a:r>
          </a:p>
          <a:p>
            <a:pPr lvl="1"/>
            <a:r>
              <a:rPr lang="en-US" dirty="0" smtClean="0"/>
              <a:t>Few companies have this option</a:t>
            </a:r>
          </a:p>
          <a:p>
            <a:r>
              <a:rPr lang="en-US" dirty="0" smtClean="0"/>
              <a:t>Tipping point leadership </a:t>
            </a:r>
            <a:r>
              <a:rPr lang="mr-IN" dirty="0" smtClean="0"/>
              <a:t>–</a:t>
            </a:r>
            <a:r>
              <a:rPr lang="en-US" dirty="0" smtClean="0"/>
              <a:t> transforming the extremes, the people, acts, and activities that have a disproportionate influence on performance. </a:t>
            </a:r>
          </a:p>
          <a:p>
            <a:pPr lvl="1"/>
            <a:r>
              <a:rPr lang="en-US" dirty="0" smtClean="0"/>
              <a:t>Fast core change and low cost to implement new strategy </a:t>
            </a:r>
            <a:endParaRPr lang="en-US" dirty="0"/>
          </a:p>
          <a:p>
            <a:pPr lvl="1"/>
            <a:r>
              <a:rPr lang="en-US" dirty="0" smtClean="0"/>
              <a:t>Align employees’ actions with the new strategy. </a:t>
            </a:r>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891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fbeelding 14.png"/>
          <p:cNvPicPr>
            <a:picLocks noGrp="1" noChangeAspect="1"/>
          </p:cNvPicPr>
          <p:nvPr>
            <p:ph idx="1"/>
          </p:nvPr>
        </p:nvPicPr>
        <p:blipFill rotWithShape="1">
          <a:blip r:embed="rId2">
            <a:extLst>
              <a:ext uri="{28A0092B-C50C-407E-A947-70E740481C1C}">
                <a14:useLocalDpi xmlns:a14="http://schemas.microsoft.com/office/drawing/2010/main" val="0"/>
              </a:ext>
            </a:extLst>
          </a:blip>
          <a:srcRect t="-369" b="74"/>
          <a:stretch/>
        </p:blipFill>
        <p:spPr>
          <a:xfrm>
            <a:off x="1420662" y="735542"/>
            <a:ext cx="9350677" cy="5386916"/>
          </a:xfrm>
        </p:spPr>
      </p:pic>
      <p:pic>
        <p:nvPicPr>
          <p:cNvPr id="3" name="Picture 6" descr="Image result for nike logo transparen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9793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891" y="0"/>
            <a:ext cx="10018713" cy="1752599"/>
          </a:xfrm>
        </p:spPr>
        <p:txBody>
          <a:bodyPr/>
          <a:lstStyle/>
          <a:p>
            <a:r>
              <a:rPr lang="en-US" dirty="0" smtClean="0"/>
              <a:t>Conclusion</a:t>
            </a:r>
            <a:endParaRPr lang="en-US" dirty="0"/>
          </a:p>
        </p:txBody>
      </p:sp>
      <p:sp>
        <p:nvSpPr>
          <p:cNvPr id="3" name="Content Placeholder 2"/>
          <p:cNvSpPr>
            <a:spLocks noGrp="1"/>
          </p:cNvSpPr>
          <p:nvPr>
            <p:ph idx="1"/>
          </p:nvPr>
        </p:nvSpPr>
        <p:spPr>
          <a:xfrm>
            <a:off x="1687705" y="1534723"/>
            <a:ext cx="9725193" cy="5323277"/>
          </a:xfrm>
        </p:spPr>
        <p:txBody>
          <a:bodyPr>
            <a:normAutofit fontScale="40000" lnSpcReduction="20000"/>
          </a:bodyPr>
          <a:lstStyle/>
          <a:p>
            <a:r>
              <a:rPr lang="en-US" sz="6200" dirty="0" smtClean="0"/>
              <a:t>Four Hurdles</a:t>
            </a:r>
          </a:p>
          <a:p>
            <a:pPr lvl="1"/>
            <a:r>
              <a:rPr lang="en-US" sz="6200" dirty="0" smtClean="0"/>
              <a:t>Cognitive Hurdle</a:t>
            </a:r>
          </a:p>
          <a:p>
            <a:pPr lvl="2"/>
            <a:r>
              <a:rPr lang="en-US" sz="6200" dirty="0" smtClean="0"/>
              <a:t>Help employees see there is a need for change.</a:t>
            </a:r>
          </a:p>
          <a:p>
            <a:pPr lvl="1"/>
            <a:r>
              <a:rPr lang="en-US" sz="6200" dirty="0" smtClean="0"/>
              <a:t>Resource Hurdle</a:t>
            </a:r>
          </a:p>
          <a:p>
            <a:pPr lvl="2"/>
            <a:r>
              <a:rPr lang="en-US" sz="6200" dirty="0"/>
              <a:t>M</a:t>
            </a:r>
            <a:r>
              <a:rPr lang="en-US" sz="6200" dirty="0" smtClean="0"/>
              <a:t>ultiply the value of the current resources by using redirecting how and where resources are being used. </a:t>
            </a:r>
          </a:p>
          <a:p>
            <a:pPr lvl="1"/>
            <a:r>
              <a:rPr lang="en-US" sz="6200" dirty="0" smtClean="0"/>
              <a:t>Motivational Hurdle</a:t>
            </a:r>
          </a:p>
          <a:p>
            <a:pPr lvl="2"/>
            <a:r>
              <a:rPr lang="en-US" sz="6200" dirty="0" smtClean="0"/>
              <a:t>Help employees know what is coming and give them an incentive to see the strategy through. </a:t>
            </a:r>
          </a:p>
          <a:p>
            <a:pPr lvl="1"/>
            <a:r>
              <a:rPr lang="en-US" sz="6200" dirty="0" smtClean="0"/>
              <a:t>Political Hurdle</a:t>
            </a:r>
          </a:p>
          <a:p>
            <a:pPr lvl="2"/>
            <a:r>
              <a:rPr lang="en-US" sz="6200" dirty="0" smtClean="0"/>
              <a:t>Know who is going to fight with you and who will try to destroy the strategy before it starts.</a:t>
            </a:r>
          </a:p>
          <a:p>
            <a:pPr lvl="1"/>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91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The Cognitive </a:t>
            </a:r>
            <a:r>
              <a:rPr lang="en-US" dirty="0" smtClean="0"/>
              <a:t>Hurdle</a:t>
            </a:r>
            <a:endParaRPr lang="en-US" dirty="0"/>
          </a:p>
        </p:txBody>
      </p:sp>
      <p:sp>
        <p:nvSpPr>
          <p:cNvPr id="3" name="Content Placeholder 2"/>
          <p:cNvSpPr>
            <a:spLocks noGrp="1"/>
          </p:cNvSpPr>
          <p:nvPr>
            <p:ph idx="1"/>
          </p:nvPr>
        </p:nvSpPr>
        <p:spPr>
          <a:xfrm>
            <a:off x="1484310" y="2322905"/>
            <a:ext cx="10018713" cy="3468295"/>
          </a:xfrm>
        </p:spPr>
        <p:txBody>
          <a:bodyPr/>
          <a:lstStyle/>
          <a:p>
            <a:r>
              <a:rPr lang="en-US" dirty="0"/>
              <a:t>Overcoming the status quo </a:t>
            </a:r>
          </a:p>
          <a:p>
            <a:endParaRPr lang="en-US" dirty="0"/>
          </a:p>
          <a:p>
            <a:r>
              <a:rPr lang="en-US" dirty="0"/>
              <a:t>Current view on company needs </a:t>
            </a:r>
          </a:p>
          <a:p>
            <a:endParaRPr lang="en-US" dirty="0"/>
          </a:p>
          <a:p>
            <a:r>
              <a:rPr lang="en-US" dirty="0"/>
              <a:t>Is change really needed?</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27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Hurdle: Questions to Ask</a:t>
            </a:r>
            <a:endParaRPr lang="en-US" dirty="0"/>
          </a:p>
        </p:txBody>
      </p:sp>
      <p:sp>
        <p:nvSpPr>
          <p:cNvPr id="3" name="Content Placeholder 2"/>
          <p:cNvSpPr>
            <a:spLocks noGrp="1"/>
          </p:cNvSpPr>
          <p:nvPr>
            <p:ph idx="1"/>
          </p:nvPr>
        </p:nvSpPr>
        <p:spPr/>
        <p:txBody>
          <a:bodyPr>
            <a:normAutofit fontScale="92500" lnSpcReduction="10000"/>
          </a:bodyPr>
          <a:lstStyle/>
          <a:p>
            <a:r>
              <a:rPr lang="en-US" dirty="0"/>
              <a:t>How should we go about explaining the problems the company is facing? </a:t>
            </a:r>
          </a:p>
          <a:p>
            <a:endParaRPr lang="en-US" dirty="0"/>
          </a:p>
          <a:p>
            <a:r>
              <a:rPr lang="en-US" dirty="0"/>
              <a:t>What methods should we use to get others out of the Red Ocean comfort zone? </a:t>
            </a:r>
          </a:p>
          <a:p>
            <a:endParaRPr lang="en-US" dirty="0"/>
          </a:p>
          <a:p>
            <a:r>
              <a:rPr lang="en-US" dirty="0"/>
              <a:t>In what ways can we influence others to agree on the cause? </a:t>
            </a:r>
          </a:p>
          <a:p>
            <a:endParaRPr lang="en-US" dirty="0"/>
          </a:p>
          <a:p>
            <a:r>
              <a:rPr lang="en-US" b="1" dirty="0"/>
              <a:t>How do we convert the mindset of the company to a Blue Ocean strategy?</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22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Hurdle Headaches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Pointing to the numbers </a:t>
            </a:r>
          </a:p>
          <a:p>
            <a:r>
              <a:rPr lang="en-US" dirty="0"/>
              <a:t>Creates distance from those you are trying to influence </a:t>
            </a:r>
          </a:p>
          <a:p>
            <a:r>
              <a:rPr lang="en-US" dirty="0"/>
              <a:t>Possibility of hostility: manipulation and distortion </a:t>
            </a:r>
          </a:p>
          <a:p>
            <a:endParaRPr lang="en-US" b="1" dirty="0"/>
          </a:p>
          <a:p>
            <a:r>
              <a:rPr lang="en-US" b="1" dirty="0"/>
              <a:t>Sensitivity of management </a:t>
            </a:r>
          </a:p>
          <a:p>
            <a:r>
              <a:rPr lang="en-US" dirty="0"/>
              <a:t>Those doing well feel unaffected </a:t>
            </a:r>
          </a:p>
          <a:p>
            <a:r>
              <a:rPr lang="en-US" dirty="0"/>
              <a:t>Those doing poorly feel threatened</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057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Strategies of Shifting Company Perspective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Face-to-Face</a:t>
            </a:r>
            <a:r>
              <a:rPr lang="en-US" dirty="0"/>
              <a:t>: Bring the people to the problem </a:t>
            </a:r>
          </a:p>
          <a:p>
            <a:r>
              <a:rPr lang="en-US" dirty="0"/>
              <a:t>The effect of firsthand experience – “Seeing is believing” </a:t>
            </a:r>
          </a:p>
          <a:p>
            <a:r>
              <a:rPr lang="en-US" dirty="0"/>
              <a:t>Show the worst reality </a:t>
            </a:r>
          </a:p>
          <a:p>
            <a:r>
              <a:rPr lang="en-US" dirty="0"/>
              <a:t>Effects of positive and negative stimuli </a:t>
            </a:r>
          </a:p>
          <a:p>
            <a:endParaRPr lang="en-US" dirty="0"/>
          </a:p>
          <a:p>
            <a:r>
              <a:rPr lang="en-US" b="1" dirty="0"/>
              <a:t>Meet Directly with Disgruntled Customers</a:t>
            </a:r>
            <a:r>
              <a:rPr lang="en-US" dirty="0"/>
              <a:t> </a:t>
            </a:r>
          </a:p>
          <a:p>
            <a:r>
              <a:rPr lang="en-US" dirty="0"/>
              <a:t>Market surveys do not always grasp problem reasoning - Not what, but </a:t>
            </a:r>
            <a:r>
              <a:rPr lang="en-US" b="1" dirty="0"/>
              <a:t>why</a:t>
            </a:r>
            <a:r>
              <a:rPr lang="en-US" dirty="0"/>
              <a:t>? </a:t>
            </a:r>
          </a:p>
          <a:p>
            <a:r>
              <a:rPr lang="en-US" dirty="0"/>
              <a:t>There is no substitute for direct contact</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23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891" y="0"/>
            <a:ext cx="10018713" cy="1752599"/>
          </a:xfrm>
        </p:spPr>
        <p:txBody>
          <a:bodyPr/>
          <a:lstStyle/>
          <a:p>
            <a:r>
              <a:rPr lang="en-US" dirty="0"/>
              <a:t>Nike’s Cognitive Shift</a:t>
            </a:r>
            <a:endParaRPr lang="en-US" dirty="0"/>
          </a:p>
        </p:txBody>
      </p:sp>
      <p:sp>
        <p:nvSpPr>
          <p:cNvPr id="3" name="Content Placeholder 2"/>
          <p:cNvSpPr>
            <a:spLocks noGrp="1"/>
          </p:cNvSpPr>
          <p:nvPr>
            <p:ph idx="1"/>
          </p:nvPr>
        </p:nvSpPr>
        <p:spPr>
          <a:xfrm>
            <a:off x="1484310" y="1621020"/>
            <a:ext cx="10018713" cy="4638103"/>
          </a:xfrm>
        </p:spPr>
        <p:txBody>
          <a:bodyPr>
            <a:normAutofit fontScale="92500" lnSpcReduction="20000"/>
          </a:bodyPr>
          <a:lstStyle/>
          <a:p>
            <a:r>
              <a:rPr lang="en-US" dirty="0"/>
              <a:t>Jerome Conlon: Nike’s early Planning Director </a:t>
            </a:r>
          </a:p>
          <a:p>
            <a:endParaRPr lang="en-US" dirty="0"/>
          </a:p>
          <a:p>
            <a:r>
              <a:rPr lang="en-US" dirty="0"/>
              <a:t>Status Quo: </a:t>
            </a:r>
          </a:p>
          <a:p>
            <a:r>
              <a:rPr lang="en-US" dirty="0"/>
              <a:t>Go-To-Market Efficiency – product designing, pricing, packaging, and selling </a:t>
            </a:r>
          </a:p>
          <a:p>
            <a:r>
              <a:rPr lang="en-US" dirty="0"/>
              <a:t>No pre-testing or advertising </a:t>
            </a:r>
          </a:p>
          <a:p>
            <a:endParaRPr lang="en-US" dirty="0"/>
          </a:p>
          <a:p>
            <a:r>
              <a:rPr lang="en-US" dirty="0"/>
              <a:t>Sales Orientation – the futures program </a:t>
            </a:r>
          </a:p>
          <a:p>
            <a:endParaRPr lang="en-US" dirty="0"/>
          </a:p>
          <a:p>
            <a:r>
              <a:rPr lang="en-US" dirty="0"/>
              <a:t>Paralysis by Analysis – load and burden of marketing planning </a:t>
            </a:r>
          </a:p>
          <a:p>
            <a:endParaRPr lang="en-US" dirty="0"/>
          </a:p>
          <a:p>
            <a:r>
              <a:rPr lang="en-US" dirty="0"/>
              <a:t>How did Nike turn the corner and create a premier marketing organization?</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50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34319"/>
            <a:ext cx="10018713" cy="1752599"/>
          </a:xfrm>
        </p:spPr>
        <p:txBody>
          <a:bodyPr/>
          <a:lstStyle/>
          <a:p>
            <a:r>
              <a:rPr lang="en-US" dirty="0"/>
              <a:t>Nike’s Cognitive Shift</a:t>
            </a:r>
            <a:endParaRPr lang="en-US" dirty="0"/>
          </a:p>
        </p:txBody>
      </p:sp>
      <p:sp>
        <p:nvSpPr>
          <p:cNvPr id="3" name="Content Placeholder 2"/>
          <p:cNvSpPr>
            <a:spLocks noGrp="1"/>
          </p:cNvSpPr>
          <p:nvPr>
            <p:ph idx="1"/>
          </p:nvPr>
        </p:nvSpPr>
        <p:spPr>
          <a:xfrm>
            <a:off x="1484310" y="1504039"/>
            <a:ext cx="10018713" cy="4913194"/>
          </a:xfrm>
        </p:spPr>
        <p:txBody>
          <a:bodyPr>
            <a:normAutofit fontScale="92500" lnSpcReduction="10000"/>
          </a:bodyPr>
          <a:lstStyle/>
          <a:p>
            <a:r>
              <a:rPr lang="en-US" dirty="0"/>
              <a:t>Facing the problem</a:t>
            </a:r>
          </a:p>
          <a:p>
            <a:r>
              <a:rPr lang="en-US" dirty="0"/>
              <a:t>Met with every department manager and discussed growth issues they would face – what managers could and would support </a:t>
            </a:r>
          </a:p>
          <a:p>
            <a:r>
              <a:rPr lang="en-US" dirty="0"/>
              <a:t>No feedback systems to gauge effectiveness </a:t>
            </a:r>
          </a:p>
          <a:p>
            <a:r>
              <a:rPr lang="en-US" dirty="0"/>
              <a:t>The strategy implementation had been tried but ultimately rejected </a:t>
            </a:r>
          </a:p>
          <a:p>
            <a:endParaRPr lang="en-US" dirty="0"/>
          </a:p>
          <a:p>
            <a:r>
              <a:rPr lang="en-US" dirty="0"/>
              <a:t>Providing a solution</a:t>
            </a:r>
          </a:p>
          <a:p>
            <a:r>
              <a:rPr lang="en-US" dirty="0"/>
              <a:t>Conlon’s two paper presentation </a:t>
            </a:r>
          </a:p>
          <a:p>
            <a:r>
              <a:rPr lang="en-US" dirty="0"/>
              <a:t>One showed a map of the current company “status quo” </a:t>
            </a:r>
          </a:p>
          <a:p>
            <a:r>
              <a:rPr lang="en-US" dirty="0"/>
              <a:t>The other gave new processes to open up the floor to ideas </a:t>
            </a:r>
          </a:p>
          <a:p>
            <a:r>
              <a:rPr lang="en-US" dirty="0"/>
              <a:t>Research tools; market planning; budget processing</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30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891" y="0"/>
            <a:ext cx="10018713" cy="1752599"/>
          </a:xfrm>
        </p:spPr>
        <p:txBody>
          <a:bodyPr/>
          <a:lstStyle/>
          <a:p>
            <a:r>
              <a:rPr lang="en-US" dirty="0"/>
              <a:t>Nike’s Cognitive Shift</a:t>
            </a:r>
            <a:endParaRPr lang="en-US" dirty="0"/>
          </a:p>
        </p:txBody>
      </p:sp>
      <p:sp>
        <p:nvSpPr>
          <p:cNvPr id="3" name="Content Placeholder 2"/>
          <p:cNvSpPr>
            <a:spLocks noGrp="1"/>
          </p:cNvSpPr>
          <p:nvPr>
            <p:ph idx="1"/>
          </p:nvPr>
        </p:nvSpPr>
        <p:spPr>
          <a:xfrm>
            <a:off x="1467600" y="1504039"/>
            <a:ext cx="10018713" cy="4829637"/>
          </a:xfrm>
        </p:spPr>
        <p:txBody>
          <a:bodyPr>
            <a:normAutofit fontScale="92500" lnSpcReduction="20000"/>
          </a:bodyPr>
          <a:lstStyle/>
          <a:p>
            <a:r>
              <a:rPr lang="en-US" dirty="0"/>
              <a:t>Goal: Create a framework for analyzing the business more rigorously to justify increased investments in developing the brand further </a:t>
            </a:r>
          </a:p>
          <a:p>
            <a:endParaRPr lang="en-US" dirty="0"/>
          </a:p>
          <a:p>
            <a:r>
              <a:rPr lang="en-US" dirty="0"/>
              <a:t>Gaining company insight on how to… </a:t>
            </a:r>
          </a:p>
          <a:p>
            <a:r>
              <a:rPr lang="en-US" dirty="0"/>
              <a:t>Organize scarce resources </a:t>
            </a:r>
          </a:p>
          <a:p>
            <a:r>
              <a:rPr lang="en-US" dirty="0"/>
              <a:t>Better satisfy the customer needs </a:t>
            </a:r>
          </a:p>
          <a:p>
            <a:r>
              <a:rPr lang="en-US" dirty="0"/>
              <a:t>Achieve effective campaign impacts </a:t>
            </a:r>
          </a:p>
          <a:p>
            <a:endParaRPr lang="en-US" dirty="0"/>
          </a:p>
          <a:p>
            <a:r>
              <a:rPr lang="en-US" dirty="0"/>
              <a:t>Slow transition with careful planning </a:t>
            </a:r>
          </a:p>
          <a:p>
            <a:r>
              <a:rPr lang="en-US" dirty="0"/>
              <a:t>Market situation analysis </a:t>
            </a:r>
          </a:p>
          <a:p>
            <a:r>
              <a:rPr lang="en-US" dirty="0"/>
              <a:t>Marketing goals </a:t>
            </a:r>
          </a:p>
          <a:p>
            <a:r>
              <a:rPr lang="en-US" dirty="0"/>
              <a:t>Marketing strategies</a:t>
            </a:r>
            <a:endParaRPr lang="en-US" dirty="0"/>
          </a:p>
        </p:txBody>
      </p:sp>
      <p:pic>
        <p:nvPicPr>
          <p:cNvPr id="4" name="Picture 6" descr="Image result for nike logo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327004"/>
            <a:ext cx="1018238" cy="53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224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103</TotalTime>
  <Words>1270</Words>
  <Application>Microsoft Macintosh PowerPoint</Application>
  <PresentationFormat>Custom</PresentationFormat>
  <Paragraphs>166</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Parallax</vt:lpstr>
      <vt:lpstr>Chapter 7 Overcome Key Organizational Hurdles </vt:lpstr>
      <vt:lpstr>Outline</vt:lpstr>
      <vt:lpstr> The Cognitive Hurdle</vt:lpstr>
      <vt:lpstr>Cognitive Hurdle: Questions to Ask</vt:lpstr>
      <vt:lpstr>Hurdle Headaches</vt:lpstr>
      <vt:lpstr>Two Strategies of Shifting Company Perspective</vt:lpstr>
      <vt:lpstr>Nike’s Cognitive Shift</vt:lpstr>
      <vt:lpstr>Nike’s Cognitive Shift</vt:lpstr>
      <vt:lpstr>Nike’s Cognitive Shift</vt:lpstr>
      <vt:lpstr>Nike’s Birth of Brand Culture</vt:lpstr>
      <vt:lpstr>Jump The Resource Hurdle</vt:lpstr>
      <vt:lpstr>3 Ways to Free Resources</vt:lpstr>
      <vt:lpstr>The Motivational Hurdle</vt:lpstr>
      <vt:lpstr>Nike uses Maslow’s Hierarchy of needs</vt:lpstr>
      <vt:lpstr>Nike Employee Motivation</vt:lpstr>
      <vt:lpstr>Nike’s “Free agent” HR model</vt:lpstr>
      <vt:lpstr>Political Hurdle</vt:lpstr>
      <vt:lpstr>Political forces</vt:lpstr>
      <vt:lpstr>Secure a Consigliere on Your Top Management Team</vt:lpstr>
      <vt:lpstr>Leverage your Angels and Silence your Devils</vt:lpstr>
      <vt:lpstr>PowerPoint Presentation</vt:lpstr>
      <vt:lpstr>Challenging Conventional  Wisdom</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Overcome Key Organizational Hurdles</dc:title>
  <dc:creator>Lubbock Reception</dc:creator>
  <cp:lastModifiedBy>Kate Penshorn</cp:lastModifiedBy>
  <cp:revision>12</cp:revision>
  <dcterms:created xsi:type="dcterms:W3CDTF">2016-10-17T19:22:14Z</dcterms:created>
  <dcterms:modified xsi:type="dcterms:W3CDTF">2016-10-18T23:10:14Z</dcterms:modified>
</cp:coreProperties>
</file>