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slide" Target="slides/slide21.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rtl="0" algn="ctr">
              <a:spcBef>
                <a:spcPts val="0"/>
              </a:spcBef>
              <a:buClr>
                <a:schemeClr val="dk2"/>
              </a:buClr>
              <a:buSzPct val="100000"/>
              <a:defRPr sz="12000">
                <a:solidFill>
                  <a:schemeClr val="dk2"/>
                </a:solidFill>
              </a:defRPr>
            </a:lvl1pPr>
            <a:lvl2pPr lvl="1" rtl="0" algn="ctr">
              <a:spcBef>
                <a:spcPts val="0"/>
              </a:spcBef>
              <a:buClr>
                <a:schemeClr val="dk2"/>
              </a:buClr>
              <a:buSzPct val="100000"/>
              <a:defRPr sz="12000">
                <a:solidFill>
                  <a:schemeClr val="dk2"/>
                </a:solidFill>
              </a:defRPr>
            </a:lvl2pPr>
            <a:lvl3pPr lvl="2" rtl="0" algn="ctr">
              <a:spcBef>
                <a:spcPts val="0"/>
              </a:spcBef>
              <a:buClr>
                <a:schemeClr val="dk2"/>
              </a:buClr>
              <a:buSzPct val="100000"/>
              <a:defRPr sz="12000">
                <a:solidFill>
                  <a:schemeClr val="dk2"/>
                </a:solidFill>
              </a:defRPr>
            </a:lvl3pPr>
            <a:lvl4pPr lvl="3" rtl="0" algn="ctr">
              <a:spcBef>
                <a:spcPts val="0"/>
              </a:spcBef>
              <a:buClr>
                <a:schemeClr val="dk2"/>
              </a:buClr>
              <a:buSzPct val="100000"/>
              <a:defRPr sz="12000">
                <a:solidFill>
                  <a:schemeClr val="dk2"/>
                </a:solidFill>
              </a:defRPr>
            </a:lvl4pPr>
            <a:lvl5pPr lvl="4" rtl="0" algn="ctr">
              <a:spcBef>
                <a:spcPts val="0"/>
              </a:spcBef>
              <a:buClr>
                <a:schemeClr val="dk2"/>
              </a:buClr>
              <a:buSzPct val="100000"/>
              <a:defRPr sz="12000">
                <a:solidFill>
                  <a:schemeClr val="dk2"/>
                </a:solidFill>
              </a:defRPr>
            </a:lvl5pPr>
            <a:lvl6pPr lvl="5" rtl="0" algn="ctr">
              <a:spcBef>
                <a:spcPts val="0"/>
              </a:spcBef>
              <a:buClr>
                <a:schemeClr val="dk2"/>
              </a:buClr>
              <a:buSzPct val="100000"/>
              <a:defRPr sz="12000">
                <a:solidFill>
                  <a:schemeClr val="dk2"/>
                </a:solidFill>
              </a:defRPr>
            </a:lvl6pPr>
            <a:lvl7pPr lvl="6" rtl="0" algn="ctr">
              <a:spcBef>
                <a:spcPts val="0"/>
              </a:spcBef>
              <a:buClr>
                <a:schemeClr val="dk2"/>
              </a:buClr>
              <a:buSzPct val="100000"/>
              <a:defRPr sz="12000">
                <a:solidFill>
                  <a:schemeClr val="dk2"/>
                </a:solidFill>
              </a:defRPr>
            </a:lvl7pPr>
            <a:lvl8pPr lvl="7" rtl="0" algn="ctr">
              <a:spcBef>
                <a:spcPts val="0"/>
              </a:spcBef>
              <a:buClr>
                <a:schemeClr val="dk2"/>
              </a:buClr>
              <a:buSzPct val="100000"/>
              <a:defRPr sz="12000">
                <a:solidFill>
                  <a:schemeClr val="dk2"/>
                </a:solidFill>
              </a:defRPr>
            </a:lvl8pPr>
            <a:lvl9pPr lvl="8" rtl="0"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rtl="0">
              <a:spcBef>
                <a:spcPts val="0"/>
              </a:spcBef>
              <a:buSzPct val="100000"/>
              <a:defRPr sz="4200"/>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rtl="0">
              <a:spcBef>
                <a:spcPts val="0"/>
              </a:spcBef>
              <a:buClr>
                <a:schemeClr val="lt1"/>
              </a:buClr>
              <a:buSzPct val="100000"/>
              <a:defRPr sz="1200">
                <a:solidFill>
                  <a:schemeClr val="lt1"/>
                </a:solidFill>
              </a:defRPr>
            </a:lvl1pPr>
            <a:lvl2pPr lvl="1" rtl="0">
              <a:spcBef>
                <a:spcPts val="0"/>
              </a:spcBef>
              <a:buClr>
                <a:schemeClr val="lt1"/>
              </a:buClr>
              <a:buSzPct val="100000"/>
              <a:defRPr sz="1200">
                <a:solidFill>
                  <a:schemeClr val="lt1"/>
                </a:solidFill>
              </a:defRPr>
            </a:lvl2pPr>
            <a:lvl3pPr lvl="2" rtl="0">
              <a:spcBef>
                <a:spcPts val="0"/>
              </a:spcBef>
              <a:buClr>
                <a:schemeClr val="lt1"/>
              </a:buClr>
              <a:buSzPct val="100000"/>
              <a:defRPr sz="1200">
                <a:solidFill>
                  <a:schemeClr val="lt1"/>
                </a:solidFill>
              </a:defRPr>
            </a:lvl3pPr>
            <a:lvl4pPr lvl="3" rtl="0">
              <a:spcBef>
                <a:spcPts val="0"/>
              </a:spcBef>
              <a:buClr>
                <a:schemeClr val="lt1"/>
              </a:buClr>
              <a:buSzPct val="100000"/>
              <a:defRPr sz="1200">
                <a:solidFill>
                  <a:schemeClr val="lt1"/>
                </a:solidFill>
              </a:defRPr>
            </a:lvl4pPr>
            <a:lvl5pPr lvl="4" rtl="0">
              <a:spcBef>
                <a:spcPts val="0"/>
              </a:spcBef>
              <a:buClr>
                <a:schemeClr val="lt1"/>
              </a:buClr>
              <a:buSzPct val="100000"/>
              <a:defRPr sz="1200">
                <a:solidFill>
                  <a:schemeClr val="lt1"/>
                </a:solidFill>
              </a:defRPr>
            </a:lvl5pPr>
            <a:lvl6pPr lvl="5" rtl="0">
              <a:spcBef>
                <a:spcPts val="0"/>
              </a:spcBef>
              <a:buClr>
                <a:schemeClr val="lt1"/>
              </a:buClr>
              <a:buSzPct val="100000"/>
              <a:defRPr sz="1200">
                <a:solidFill>
                  <a:schemeClr val="lt1"/>
                </a:solidFill>
              </a:defRPr>
            </a:lvl6pPr>
            <a:lvl7pPr lvl="6" rtl="0">
              <a:spcBef>
                <a:spcPts val="0"/>
              </a:spcBef>
              <a:buClr>
                <a:schemeClr val="lt1"/>
              </a:buClr>
              <a:buSzPct val="100000"/>
              <a:defRPr sz="1200">
                <a:solidFill>
                  <a:schemeClr val="lt1"/>
                </a:solidFill>
              </a:defRPr>
            </a:lvl7pPr>
            <a:lvl8pPr lvl="7" rtl="0">
              <a:spcBef>
                <a:spcPts val="0"/>
              </a:spcBef>
              <a:buClr>
                <a:schemeClr val="lt1"/>
              </a:buClr>
              <a:buSzPct val="100000"/>
              <a:defRPr sz="1200">
                <a:solidFill>
                  <a:schemeClr val="lt1"/>
                </a:solidFill>
              </a:defRPr>
            </a:lvl8pPr>
            <a:lvl9pPr lvl="8" rtl="0">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rtl="0">
              <a:spcBef>
                <a:spcPts val="0"/>
              </a:spcBef>
              <a:buSzPct val="100000"/>
              <a:defRPr sz="6000"/>
            </a:lvl1pPr>
            <a:lvl2pPr lvl="1" rtl="0">
              <a:spcBef>
                <a:spcPts val="0"/>
              </a:spcBef>
              <a:buSzPct val="100000"/>
              <a:defRPr sz="6000"/>
            </a:lvl2pPr>
            <a:lvl3pPr lvl="2" rtl="0">
              <a:spcBef>
                <a:spcPts val="0"/>
              </a:spcBef>
              <a:buSzPct val="100000"/>
              <a:defRPr sz="6000"/>
            </a:lvl3pPr>
            <a:lvl4pPr lvl="3" rtl="0">
              <a:spcBef>
                <a:spcPts val="0"/>
              </a:spcBef>
              <a:buSzPct val="100000"/>
              <a:defRPr sz="6000"/>
            </a:lvl4pPr>
            <a:lvl5pPr lvl="4" rtl="0">
              <a:spcBef>
                <a:spcPts val="0"/>
              </a:spcBef>
              <a:buSzPct val="100000"/>
              <a:defRPr sz="6000"/>
            </a:lvl5pPr>
            <a:lvl6pPr lvl="5" rtl="0">
              <a:spcBef>
                <a:spcPts val="0"/>
              </a:spcBef>
              <a:buSzPct val="100000"/>
              <a:defRPr sz="6000"/>
            </a:lvl6pPr>
            <a:lvl7pPr lvl="6" rtl="0">
              <a:spcBef>
                <a:spcPts val="0"/>
              </a:spcBef>
              <a:buSzPct val="100000"/>
              <a:defRPr sz="6000"/>
            </a:lvl7pPr>
            <a:lvl8pPr lvl="7" rtl="0">
              <a:spcBef>
                <a:spcPts val="0"/>
              </a:spcBef>
              <a:buSzPct val="100000"/>
              <a:defRPr sz="6000"/>
            </a:lvl8pPr>
            <a:lvl9pPr lvl="8" rtl="0">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rtl="0" algn="ctr">
              <a:spcBef>
                <a:spcPts val="0"/>
              </a:spcBef>
              <a:buClr>
                <a:schemeClr val="dk2"/>
              </a:buClr>
              <a:buSzPct val="100000"/>
              <a:defRPr sz="4200">
                <a:solidFill>
                  <a:schemeClr val="dk2"/>
                </a:solidFill>
              </a:defRPr>
            </a:lvl1pPr>
            <a:lvl2pPr lvl="1" rtl="0" algn="ctr">
              <a:spcBef>
                <a:spcPts val="0"/>
              </a:spcBef>
              <a:buClr>
                <a:schemeClr val="dk2"/>
              </a:buClr>
              <a:buSzPct val="100000"/>
              <a:defRPr sz="4200">
                <a:solidFill>
                  <a:schemeClr val="dk2"/>
                </a:solidFill>
              </a:defRPr>
            </a:lvl2pPr>
            <a:lvl3pPr lvl="2" rtl="0" algn="ctr">
              <a:spcBef>
                <a:spcPts val="0"/>
              </a:spcBef>
              <a:buClr>
                <a:schemeClr val="dk2"/>
              </a:buClr>
              <a:buSzPct val="100000"/>
              <a:defRPr sz="4200">
                <a:solidFill>
                  <a:schemeClr val="dk2"/>
                </a:solidFill>
              </a:defRPr>
            </a:lvl3pPr>
            <a:lvl4pPr lvl="3" rtl="0" algn="ctr">
              <a:spcBef>
                <a:spcPts val="0"/>
              </a:spcBef>
              <a:buClr>
                <a:schemeClr val="dk2"/>
              </a:buClr>
              <a:buSzPct val="100000"/>
              <a:defRPr sz="4200">
                <a:solidFill>
                  <a:schemeClr val="dk2"/>
                </a:solidFill>
              </a:defRPr>
            </a:lvl4pPr>
            <a:lvl5pPr lvl="4" rtl="0" algn="ctr">
              <a:spcBef>
                <a:spcPts val="0"/>
              </a:spcBef>
              <a:buClr>
                <a:schemeClr val="dk2"/>
              </a:buClr>
              <a:buSzPct val="100000"/>
              <a:defRPr sz="4200">
                <a:solidFill>
                  <a:schemeClr val="dk2"/>
                </a:solidFill>
              </a:defRPr>
            </a:lvl5pPr>
            <a:lvl6pPr lvl="5" rtl="0" algn="ctr">
              <a:spcBef>
                <a:spcPts val="0"/>
              </a:spcBef>
              <a:buClr>
                <a:schemeClr val="dk2"/>
              </a:buClr>
              <a:buSzPct val="100000"/>
              <a:defRPr sz="4200">
                <a:solidFill>
                  <a:schemeClr val="dk2"/>
                </a:solidFill>
              </a:defRPr>
            </a:lvl6pPr>
            <a:lvl7pPr lvl="6" rtl="0" algn="ctr">
              <a:spcBef>
                <a:spcPts val="0"/>
              </a:spcBef>
              <a:buClr>
                <a:schemeClr val="dk2"/>
              </a:buClr>
              <a:buSzPct val="100000"/>
              <a:defRPr sz="4200">
                <a:solidFill>
                  <a:schemeClr val="dk2"/>
                </a:solidFill>
              </a:defRPr>
            </a:lvl7pPr>
            <a:lvl8pPr lvl="7" rtl="0" algn="ctr">
              <a:spcBef>
                <a:spcPts val="0"/>
              </a:spcBef>
              <a:buClr>
                <a:schemeClr val="dk2"/>
              </a:buClr>
              <a:buSzPct val="100000"/>
              <a:defRPr sz="4200">
                <a:solidFill>
                  <a:schemeClr val="dk2"/>
                </a:solidFill>
              </a:defRPr>
            </a:lvl8pPr>
            <a:lvl9pPr lvl="8" rtl="0"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rt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rt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rtl="0">
              <a:spcBef>
                <a:spcPts val="0"/>
              </a:spcBef>
              <a:buClr>
                <a:schemeClr val="lt1"/>
              </a:buClr>
              <a:buSzPct val="100000"/>
              <a:buFont typeface="Roboto"/>
              <a:buNone/>
              <a:defRPr sz="3200">
                <a:solidFill>
                  <a:schemeClr val="lt1"/>
                </a:solidFill>
                <a:latin typeface="Roboto"/>
                <a:ea typeface="Roboto"/>
                <a:cs typeface="Roboto"/>
                <a:sym typeface="Roboto"/>
              </a:defRPr>
            </a:lvl2pPr>
            <a:lvl3pPr lvl="2" rtl="0">
              <a:spcBef>
                <a:spcPts val="0"/>
              </a:spcBef>
              <a:buClr>
                <a:schemeClr val="lt1"/>
              </a:buClr>
              <a:buSzPct val="100000"/>
              <a:buFont typeface="Roboto"/>
              <a:buNone/>
              <a:defRPr sz="3200">
                <a:solidFill>
                  <a:schemeClr val="lt1"/>
                </a:solidFill>
                <a:latin typeface="Roboto"/>
                <a:ea typeface="Roboto"/>
                <a:cs typeface="Roboto"/>
                <a:sym typeface="Roboto"/>
              </a:defRPr>
            </a:lvl3pPr>
            <a:lvl4pPr lvl="3" rtl="0">
              <a:spcBef>
                <a:spcPts val="0"/>
              </a:spcBef>
              <a:buClr>
                <a:schemeClr val="lt1"/>
              </a:buClr>
              <a:buSzPct val="100000"/>
              <a:buFont typeface="Roboto"/>
              <a:buNone/>
              <a:defRPr sz="3200">
                <a:solidFill>
                  <a:schemeClr val="lt1"/>
                </a:solidFill>
                <a:latin typeface="Roboto"/>
                <a:ea typeface="Roboto"/>
                <a:cs typeface="Roboto"/>
                <a:sym typeface="Roboto"/>
              </a:defRPr>
            </a:lvl4pPr>
            <a:lvl5pPr lvl="4" rtl="0">
              <a:spcBef>
                <a:spcPts val="0"/>
              </a:spcBef>
              <a:buClr>
                <a:schemeClr val="lt1"/>
              </a:buClr>
              <a:buSzPct val="100000"/>
              <a:buFont typeface="Roboto"/>
              <a:buNone/>
              <a:defRPr sz="3200">
                <a:solidFill>
                  <a:schemeClr val="lt1"/>
                </a:solidFill>
                <a:latin typeface="Roboto"/>
                <a:ea typeface="Roboto"/>
                <a:cs typeface="Roboto"/>
                <a:sym typeface="Roboto"/>
              </a:defRPr>
            </a:lvl5pPr>
            <a:lvl6pPr lvl="5" rtl="0">
              <a:spcBef>
                <a:spcPts val="0"/>
              </a:spcBef>
              <a:buClr>
                <a:schemeClr val="lt1"/>
              </a:buClr>
              <a:buSzPct val="100000"/>
              <a:buFont typeface="Roboto"/>
              <a:buNone/>
              <a:defRPr sz="3200">
                <a:solidFill>
                  <a:schemeClr val="lt1"/>
                </a:solidFill>
                <a:latin typeface="Roboto"/>
                <a:ea typeface="Roboto"/>
                <a:cs typeface="Roboto"/>
                <a:sym typeface="Roboto"/>
              </a:defRPr>
            </a:lvl6pPr>
            <a:lvl7pPr lvl="6" rtl="0">
              <a:spcBef>
                <a:spcPts val="0"/>
              </a:spcBef>
              <a:buClr>
                <a:schemeClr val="lt1"/>
              </a:buClr>
              <a:buSzPct val="100000"/>
              <a:buFont typeface="Roboto"/>
              <a:buNone/>
              <a:defRPr sz="3200">
                <a:solidFill>
                  <a:schemeClr val="lt1"/>
                </a:solidFill>
                <a:latin typeface="Roboto"/>
                <a:ea typeface="Roboto"/>
                <a:cs typeface="Roboto"/>
                <a:sym typeface="Roboto"/>
              </a:defRPr>
            </a:lvl7pPr>
            <a:lvl8pPr lvl="7" rtl="0">
              <a:spcBef>
                <a:spcPts val="0"/>
              </a:spcBef>
              <a:buClr>
                <a:schemeClr val="lt1"/>
              </a:buClr>
              <a:buSzPct val="100000"/>
              <a:buFont typeface="Roboto"/>
              <a:buNone/>
              <a:defRPr sz="3200">
                <a:solidFill>
                  <a:schemeClr val="lt1"/>
                </a:solidFill>
                <a:latin typeface="Roboto"/>
                <a:ea typeface="Roboto"/>
                <a:cs typeface="Roboto"/>
                <a:sym typeface="Roboto"/>
              </a:defRPr>
            </a:lvl8pPr>
            <a:lvl9pPr lvl="8" rtl="0">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en.q-bpm.org/mediawiki/index.php/Fair_Process" TargetMode="External"/><Relationship Id="rId4" Type="http://schemas.openxmlformats.org/officeDocument/2006/relationships/hyperlink" Target="http://theexplanation.com/" TargetMode="External"/><Relationship Id="rId5" Type="http://schemas.openxmlformats.org/officeDocument/2006/relationships/hyperlink" Target="http://www.forbes.com/forbes/welcome/?toURL=http://www.forbes.com/sites/causeintegration/2014/02/06/the-7-ways-youre-not-engaging-your-employees/&amp;refURL=https://www.google.com/&amp;referrer=https://www.googl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01.png"/><Relationship Id="rId4"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516775"/>
            <a:ext cx="8222100" cy="1805400"/>
          </a:xfrm>
          <a:prstGeom prst="rect">
            <a:avLst/>
          </a:prstGeom>
        </p:spPr>
        <p:txBody>
          <a:bodyPr anchorCtr="0" anchor="b" bIns="91425" lIns="91425" rIns="91425" tIns="91425">
            <a:noAutofit/>
          </a:bodyPr>
          <a:lstStyle/>
          <a:p>
            <a:pPr lvl="0" algn="ctr">
              <a:spcBef>
                <a:spcPts val="0"/>
              </a:spcBef>
              <a:buNone/>
            </a:pPr>
            <a:r>
              <a:rPr lang="en"/>
              <a:t>Chapter 8: Build Execution into Strategy </a:t>
            </a:r>
          </a:p>
        </p:txBody>
      </p:sp>
      <p:sp>
        <p:nvSpPr>
          <p:cNvPr id="68" name="Shape 68"/>
          <p:cNvSpPr txBox="1"/>
          <p:nvPr>
            <p:ph idx="1" type="subTitle"/>
          </p:nvPr>
        </p:nvSpPr>
        <p:spPr>
          <a:xfrm>
            <a:off x="393762" y="2702975"/>
            <a:ext cx="8222100" cy="933600"/>
          </a:xfrm>
          <a:prstGeom prst="rect">
            <a:avLst/>
          </a:prstGeom>
        </p:spPr>
        <p:txBody>
          <a:bodyPr anchorCtr="0" anchor="t" bIns="91425" lIns="91425" rIns="91425" tIns="91425">
            <a:noAutofit/>
          </a:bodyPr>
          <a:lstStyle/>
          <a:p>
            <a:pPr lvl="0" rtl="0" algn="ctr">
              <a:spcBef>
                <a:spcPts val="0"/>
              </a:spcBef>
              <a:buNone/>
            </a:pPr>
            <a:r>
              <a:rPr lang="en">
                <a:solidFill>
                  <a:schemeClr val="accent6"/>
                </a:solidFill>
              </a:rPr>
              <a:t>JESSICA MEDINA, LACEY WARREN, CARSON </a:t>
            </a:r>
          </a:p>
          <a:p>
            <a:pPr lvl="0" rtl="0" algn="ctr">
              <a:spcBef>
                <a:spcPts val="0"/>
              </a:spcBef>
              <a:buNone/>
            </a:pPr>
            <a:r>
              <a:rPr lang="en">
                <a:solidFill>
                  <a:schemeClr val="accent6"/>
                </a:solidFill>
              </a:rPr>
              <a:t>HOFFMAN, MITCH WILSON, BLAKE WEBSTER</a:t>
            </a:r>
          </a:p>
        </p:txBody>
      </p:sp>
      <p:pic>
        <p:nvPicPr>
          <p:cNvPr descr="File:Аpple .png" id="69" name="Shape 69"/>
          <p:cNvPicPr preferRelativeResize="0"/>
          <p:nvPr/>
        </p:nvPicPr>
        <p:blipFill>
          <a:blip r:embed="rId3">
            <a:alphaModFix/>
          </a:blip>
          <a:stretch>
            <a:fillRect/>
          </a:stretch>
        </p:blipFill>
        <p:spPr>
          <a:xfrm>
            <a:off x="3837100" y="3524349"/>
            <a:ext cx="1335425" cy="1335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The Tale of Two Plants </a:t>
            </a:r>
          </a:p>
        </p:txBody>
      </p:sp>
      <p:sp>
        <p:nvSpPr>
          <p:cNvPr id="130" name="Shape 130"/>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Example of how the three E principles affect strategy execution in an organization:</a:t>
            </a:r>
          </a:p>
          <a:p>
            <a:pPr indent="-228600" lvl="1" marL="914400">
              <a:spcBef>
                <a:spcPts val="0"/>
              </a:spcBef>
            </a:pPr>
            <a:r>
              <a:rPr lang="en"/>
              <a:t>Elco, an elevator systems manufacturer, needed to break away from competition and cut costs </a:t>
            </a:r>
          </a:p>
        </p:txBody>
      </p:sp>
      <p:pic>
        <p:nvPicPr>
          <p:cNvPr id="131" name="Shape 131"/>
          <p:cNvPicPr preferRelativeResize="0"/>
          <p:nvPr/>
        </p:nvPicPr>
        <p:blipFill>
          <a:blip r:embed="rId3">
            <a:alphaModFix/>
          </a:blip>
          <a:stretch>
            <a:fillRect/>
          </a:stretch>
        </p:blipFill>
        <p:spPr>
          <a:xfrm>
            <a:off x="7403499" y="3106175"/>
            <a:ext cx="1740499" cy="1985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The Tale of Two Plants </a:t>
            </a:r>
          </a:p>
        </p:txBody>
      </p:sp>
      <p:sp>
        <p:nvSpPr>
          <p:cNvPr id="137" name="Shape 137"/>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lt2"/>
              </a:buClr>
              <a:buSzPct val="100000"/>
              <a:buFont typeface="Roboto"/>
            </a:pPr>
            <a:r>
              <a:rPr lang="en"/>
              <a:t>Elco’s plan to create and execute a blue ocean strategy:</a:t>
            </a:r>
          </a:p>
          <a:p>
            <a:pPr indent="-228600" lvl="1" marL="914400" marR="0" rtl="0" algn="l">
              <a:lnSpc>
                <a:spcPct val="115000"/>
              </a:lnSpc>
              <a:spcBef>
                <a:spcPts val="0"/>
              </a:spcBef>
              <a:spcAft>
                <a:spcPts val="1600"/>
              </a:spcAft>
            </a:pPr>
            <a:r>
              <a:rPr lang="en"/>
              <a:t>Replace current batch-manufacturing system with a cellular system</a:t>
            </a:r>
          </a:p>
          <a:p>
            <a:pPr indent="-228600" lvl="1" marL="914400" marR="0" rtl="0" algn="l">
              <a:lnSpc>
                <a:spcPct val="115000"/>
              </a:lnSpc>
              <a:spcBef>
                <a:spcPts val="0"/>
              </a:spcBef>
              <a:spcAft>
                <a:spcPts val="1600"/>
              </a:spcAft>
            </a:pPr>
            <a:r>
              <a:rPr lang="en"/>
              <a:t>It would first install the new system at Elco’s Chester plant, then later implement it at the High Park plant</a:t>
            </a:r>
          </a:p>
          <a:p>
            <a:pPr indent="-228600" lvl="1" marL="914400" marR="0" rtl="0" algn="l">
              <a:lnSpc>
                <a:spcPct val="115000"/>
              </a:lnSpc>
              <a:spcBef>
                <a:spcPts val="0"/>
              </a:spcBef>
              <a:spcAft>
                <a:spcPts val="1600"/>
              </a:spcAft>
            </a:pPr>
            <a:r>
              <a:rPr lang="en"/>
              <a:t>Elco management believed the Chester Plant would be more successful, due to:</a:t>
            </a:r>
          </a:p>
          <a:p>
            <a:pPr indent="-228600" lvl="2" marL="1371600" marR="0" rtl="0" algn="l">
              <a:lnSpc>
                <a:spcPct val="115000"/>
              </a:lnSpc>
              <a:spcBef>
                <a:spcPts val="0"/>
              </a:spcBef>
              <a:spcAft>
                <a:spcPts val="1600"/>
              </a:spcAft>
            </a:pPr>
            <a:r>
              <a:rPr lang="en"/>
              <a:t>Ideal work force</a:t>
            </a:r>
          </a:p>
          <a:p>
            <a:pPr indent="-228600" lvl="2" marL="1371600" marR="0" rtl="0" algn="l">
              <a:lnSpc>
                <a:spcPct val="115000"/>
              </a:lnSpc>
              <a:spcBef>
                <a:spcPts val="0"/>
              </a:spcBef>
              <a:spcAft>
                <a:spcPts val="1600"/>
              </a:spcAft>
            </a:pPr>
            <a:r>
              <a:rPr lang="en"/>
              <a:t>No union workers </a:t>
            </a:r>
          </a:p>
        </p:txBody>
      </p:sp>
      <p:pic>
        <p:nvPicPr>
          <p:cNvPr id="138" name="Shape 138"/>
          <p:cNvPicPr preferRelativeResize="0"/>
          <p:nvPr/>
        </p:nvPicPr>
        <p:blipFill>
          <a:blip r:embed="rId3">
            <a:alphaModFix/>
          </a:blip>
          <a:stretch>
            <a:fillRect/>
          </a:stretch>
        </p:blipFill>
        <p:spPr>
          <a:xfrm>
            <a:off x="3917701" y="3715024"/>
            <a:ext cx="1308574" cy="130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The Tale of Two Plants </a:t>
            </a:r>
          </a:p>
        </p:txBody>
      </p:sp>
      <p:sp>
        <p:nvSpPr>
          <p:cNvPr id="144" name="Shape 144"/>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lt2"/>
              </a:buClr>
              <a:buSzPct val="100000"/>
              <a:buFont typeface="Roboto"/>
            </a:pPr>
            <a:r>
              <a:rPr lang="en"/>
              <a:t>Chester plant results:</a:t>
            </a:r>
          </a:p>
          <a:p>
            <a:pPr indent="-228600" lvl="1" marL="914400" marR="0" rtl="0" algn="l">
              <a:lnSpc>
                <a:spcPct val="115000"/>
              </a:lnSpc>
              <a:spcBef>
                <a:spcPts val="0"/>
              </a:spcBef>
              <a:spcAft>
                <a:spcPts val="1600"/>
              </a:spcAft>
            </a:pPr>
            <a:r>
              <a:rPr lang="en"/>
              <a:t>Unexpectedly, the Chester plant was in disorder and rebellion due to the new system</a:t>
            </a:r>
          </a:p>
          <a:p>
            <a:pPr indent="-228600" lvl="1" marL="914400" marR="0" rtl="0" algn="l">
              <a:lnSpc>
                <a:spcPct val="115000"/>
              </a:lnSpc>
              <a:spcBef>
                <a:spcPts val="0"/>
              </a:spcBef>
              <a:spcAft>
                <a:spcPts val="1600"/>
              </a:spcAft>
            </a:pPr>
            <a:r>
              <a:rPr lang="en"/>
              <a:t>Management at Chester plant lost control</a:t>
            </a:r>
          </a:p>
          <a:p>
            <a:pPr indent="-228600" lvl="0" marL="457200" marR="0" rtl="0" algn="l">
              <a:lnSpc>
                <a:spcPct val="115000"/>
              </a:lnSpc>
              <a:spcBef>
                <a:spcPts val="0"/>
              </a:spcBef>
              <a:spcAft>
                <a:spcPts val="1600"/>
              </a:spcAft>
            </a:pPr>
            <a:r>
              <a:rPr lang="en"/>
              <a:t>High Park plant results:</a:t>
            </a:r>
          </a:p>
          <a:p>
            <a:pPr indent="-228600" lvl="1" marL="914400" marR="0" rtl="0" algn="l">
              <a:lnSpc>
                <a:spcPct val="115000"/>
              </a:lnSpc>
              <a:spcBef>
                <a:spcPts val="0"/>
              </a:spcBef>
              <a:spcAft>
                <a:spcPts val="1600"/>
              </a:spcAft>
            </a:pPr>
            <a:r>
              <a:rPr lang="en"/>
              <a:t>Accepted the new manufacturing system because they were treated fairly</a:t>
            </a:r>
          </a:p>
          <a:p>
            <a:pPr indent="-228600" lvl="1" marL="914400" marR="0" rtl="0" algn="l">
              <a:lnSpc>
                <a:spcPct val="115000"/>
              </a:lnSpc>
              <a:spcBef>
                <a:spcPts val="0"/>
              </a:spcBef>
              <a:spcAft>
                <a:spcPts val="1600"/>
              </a:spcAft>
            </a:pPr>
            <a:r>
              <a:rPr lang="en"/>
              <a:t>The employees willfully participated in the new manufacturing process</a:t>
            </a:r>
          </a:p>
        </p:txBody>
      </p:sp>
      <p:pic>
        <p:nvPicPr>
          <p:cNvPr id="145" name="Shape 145"/>
          <p:cNvPicPr preferRelativeResize="0"/>
          <p:nvPr/>
        </p:nvPicPr>
        <p:blipFill>
          <a:blip r:embed="rId3">
            <a:alphaModFix/>
          </a:blip>
          <a:stretch>
            <a:fillRect/>
          </a:stretch>
        </p:blipFill>
        <p:spPr>
          <a:xfrm>
            <a:off x="3620012" y="3738025"/>
            <a:ext cx="1903974" cy="1351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The Tale of Two Plants </a:t>
            </a:r>
          </a:p>
        </p:txBody>
      </p:sp>
      <p:sp>
        <p:nvSpPr>
          <p:cNvPr id="151" name="Shape 151"/>
          <p:cNvSpPr txBox="1"/>
          <p:nvPr>
            <p:ph idx="1" type="body"/>
          </p:nvPr>
        </p:nvSpPr>
        <p:spPr>
          <a:xfrm>
            <a:off x="471900" y="1919075"/>
            <a:ext cx="8222100" cy="30657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lt2"/>
              </a:buClr>
              <a:buSzPct val="100000"/>
              <a:buFont typeface="Roboto"/>
            </a:pPr>
            <a:r>
              <a:rPr lang="en"/>
              <a:t>Why did the new system </a:t>
            </a:r>
            <a:r>
              <a:rPr lang="en">
                <a:solidFill>
                  <a:schemeClr val="accent3"/>
                </a:solidFill>
              </a:rPr>
              <a:t>fail</a:t>
            </a:r>
            <a:r>
              <a:rPr lang="en"/>
              <a:t> at the Chester plant?</a:t>
            </a:r>
          </a:p>
          <a:p>
            <a:pPr indent="-228600" lvl="1" marL="914400" marR="0" rtl="0" algn="l">
              <a:lnSpc>
                <a:spcPct val="115000"/>
              </a:lnSpc>
              <a:spcBef>
                <a:spcPts val="0"/>
              </a:spcBef>
              <a:spcAft>
                <a:spcPts val="1600"/>
              </a:spcAft>
            </a:pPr>
            <a:r>
              <a:rPr lang="en"/>
              <a:t>Management at the Chester plant violated the the 3 basic principles of fair process:</a:t>
            </a:r>
          </a:p>
          <a:p>
            <a:pPr indent="-228600" lvl="2" marL="1371600" marR="0" rtl="0" algn="l">
              <a:lnSpc>
                <a:spcPct val="115000"/>
              </a:lnSpc>
              <a:spcBef>
                <a:spcPts val="0"/>
              </a:spcBef>
              <a:spcAft>
                <a:spcPts val="1600"/>
              </a:spcAft>
            </a:pPr>
            <a:r>
              <a:rPr lang="en"/>
              <a:t>Failed to engage employees in strategic decisions that affected them</a:t>
            </a:r>
          </a:p>
          <a:p>
            <a:pPr indent="-228600" lvl="2" marL="1371600" marR="0" rtl="0" algn="l">
              <a:lnSpc>
                <a:spcPct val="115000"/>
              </a:lnSpc>
              <a:spcBef>
                <a:spcPts val="0"/>
              </a:spcBef>
              <a:spcAft>
                <a:spcPts val="1600"/>
              </a:spcAft>
            </a:pPr>
            <a:r>
              <a:rPr lang="en"/>
              <a:t>Failed to explain why the new system was being implemented</a:t>
            </a:r>
          </a:p>
          <a:p>
            <a:pPr indent="-228600" lvl="2" marL="1371600" marR="0" rtl="0" algn="l">
              <a:lnSpc>
                <a:spcPct val="115000"/>
              </a:lnSpc>
              <a:spcBef>
                <a:spcPts val="0"/>
              </a:spcBef>
              <a:spcAft>
                <a:spcPts val="1600"/>
              </a:spcAft>
            </a:pPr>
            <a:r>
              <a:rPr lang="en"/>
              <a:t>Failed to clarify expectations to employees</a:t>
            </a:r>
            <a:br>
              <a:rPr lang="en"/>
            </a:br>
            <a:br>
              <a:rPr lang="en"/>
            </a:br>
          </a:p>
        </p:txBody>
      </p:sp>
      <p:pic>
        <p:nvPicPr>
          <p:cNvPr id="152" name="Shape 152"/>
          <p:cNvPicPr preferRelativeResize="0"/>
          <p:nvPr/>
        </p:nvPicPr>
        <p:blipFill>
          <a:blip r:embed="rId3">
            <a:alphaModFix/>
          </a:blip>
          <a:stretch>
            <a:fillRect/>
          </a:stretch>
        </p:blipFill>
        <p:spPr>
          <a:xfrm>
            <a:off x="6823716" y="3374516"/>
            <a:ext cx="1870274" cy="16102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The Tale of Two Plants </a:t>
            </a:r>
          </a:p>
        </p:txBody>
      </p:sp>
      <p:sp>
        <p:nvSpPr>
          <p:cNvPr id="158" name="Shape 158"/>
          <p:cNvSpPr txBox="1"/>
          <p:nvPr>
            <p:ph idx="1" type="body"/>
          </p:nvPr>
        </p:nvSpPr>
        <p:spPr>
          <a:xfrm>
            <a:off x="471900" y="1919075"/>
            <a:ext cx="8222100" cy="30657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lt2"/>
              </a:buClr>
              <a:buSzPct val="100000"/>
              <a:buFont typeface="Roboto"/>
            </a:pPr>
            <a:r>
              <a:rPr lang="en"/>
              <a:t>Why did the new system </a:t>
            </a:r>
            <a:r>
              <a:rPr lang="en">
                <a:solidFill>
                  <a:schemeClr val="accent2"/>
                </a:solidFill>
              </a:rPr>
              <a:t>succeed</a:t>
            </a:r>
            <a:r>
              <a:rPr lang="en"/>
              <a:t> at the High Park plant?</a:t>
            </a:r>
          </a:p>
          <a:p>
            <a:pPr indent="-317500" lvl="1" marL="914400" marR="0" rtl="0" algn="l">
              <a:lnSpc>
                <a:spcPct val="115000"/>
              </a:lnSpc>
              <a:spcBef>
                <a:spcPts val="0"/>
              </a:spcBef>
              <a:spcAft>
                <a:spcPts val="1600"/>
              </a:spcAft>
              <a:buClr>
                <a:schemeClr val="lt2"/>
              </a:buClr>
              <a:buSzPct val="100000"/>
              <a:buFont typeface="Roboto"/>
            </a:pPr>
            <a:r>
              <a:rPr lang="en"/>
              <a:t>Management did not violate the three principles of fair process</a:t>
            </a:r>
          </a:p>
          <a:p>
            <a:pPr indent="-317500" lvl="2" marL="1371600" marR="0" rtl="0" algn="l">
              <a:lnSpc>
                <a:spcPct val="115000"/>
              </a:lnSpc>
              <a:spcBef>
                <a:spcPts val="0"/>
              </a:spcBef>
              <a:spcAft>
                <a:spcPts val="1600"/>
              </a:spcAft>
              <a:buClr>
                <a:schemeClr val="lt2"/>
              </a:buClr>
              <a:buSzPct val="100000"/>
              <a:buFont typeface="Roboto"/>
            </a:pPr>
            <a:r>
              <a:rPr lang="en"/>
              <a:t>Engaged employees (had meetings and introduced consultants)</a:t>
            </a:r>
          </a:p>
          <a:p>
            <a:pPr indent="-317500" lvl="2" marL="1371600" marR="0" rtl="0" algn="l">
              <a:lnSpc>
                <a:spcPct val="115000"/>
              </a:lnSpc>
              <a:spcBef>
                <a:spcPts val="0"/>
              </a:spcBef>
              <a:spcAft>
                <a:spcPts val="1600"/>
              </a:spcAft>
              <a:buClr>
                <a:schemeClr val="lt2"/>
              </a:buClr>
              <a:buSzPct val="100000"/>
              <a:buFont typeface="Roboto"/>
            </a:pPr>
            <a:r>
              <a:rPr lang="en"/>
              <a:t>Explained why new process was being implemented</a:t>
            </a:r>
          </a:p>
          <a:p>
            <a:pPr indent="-317500" lvl="2" marL="1371600" marR="0" rtl="0" algn="l">
              <a:lnSpc>
                <a:spcPct val="115000"/>
              </a:lnSpc>
              <a:spcBef>
                <a:spcPts val="0"/>
              </a:spcBef>
              <a:spcAft>
                <a:spcPts val="1600"/>
              </a:spcAft>
              <a:buClr>
                <a:schemeClr val="lt2"/>
              </a:buClr>
              <a:buSzPct val="100000"/>
              <a:buFont typeface="Roboto"/>
            </a:pPr>
            <a:r>
              <a:rPr lang="en"/>
              <a:t>Clearly stated employee Expectations in new system</a:t>
            </a:r>
            <a:br>
              <a:rPr lang="en"/>
            </a:br>
            <a:br>
              <a:rPr lang="en"/>
            </a:br>
            <a:br>
              <a:rPr lang="en"/>
            </a:br>
            <a:br>
              <a:rPr lang="en"/>
            </a:br>
            <a:br>
              <a:rPr lang="en"/>
            </a:br>
          </a:p>
        </p:txBody>
      </p:sp>
      <p:pic>
        <p:nvPicPr>
          <p:cNvPr id="159" name="Shape 159"/>
          <p:cNvPicPr preferRelativeResize="0"/>
          <p:nvPr/>
        </p:nvPicPr>
        <p:blipFill>
          <a:blip r:embed="rId3">
            <a:alphaModFix/>
          </a:blip>
          <a:stretch>
            <a:fillRect/>
          </a:stretch>
        </p:blipFill>
        <p:spPr>
          <a:xfrm>
            <a:off x="6760950" y="3151275"/>
            <a:ext cx="1933050" cy="1685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The Tale of Two Plants </a:t>
            </a:r>
          </a:p>
        </p:txBody>
      </p:sp>
      <p:sp>
        <p:nvSpPr>
          <p:cNvPr id="165" name="Shape 165"/>
          <p:cNvSpPr txBox="1"/>
          <p:nvPr>
            <p:ph idx="1" type="body"/>
          </p:nvPr>
        </p:nvSpPr>
        <p:spPr>
          <a:xfrm>
            <a:off x="471900" y="1919075"/>
            <a:ext cx="8222100" cy="30657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lt2"/>
              </a:buClr>
              <a:buSzPct val="100000"/>
              <a:buFont typeface="Roboto"/>
            </a:pPr>
            <a:r>
              <a:rPr b="1" lang="en"/>
              <a:t>Conclusion</a:t>
            </a:r>
            <a:r>
              <a:rPr lang="en"/>
              <a:t>:</a:t>
            </a:r>
          </a:p>
          <a:p>
            <a:pPr indent="-342900" lvl="1" marL="914400" marR="0" rtl="0" algn="l">
              <a:lnSpc>
                <a:spcPct val="115000"/>
              </a:lnSpc>
              <a:spcBef>
                <a:spcPts val="0"/>
              </a:spcBef>
              <a:spcAft>
                <a:spcPts val="1600"/>
              </a:spcAft>
              <a:buClr>
                <a:schemeClr val="lt2"/>
              </a:buClr>
              <a:buSzPct val="128571"/>
              <a:buFont typeface="Roboto"/>
            </a:pPr>
            <a:r>
              <a:rPr lang="en"/>
              <a:t>Chester plant employees did not cooperate with the new system because they weren’t well informed and didn’t trust management </a:t>
            </a:r>
          </a:p>
          <a:p>
            <a:pPr indent="-342900" lvl="1" marL="914400" marR="0" rtl="0" algn="l">
              <a:lnSpc>
                <a:spcPct val="115000"/>
              </a:lnSpc>
              <a:spcBef>
                <a:spcPts val="0"/>
              </a:spcBef>
              <a:spcAft>
                <a:spcPts val="1600"/>
              </a:spcAft>
              <a:buClr>
                <a:schemeClr val="lt2"/>
              </a:buClr>
              <a:buSzPct val="128571"/>
              <a:buFont typeface="Roboto"/>
            </a:pPr>
            <a:r>
              <a:rPr lang="en"/>
              <a:t>High Park plant employees successfully integrated the new system because management engaged, informed, and stated their expectations</a:t>
            </a:r>
          </a:p>
          <a:p>
            <a:pPr indent="-342900" lvl="1" marL="914400" marR="0" rtl="0" algn="l">
              <a:lnSpc>
                <a:spcPct val="115000"/>
              </a:lnSpc>
              <a:spcBef>
                <a:spcPts val="0"/>
              </a:spcBef>
              <a:spcAft>
                <a:spcPts val="1600"/>
              </a:spcAft>
              <a:buClr>
                <a:schemeClr val="lt2"/>
              </a:buClr>
              <a:buSzPct val="128571"/>
              <a:buFont typeface="Roboto"/>
            </a:pPr>
            <a:r>
              <a:rPr lang="en"/>
              <a:t>Violating the 3 basic principles of Fair Process can negatively impact an organization’s new strategy. </a:t>
            </a:r>
            <a:br>
              <a:rPr lang="en"/>
            </a:br>
            <a:br>
              <a:rPr lang="en"/>
            </a:br>
            <a:br>
              <a:rPr lang="en"/>
            </a:br>
            <a:br>
              <a:rPr lang="en"/>
            </a:br>
            <a:br>
              <a:rPr lang="en"/>
            </a:br>
            <a:br>
              <a:rPr lang="en"/>
            </a:br>
          </a:p>
        </p:txBody>
      </p:sp>
      <p:pic>
        <p:nvPicPr>
          <p:cNvPr id="166" name="Shape 166"/>
          <p:cNvPicPr preferRelativeResize="0"/>
          <p:nvPr/>
        </p:nvPicPr>
        <p:blipFill>
          <a:blip r:embed="rId3">
            <a:alphaModFix/>
          </a:blip>
          <a:stretch>
            <a:fillRect/>
          </a:stretch>
        </p:blipFill>
        <p:spPr>
          <a:xfrm>
            <a:off x="214824" y="4039224"/>
            <a:ext cx="942400" cy="945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Why Does Fair Process Matter?</a:t>
            </a:r>
          </a:p>
        </p:txBody>
      </p:sp>
      <p:sp>
        <p:nvSpPr>
          <p:cNvPr id="172" name="Shape 172"/>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t>It all comes down to intellectual and emotional Recognition</a:t>
            </a:r>
          </a:p>
          <a:p>
            <a:pPr indent="-228600" lvl="0" marL="457200" rtl="0">
              <a:spcBef>
                <a:spcPts val="0"/>
              </a:spcBef>
            </a:pPr>
            <a:r>
              <a:rPr lang="en"/>
              <a:t>Intellectual</a:t>
            </a:r>
          </a:p>
          <a:p>
            <a:pPr indent="-228600" lvl="1" marL="914400" rtl="0">
              <a:spcBef>
                <a:spcPts val="0"/>
              </a:spcBef>
            </a:pPr>
            <a:r>
              <a:rPr lang="en"/>
              <a:t>Seek recognition that their ideas are sought after and given thoughtful reflection</a:t>
            </a:r>
          </a:p>
          <a:p>
            <a:pPr indent="-228600" lvl="0" marL="457200" rtl="0">
              <a:spcBef>
                <a:spcPts val="0"/>
              </a:spcBef>
            </a:pPr>
            <a:r>
              <a:rPr lang="en"/>
              <a:t>Emotional</a:t>
            </a:r>
          </a:p>
          <a:p>
            <a:pPr indent="-228600" lvl="1" marL="914400">
              <a:spcBef>
                <a:spcPts val="0"/>
              </a:spcBef>
            </a:pPr>
            <a:r>
              <a:rPr lang="en"/>
              <a:t>Seek recognition of their value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71900" y="330150"/>
            <a:ext cx="8222100" cy="1176300"/>
          </a:xfrm>
          <a:prstGeom prst="rect">
            <a:avLst/>
          </a:prstGeom>
        </p:spPr>
        <p:txBody>
          <a:bodyPr anchorCtr="0" anchor="b" bIns="91425" lIns="91425" rIns="91425" tIns="91425">
            <a:noAutofit/>
          </a:bodyPr>
          <a:lstStyle/>
          <a:p>
            <a:pPr lvl="0">
              <a:spcBef>
                <a:spcPts val="0"/>
              </a:spcBef>
              <a:buNone/>
            </a:pPr>
            <a:r>
              <a:rPr lang="en"/>
              <a:t>Intellectual and Emotional Recognition Theory </a:t>
            </a:r>
          </a:p>
        </p:txBody>
      </p:sp>
      <p:sp>
        <p:nvSpPr>
          <p:cNvPr id="178" name="Shape 178"/>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When felt recognized for their intellectual worth, they are willing to share knowledge. (Vise Versa)</a:t>
            </a:r>
          </a:p>
          <a:p>
            <a:pPr indent="-228600" lvl="0" marL="457200" rtl="0">
              <a:spcBef>
                <a:spcPts val="0"/>
              </a:spcBef>
            </a:pPr>
            <a:r>
              <a:rPr lang="en"/>
              <a:t>Fair processing engages employees in voluntary co-operation</a:t>
            </a:r>
          </a:p>
          <a:p>
            <a:pPr indent="-228600" lvl="0" marL="457200" rtl="0">
              <a:spcBef>
                <a:spcPts val="0"/>
              </a:spcBef>
            </a:pPr>
            <a:r>
              <a:rPr lang="en"/>
              <a:t>Employees may also reject others intellect as well</a:t>
            </a:r>
          </a:p>
          <a:p>
            <a:pPr indent="-228600" lvl="0" marL="457200" rtl="0">
              <a:spcBef>
                <a:spcPts val="0"/>
              </a:spcBef>
            </a:pPr>
            <a:r>
              <a:rPr lang="en"/>
              <a:t>Employees can push for change back strategies even if their are good changes.</a:t>
            </a:r>
          </a:p>
          <a:p>
            <a:pPr indent="-228600" lvl="0" marL="457200" rtl="0">
              <a:spcBef>
                <a:spcPts val="0"/>
              </a:spcBef>
            </a:pPr>
            <a:r>
              <a:rPr lang="en"/>
              <a:t>Lack of trust in  the results of strategy-making process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Fair Process and the Blue Ocean Strategy</a:t>
            </a:r>
          </a:p>
        </p:txBody>
      </p:sp>
      <p:sp>
        <p:nvSpPr>
          <p:cNvPr id="184" name="Shape 184"/>
          <p:cNvSpPr txBox="1"/>
          <p:nvPr>
            <p:ph idx="1" type="body"/>
          </p:nvPr>
        </p:nvSpPr>
        <p:spPr>
          <a:xfrm>
            <a:off x="460950" y="1762875"/>
            <a:ext cx="8222100" cy="27102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pPr>
            <a:r>
              <a:rPr lang="en"/>
              <a:t>Successful blue ocean companies incorporate the following intangible assets deep into the organization’s culture</a:t>
            </a:r>
          </a:p>
          <a:p>
            <a:pPr indent="-228600" lvl="1" marL="914400" marR="0" rtl="0" algn="l">
              <a:lnSpc>
                <a:spcPct val="115000"/>
              </a:lnSpc>
              <a:spcBef>
                <a:spcPts val="0"/>
              </a:spcBef>
              <a:spcAft>
                <a:spcPts val="1600"/>
              </a:spcAft>
            </a:pPr>
            <a:r>
              <a:rPr lang="en"/>
              <a:t>Commitment</a:t>
            </a:r>
          </a:p>
          <a:p>
            <a:pPr indent="-228600" lvl="1" marL="914400" marR="0" rtl="0" algn="l">
              <a:lnSpc>
                <a:spcPct val="115000"/>
              </a:lnSpc>
              <a:spcBef>
                <a:spcPts val="0"/>
              </a:spcBef>
              <a:spcAft>
                <a:spcPts val="1600"/>
              </a:spcAft>
            </a:pPr>
            <a:r>
              <a:rPr lang="en"/>
              <a:t>Trust</a:t>
            </a:r>
          </a:p>
          <a:p>
            <a:pPr indent="-228600" lvl="1" marL="914400" marR="0" rtl="0" algn="l">
              <a:lnSpc>
                <a:spcPct val="115000"/>
              </a:lnSpc>
              <a:spcBef>
                <a:spcPts val="0"/>
              </a:spcBef>
              <a:spcAft>
                <a:spcPts val="1600"/>
              </a:spcAft>
            </a:pPr>
            <a:r>
              <a:rPr lang="en"/>
              <a:t>Voluntary cooperation</a:t>
            </a:r>
          </a:p>
          <a:p>
            <a:pPr indent="-228600" lvl="0" marL="457200" rtl="0">
              <a:spcBef>
                <a:spcPts val="0"/>
              </a:spcBef>
            </a:pPr>
            <a:r>
              <a:rPr lang="en"/>
              <a:t>By organizing the strategy formulation process around the principles of fair process, you can build execution into strategy making from the start</a:t>
            </a:r>
          </a:p>
          <a:p>
            <a:pPr lvl="0" marR="0" rtl="0" algn="l">
              <a:lnSpc>
                <a:spcPct val="115000"/>
              </a:lnSpc>
              <a:spcBef>
                <a:spcPts val="0"/>
              </a:spcBef>
              <a:spcAft>
                <a:spcPts val="1600"/>
              </a:spcAft>
              <a:buNone/>
            </a:pPr>
            <a:r>
              <a:t/>
            </a:r>
            <a:endParaRPr/>
          </a:p>
          <a:p>
            <a:pPr indent="0" lvl="0" marL="457200" marR="0" rtl="0" algn="l">
              <a:lnSpc>
                <a:spcPct val="115000"/>
              </a:lnSpc>
              <a:spcBef>
                <a:spcPts val="0"/>
              </a:spcBef>
              <a:spcAft>
                <a:spcPts val="1600"/>
              </a:spcAft>
              <a:buNone/>
            </a:pPr>
            <a:r>
              <a:rPr lang="en"/>
              <a:t> </a:t>
            </a:r>
          </a:p>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Conclusion</a:t>
            </a:r>
          </a:p>
        </p:txBody>
      </p:sp>
      <p:sp>
        <p:nvSpPr>
          <p:cNvPr id="190" name="Shape 190"/>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pPr>
            <a:r>
              <a:rPr lang="en"/>
              <a:t>Successful blue ocean companies build their strategy around the principles of fair process</a:t>
            </a:r>
          </a:p>
          <a:p>
            <a:pPr indent="-228600" lvl="1" marL="914400" rtl="0">
              <a:spcBef>
                <a:spcPts val="0"/>
              </a:spcBef>
            </a:pPr>
            <a:r>
              <a:rPr lang="en"/>
              <a:t>Engagement</a:t>
            </a:r>
          </a:p>
          <a:p>
            <a:pPr indent="-228600" lvl="1" marL="914400" rtl="0">
              <a:spcBef>
                <a:spcPts val="0"/>
              </a:spcBef>
            </a:pPr>
            <a:r>
              <a:rPr lang="en"/>
              <a:t>Explanation</a:t>
            </a:r>
          </a:p>
          <a:p>
            <a:pPr indent="-228600" lvl="1" marL="914400" rtl="0">
              <a:spcBef>
                <a:spcPts val="0"/>
              </a:spcBef>
            </a:pPr>
            <a:r>
              <a:rPr lang="en"/>
              <a:t>Clarity of Expectation</a:t>
            </a:r>
          </a:p>
          <a:p>
            <a:pPr indent="-228600" lvl="0" marL="457200" rtl="0">
              <a:spcBef>
                <a:spcPts val="0"/>
              </a:spcBef>
            </a:pPr>
            <a:r>
              <a:rPr lang="en"/>
              <a:t>Helps to insure employees “buy in” to the strategy</a:t>
            </a:r>
          </a:p>
          <a:p>
            <a:pPr lvl="0">
              <a:spcBef>
                <a:spcPts val="0"/>
              </a:spcBef>
              <a:buNone/>
            </a:pPr>
            <a:r>
              <a:rPr lang="en"/>
              <a:t> </a:t>
            </a:r>
          </a:p>
        </p:txBody>
      </p:sp>
      <p:pic>
        <p:nvPicPr>
          <p:cNvPr id="191" name="Shape 191"/>
          <p:cNvPicPr preferRelativeResize="0"/>
          <p:nvPr/>
        </p:nvPicPr>
        <p:blipFill>
          <a:blip r:embed="rId3">
            <a:alphaModFix/>
          </a:blip>
          <a:stretch>
            <a:fillRect/>
          </a:stretch>
        </p:blipFill>
        <p:spPr>
          <a:xfrm>
            <a:off x="6786450" y="2675896"/>
            <a:ext cx="1577424" cy="1641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71900" y="738725"/>
            <a:ext cx="8222100" cy="767700"/>
          </a:xfrm>
          <a:prstGeom prst="rect">
            <a:avLst/>
          </a:prstGeom>
        </p:spPr>
        <p:txBody>
          <a:bodyPr anchorCtr="0" anchor="ctr" bIns="91425" lIns="91425" rIns="91425" tIns="91425">
            <a:noAutofit/>
          </a:bodyPr>
          <a:lstStyle/>
          <a:p>
            <a:pPr lvl="0" algn="ctr">
              <a:spcBef>
                <a:spcPts val="0"/>
              </a:spcBef>
              <a:buNone/>
            </a:pPr>
            <a:r>
              <a:rPr lang="en" sz="3600"/>
              <a:t>Chapter Overview</a:t>
            </a:r>
          </a:p>
        </p:txBody>
      </p:sp>
      <p:sp>
        <p:nvSpPr>
          <p:cNvPr id="75" name="Shape 75"/>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Poor Process Can Ruin Strategy Execution</a:t>
            </a:r>
          </a:p>
          <a:p>
            <a:pPr indent="-228600" lvl="0" marL="457200" rtl="0">
              <a:spcBef>
                <a:spcPts val="0"/>
              </a:spcBef>
              <a:buClr>
                <a:srgbClr val="000000"/>
              </a:buClr>
            </a:pPr>
            <a:r>
              <a:rPr lang="en">
                <a:solidFill>
                  <a:srgbClr val="000000"/>
                </a:solidFill>
              </a:rPr>
              <a:t>The Power of Fair Process</a:t>
            </a:r>
          </a:p>
          <a:p>
            <a:pPr indent="-228600" lvl="0" marL="457200" rtl="0">
              <a:spcBef>
                <a:spcPts val="0"/>
              </a:spcBef>
              <a:buClr>
                <a:srgbClr val="000000"/>
              </a:buClr>
            </a:pPr>
            <a:r>
              <a:rPr lang="en">
                <a:solidFill>
                  <a:srgbClr val="000000"/>
                </a:solidFill>
              </a:rPr>
              <a:t>The Three E Principles of Fair Process</a:t>
            </a:r>
          </a:p>
          <a:p>
            <a:pPr indent="-228600" lvl="0" marL="457200" rtl="0">
              <a:spcBef>
                <a:spcPts val="0"/>
              </a:spcBef>
              <a:buClr>
                <a:srgbClr val="000000"/>
              </a:buClr>
            </a:pPr>
            <a:r>
              <a:rPr lang="en">
                <a:solidFill>
                  <a:srgbClr val="000000"/>
                </a:solidFill>
              </a:rPr>
              <a:t>A Tale of Two Plants</a:t>
            </a:r>
          </a:p>
          <a:p>
            <a:pPr indent="-228600" lvl="0" marL="457200" rtl="0">
              <a:spcBef>
                <a:spcPts val="0"/>
              </a:spcBef>
              <a:buClr>
                <a:srgbClr val="000000"/>
              </a:buClr>
            </a:pPr>
            <a:r>
              <a:rPr lang="en">
                <a:solidFill>
                  <a:srgbClr val="000000"/>
                </a:solidFill>
              </a:rPr>
              <a:t>Why Does Fair Process Matter?</a:t>
            </a:r>
          </a:p>
          <a:p>
            <a:pPr indent="-228600" lvl="0" marL="457200" rtl="0">
              <a:spcBef>
                <a:spcPts val="0"/>
              </a:spcBef>
              <a:buClr>
                <a:srgbClr val="000000"/>
              </a:buClr>
            </a:pPr>
            <a:r>
              <a:rPr lang="en">
                <a:solidFill>
                  <a:srgbClr val="000000"/>
                </a:solidFill>
              </a:rPr>
              <a:t>Intellectual and Emotional Recognition Theory</a:t>
            </a:r>
          </a:p>
          <a:p>
            <a:pPr indent="-228600" lvl="0" marL="457200">
              <a:spcBef>
                <a:spcPts val="0"/>
              </a:spcBef>
              <a:buClr>
                <a:srgbClr val="000000"/>
              </a:buClr>
            </a:pPr>
            <a:r>
              <a:rPr lang="en">
                <a:solidFill>
                  <a:srgbClr val="000000"/>
                </a:solidFill>
              </a:rPr>
              <a:t>Fair Process and Blue Ocean Strategy</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t>Conclusion</a:t>
            </a:r>
          </a:p>
        </p:txBody>
      </p:sp>
      <p:sp>
        <p:nvSpPr>
          <p:cNvPr id="197" name="Shape 197"/>
          <p:cNvSpPr txBox="1"/>
          <p:nvPr>
            <p:ph idx="1" type="body"/>
          </p:nvPr>
        </p:nvSpPr>
        <p:spPr>
          <a:xfrm>
            <a:off x="460950" y="1807500"/>
            <a:ext cx="8222100" cy="2710200"/>
          </a:xfrm>
          <a:prstGeom prst="rect">
            <a:avLst/>
          </a:prstGeom>
        </p:spPr>
        <p:txBody>
          <a:bodyPr anchorCtr="0" anchor="t" bIns="91425" lIns="91425" rIns="91425" tIns="91425">
            <a:noAutofit/>
          </a:bodyPr>
          <a:lstStyle/>
          <a:p>
            <a:pPr indent="-228600" lvl="0" marL="457200" rtl="0">
              <a:spcBef>
                <a:spcPts val="0"/>
              </a:spcBef>
            </a:pPr>
            <a:r>
              <a:rPr lang="en"/>
              <a:t>Intellectual and emotional recognition theory states that when an individual is trusted and recognized, he or she is more eager to share knowledge. </a:t>
            </a:r>
          </a:p>
          <a:p>
            <a:pPr indent="-228600" lvl="0" marL="457200" rtl="0">
              <a:spcBef>
                <a:spcPts val="0"/>
              </a:spcBef>
            </a:pPr>
            <a:r>
              <a:rPr lang="en"/>
              <a:t>By using the fair process when implementing strategy, and organization can easily obtain the following intangible assets </a:t>
            </a:r>
          </a:p>
          <a:p>
            <a:pPr indent="-317500" lvl="1" marL="914400" rtl="0">
              <a:spcBef>
                <a:spcPts val="0"/>
              </a:spcBef>
              <a:buSzPct val="100000"/>
            </a:pPr>
            <a:r>
              <a:rPr lang="en" sz="1400"/>
              <a:t>Commitment</a:t>
            </a:r>
          </a:p>
          <a:p>
            <a:pPr indent="-317500" lvl="1" marL="914400" rtl="0">
              <a:spcBef>
                <a:spcPts val="0"/>
              </a:spcBef>
              <a:buSzPct val="100000"/>
            </a:pPr>
            <a:r>
              <a:rPr lang="en" sz="1400"/>
              <a:t>Trust</a:t>
            </a:r>
          </a:p>
          <a:p>
            <a:pPr indent="-317500" lvl="1" marL="914400" rtl="0">
              <a:spcBef>
                <a:spcPts val="0"/>
              </a:spcBef>
              <a:buSzPct val="100000"/>
            </a:pPr>
            <a:r>
              <a:rPr lang="en" sz="1400"/>
              <a:t>Voluntary cooperation</a:t>
            </a:r>
          </a:p>
        </p:txBody>
      </p:sp>
      <p:pic>
        <p:nvPicPr>
          <p:cNvPr id="198" name="Shape 198"/>
          <p:cNvPicPr preferRelativeResize="0"/>
          <p:nvPr/>
        </p:nvPicPr>
        <p:blipFill>
          <a:blip r:embed="rId3">
            <a:alphaModFix/>
          </a:blip>
          <a:stretch>
            <a:fillRect/>
          </a:stretch>
        </p:blipFill>
        <p:spPr>
          <a:xfrm>
            <a:off x="6660874" y="3425074"/>
            <a:ext cx="1641950" cy="10926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Cites</a:t>
            </a:r>
          </a:p>
        </p:txBody>
      </p:sp>
      <p:sp>
        <p:nvSpPr>
          <p:cNvPr id="204" name="Shape 204"/>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u="sng">
                <a:solidFill>
                  <a:schemeClr val="hlink"/>
                </a:solidFill>
                <a:hlinkClick r:id="rId3"/>
              </a:rPr>
              <a:t>http://en.q-bpm.org/mediawiki/index.php/Fair_Process</a:t>
            </a:r>
          </a:p>
          <a:p>
            <a:pPr indent="-228600" lvl="0" marL="457200" rtl="0">
              <a:spcBef>
                <a:spcPts val="0"/>
              </a:spcBef>
            </a:pPr>
            <a:r>
              <a:rPr lang="en" u="sng">
                <a:solidFill>
                  <a:schemeClr val="hlink"/>
                </a:solidFill>
                <a:hlinkClick r:id="rId4"/>
              </a:rPr>
              <a:t>http://theexplanation.com/</a:t>
            </a:r>
          </a:p>
          <a:p>
            <a:pPr indent="-228600" lvl="0" marL="457200" rtl="0">
              <a:spcBef>
                <a:spcPts val="0"/>
              </a:spcBef>
            </a:pPr>
            <a:r>
              <a:rPr lang="en" u="sng">
                <a:solidFill>
                  <a:schemeClr val="hlink"/>
                </a:solidFill>
                <a:hlinkClick r:id="rId5"/>
              </a:rPr>
              <a:t>http://www.forbes.com/forbes/welcome/?toURL=http://www.forbes.com/sites/causeintegration/2014/02/06/the-7-ways-youre-not-engaging-your-employees/&amp;refURL=https://www.google.com/&amp;referrer=https://www.google.com/</a:t>
            </a:r>
          </a:p>
          <a:p>
            <a:pPr indent="-228600" lvl="0" marL="457200">
              <a:spcBef>
                <a:spcPts val="0"/>
              </a:spcBef>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Poor Process Can Ruin Strategy Execution </a:t>
            </a:r>
          </a:p>
        </p:txBody>
      </p:sp>
      <p:sp>
        <p:nvSpPr>
          <p:cNvPr id="81" name="Shape 81"/>
          <p:cNvSpPr txBox="1"/>
          <p:nvPr>
            <p:ph idx="1" type="body"/>
          </p:nvPr>
        </p:nvSpPr>
        <p:spPr>
          <a:xfrm>
            <a:off x="471900" y="1919075"/>
            <a:ext cx="3999900" cy="2710199"/>
          </a:xfrm>
          <a:prstGeom prst="rect">
            <a:avLst/>
          </a:prstGeom>
        </p:spPr>
        <p:txBody>
          <a:bodyPr anchorCtr="0" anchor="ctr" bIns="91425" lIns="91425" rIns="91425" tIns="91425">
            <a:noAutofit/>
          </a:bodyPr>
          <a:lstStyle/>
          <a:p>
            <a:pPr indent="-228600" lvl="0" marL="457200" rtl="0" algn="ctr">
              <a:lnSpc>
                <a:spcPct val="115000"/>
              </a:lnSpc>
              <a:spcBef>
                <a:spcPts val="0"/>
              </a:spcBef>
              <a:buClr>
                <a:srgbClr val="000000"/>
              </a:buClr>
            </a:pPr>
            <a:r>
              <a:rPr lang="en">
                <a:solidFill>
                  <a:srgbClr val="000000"/>
                </a:solidFill>
              </a:rPr>
              <a:t>Strategy execution for blue oceans requires significant change and a well thought out process contributed by every level of the company </a:t>
            </a:r>
          </a:p>
          <a:p>
            <a:pPr lvl="0" rtl="0" algn="ctr">
              <a:lnSpc>
                <a:spcPct val="100000"/>
              </a:lnSpc>
              <a:spcBef>
                <a:spcPts val="0"/>
              </a:spcBef>
              <a:spcAft>
                <a:spcPts val="0"/>
              </a:spcAft>
              <a:buNone/>
            </a:pPr>
            <a:r>
              <a:t/>
            </a:r>
            <a:endParaRPr>
              <a:solidFill>
                <a:srgbClr val="000000"/>
              </a:solidFill>
            </a:endParaRPr>
          </a:p>
          <a:p>
            <a:pPr indent="-228600" lvl="0" marL="457200" algn="ctr">
              <a:spcBef>
                <a:spcPts val="0"/>
              </a:spcBef>
              <a:buClr>
                <a:srgbClr val="000000"/>
              </a:buClr>
            </a:pPr>
            <a:r>
              <a:rPr lang="en">
                <a:solidFill>
                  <a:srgbClr val="000000"/>
                </a:solidFill>
              </a:rPr>
              <a:t>Countless mistakes can be made, the issues can be misidentified or dealt with out of order, the process can be too complex with too many steps, or so short and simple that important facts or opinions are not considered </a:t>
            </a:r>
          </a:p>
        </p:txBody>
      </p:sp>
      <p:pic>
        <p:nvPicPr>
          <p:cNvPr id="82" name="Shape 82"/>
          <p:cNvPicPr preferRelativeResize="0"/>
          <p:nvPr/>
        </p:nvPicPr>
        <p:blipFill>
          <a:blip r:embed="rId3">
            <a:alphaModFix/>
          </a:blip>
          <a:stretch>
            <a:fillRect/>
          </a:stretch>
        </p:blipFill>
        <p:spPr>
          <a:xfrm>
            <a:off x="5267700" y="2083550"/>
            <a:ext cx="2381250" cy="2381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918725" y="732300"/>
            <a:ext cx="6962100" cy="767700"/>
          </a:xfrm>
          <a:prstGeom prst="rect">
            <a:avLst/>
          </a:prstGeom>
        </p:spPr>
        <p:txBody>
          <a:bodyPr anchorCtr="0" anchor="b" bIns="91425" lIns="91425" rIns="91425" tIns="91425">
            <a:noAutofit/>
          </a:bodyPr>
          <a:lstStyle/>
          <a:p>
            <a:pPr lvl="0">
              <a:spcBef>
                <a:spcPts val="0"/>
              </a:spcBef>
              <a:buNone/>
            </a:pPr>
            <a:r>
              <a:rPr lang="en"/>
              <a:t>      Apple                               Strategies </a:t>
            </a:r>
          </a:p>
        </p:txBody>
      </p:sp>
      <p:sp>
        <p:nvSpPr>
          <p:cNvPr id="88" name="Shape 88"/>
          <p:cNvSpPr txBox="1"/>
          <p:nvPr>
            <p:ph idx="1" type="body"/>
          </p:nvPr>
        </p:nvSpPr>
        <p:spPr>
          <a:xfrm>
            <a:off x="471900" y="1919075"/>
            <a:ext cx="8222100" cy="2710200"/>
          </a:xfrm>
          <a:prstGeom prst="rect">
            <a:avLst/>
          </a:prstGeom>
        </p:spPr>
        <p:txBody>
          <a:bodyPr anchorCtr="0" anchor="ctr" bIns="91425" lIns="91425" rIns="91425" tIns="91425">
            <a:noAutofit/>
          </a:bodyPr>
          <a:lstStyle/>
          <a:p>
            <a:pPr indent="-228600" lvl="0" marL="457200" rtl="0">
              <a:spcBef>
                <a:spcPts val="0"/>
              </a:spcBef>
              <a:buClr>
                <a:schemeClr val="dk2"/>
              </a:buClr>
              <a:buChar char="●"/>
            </a:pPr>
            <a:r>
              <a:rPr lang="en">
                <a:solidFill>
                  <a:schemeClr val="dk2"/>
                </a:solidFill>
              </a:rPr>
              <a:t>Historically focusing their strategy on a “digital hub” strategy </a:t>
            </a:r>
          </a:p>
          <a:p>
            <a:pPr indent="-228600" lvl="1" marL="914400" rtl="0">
              <a:spcBef>
                <a:spcPts val="0"/>
              </a:spcBef>
              <a:buClr>
                <a:schemeClr val="dk2"/>
              </a:buClr>
              <a:buChar char="○"/>
            </a:pPr>
            <a:r>
              <a:rPr lang="en">
                <a:solidFill>
                  <a:schemeClr val="dk2"/>
                </a:solidFill>
              </a:rPr>
              <a:t>Innovated products and services </a:t>
            </a:r>
          </a:p>
          <a:p>
            <a:pPr indent="-228600" lvl="2" marL="1371600" rtl="0">
              <a:spcBef>
                <a:spcPts val="0"/>
              </a:spcBef>
              <a:buClr>
                <a:schemeClr val="dk2"/>
              </a:buClr>
              <a:buChar char="■"/>
            </a:pPr>
            <a:r>
              <a:rPr lang="en">
                <a:solidFill>
                  <a:schemeClr val="dk2"/>
                </a:solidFill>
              </a:rPr>
              <a:t>iPod, personal digital assistants, iPhones, and other electronic devices </a:t>
            </a:r>
          </a:p>
          <a:p>
            <a:pPr indent="-228600" lvl="0" marL="457200" rtl="0">
              <a:spcBef>
                <a:spcPts val="0"/>
              </a:spcBef>
              <a:buClr>
                <a:schemeClr val="dk2"/>
              </a:buClr>
              <a:buChar char="●"/>
            </a:pPr>
            <a:r>
              <a:rPr lang="en">
                <a:solidFill>
                  <a:schemeClr val="dk2"/>
                </a:solidFill>
              </a:rPr>
              <a:t>Coming into Focus with “superb user interfaces”  </a:t>
            </a:r>
          </a:p>
          <a:p>
            <a:pPr indent="-228600" lvl="1" marL="914400" rtl="0">
              <a:spcBef>
                <a:spcPts val="0"/>
              </a:spcBef>
              <a:buClr>
                <a:schemeClr val="dk2"/>
              </a:buClr>
              <a:buChar char="○"/>
            </a:pPr>
            <a:r>
              <a:rPr lang="en">
                <a:solidFill>
                  <a:schemeClr val="dk2"/>
                </a:solidFill>
              </a:rPr>
              <a:t>Customer experience is central </a:t>
            </a:r>
          </a:p>
          <a:p>
            <a:pPr indent="-228600" lvl="2" marL="1371600">
              <a:spcBef>
                <a:spcPts val="0"/>
              </a:spcBef>
              <a:buClr>
                <a:schemeClr val="dk2"/>
              </a:buClr>
              <a:buChar char="■"/>
            </a:pPr>
            <a:r>
              <a:rPr lang="en">
                <a:solidFill>
                  <a:schemeClr val="dk2"/>
                </a:solidFill>
              </a:rPr>
              <a:t>Based around this with iTunes, iPhone, iPad, and Apple App Store </a:t>
            </a:r>
          </a:p>
        </p:txBody>
      </p:sp>
      <p:pic>
        <p:nvPicPr>
          <p:cNvPr descr="File:Аpple .png" id="89" name="Shape 89"/>
          <p:cNvPicPr preferRelativeResize="0"/>
          <p:nvPr/>
        </p:nvPicPr>
        <p:blipFill>
          <a:blip r:embed="rId3">
            <a:alphaModFix/>
          </a:blip>
          <a:stretch>
            <a:fillRect/>
          </a:stretch>
        </p:blipFill>
        <p:spPr>
          <a:xfrm>
            <a:off x="3732062" y="322449"/>
            <a:ext cx="1335425" cy="1335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226077" y="357800"/>
            <a:ext cx="2808000" cy="953400"/>
          </a:xfrm>
          <a:prstGeom prst="rect">
            <a:avLst/>
          </a:prstGeom>
        </p:spPr>
        <p:txBody>
          <a:bodyPr anchorCtr="0" anchor="b" bIns="91425" lIns="91425" rIns="91425" tIns="91425">
            <a:noAutofit/>
          </a:bodyPr>
          <a:lstStyle/>
          <a:p>
            <a:pPr lvl="0">
              <a:spcBef>
                <a:spcPts val="0"/>
              </a:spcBef>
              <a:buNone/>
            </a:pPr>
            <a:r>
              <a:rPr lang="en"/>
              <a:t>The Power of Fair Process </a:t>
            </a:r>
          </a:p>
        </p:txBody>
      </p:sp>
      <p:sp>
        <p:nvSpPr>
          <p:cNvPr id="95" name="Shape 95"/>
          <p:cNvSpPr txBox="1"/>
          <p:nvPr>
            <p:ph idx="1" type="body"/>
          </p:nvPr>
        </p:nvSpPr>
        <p:spPr>
          <a:xfrm>
            <a:off x="226075" y="1465800"/>
            <a:ext cx="2808000" cy="3163500"/>
          </a:xfrm>
          <a:prstGeom prst="rect">
            <a:avLst/>
          </a:prstGeom>
        </p:spPr>
        <p:txBody>
          <a:bodyPr anchorCtr="0" anchor="ctr" bIns="91425" lIns="91425" rIns="91425" tIns="91425">
            <a:noAutofit/>
          </a:bodyPr>
          <a:lstStyle/>
          <a:p>
            <a:pPr indent="-317500" lvl="0" marL="457200" rtl="0">
              <a:lnSpc>
                <a:spcPct val="115000"/>
              </a:lnSpc>
              <a:spcBef>
                <a:spcPts val="0"/>
              </a:spcBef>
              <a:buClr>
                <a:srgbClr val="000000"/>
              </a:buClr>
              <a:buSzPct val="100000"/>
            </a:pPr>
            <a:r>
              <a:rPr lang="en" sz="1400">
                <a:solidFill>
                  <a:srgbClr val="000000"/>
                </a:solidFill>
              </a:rPr>
              <a:t>Fair Process is the managerial expression of the procedural justice theory </a:t>
            </a:r>
          </a:p>
          <a:p>
            <a:pPr indent="-317500" lvl="0" marL="457200" rtl="0">
              <a:lnSpc>
                <a:spcPct val="115000"/>
              </a:lnSpc>
              <a:spcBef>
                <a:spcPts val="0"/>
              </a:spcBef>
              <a:buClr>
                <a:srgbClr val="000000"/>
              </a:buClr>
              <a:buSzPct val="100000"/>
            </a:pPr>
            <a:r>
              <a:rPr lang="en" sz="1400">
                <a:solidFill>
                  <a:srgbClr val="000000"/>
                </a:solidFill>
              </a:rPr>
              <a:t>Employees trust that everyone has an input in the process</a:t>
            </a:r>
          </a:p>
          <a:p>
            <a:pPr indent="-317500" lvl="0" marL="457200">
              <a:lnSpc>
                <a:spcPct val="115000"/>
              </a:lnSpc>
              <a:spcBef>
                <a:spcPts val="0"/>
              </a:spcBef>
              <a:buClr>
                <a:srgbClr val="000000"/>
              </a:buClr>
              <a:buSzPct val="100000"/>
            </a:pPr>
            <a:r>
              <a:rPr lang="en" sz="1400">
                <a:solidFill>
                  <a:srgbClr val="000000"/>
                </a:solidFill>
              </a:rPr>
              <a:t>Inspires people to cooperate voluntarily in the execution of strategies  </a:t>
            </a:r>
          </a:p>
        </p:txBody>
      </p:sp>
      <p:pic>
        <p:nvPicPr>
          <p:cNvPr id="96" name="Shape 96"/>
          <p:cNvPicPr preferRelativeResize="0"/>
          <p:nvPr/>
        </p:nvPicPr>
        <p:blipFill>
          <a:blip r:embed="rId3">
            <a:alphaModFix/>
          </a:blip>
          <a:stretch>
            <a:fillRect/>
          </a:stretch>
        </p:blipFill>
        <p:spPr>
          <a:xfrm>
            <a:off x="3526350" y="1377850"/>
            <a:ext cx="5105400" cy="533400"/>
          </a:xfrm>
          <a:prstGeom prst="rect">
            <a:avLst/>
          </a:prstGeom>
          <a:noFill/>
          <a:ln>
            <a:noFill/>
          </a:ln>
        </p:spPr>
      </p:pic>
      <p:pic>
        <p:nvPicPr>
          <p:cNvPr id="97" name="Shape 97"/>
          <p:cNvPicPr preferRelativeResize="0"/>
          <p:nvPr/>
        </p:nvPicPr>
        <p:blipFill>
          <a:blip r:embed="rId4">
            <a:alphaModFix/>
          </a:blip>
          <a:stretch>
            <a:fillRect/>
          </a:stretch>
        </p:blipFill>
        <p:spPr>
          <a:xfrm>
            <a:off x="4962975" y="2586637"/>
            <a:ext cx="2095500" cy="2181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The Three E Principles of Fair Process </a:t>
            </a:r>
          </a:p>
        </p:txBody>
      </p:sp>
      <p:sp>
        <p:nvSpPr>
          <p:cNvPr id="103" name="Shape 103"/>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Three mutually reinforcing elements that define the Fair Process.</a:t>
            </a:r>
          </a:p>
          <a:p>
            <a:pPr indent="-228600" lvl="0" marL="457200" rtl="0">
              <a:spcBef>
                <a:spcPts val="0"/>
              </a:spcBef>
            </a:pPr>
            <a:r>
              <a:rPr lang="en"/>
              <a:t>Collectively, the three criteria lead to judgements of fair process.</a:t>
            </a:r>
          </a:p>
          <a:p>
            <a:pPr indent="-228600" lvl="1" marL="914400" rtl="0">
              <a:spcBef>
                <a:spcPts val="0"/>
              </a:spcBef>
            </a:pPr>
            <a:r>
              <a:rPr lang="en"/>
              <a:t>Engagement</a:t>
            </a:r>
          </a:p>
          <a:p>
            <a:pPr indent="-228600" lvl="1" marL="914400" rtl="0">
              <a:spcBef>
                <a:spcPts val="0"/>
              </a:spcBef>
            </a:pPr>
            <a:r>
              <a:rPr lang="en"/>
              <a:t>Explanation</a:t>
            </a:r>
          </a:p>
          <a:p>
            <a:pPr indent="-228600" lvl="1" marL="914400">
              <a:spcBef>
                <a:spcPts val="0"/>
              </a:spcBef>
            </a:pPr>
            <a:r>
              <a:rPr lang="en"/>
              <a:t>Clarity of Expectation</a:t>
            </a:r>
          </a:p>
        </p:txBody>
      </p:sp>
      <p:pic>
        <p:nvPicPr>
          <p:cNvPr descr="Image result for expectation clarity" id="104" name="Shape 104"/>
          <p:cNvPicPr preferRelativeResize="0"/>
          <p:nvPr/>
        </p:nvPicPr>
        <p:blipFill>
          <a:blip r:embed="rId3">
            <a:alphaModFix/>
          </a:blip>
          <a:stretch>
            <a:fillRect/>
          </a:stretch>
        </p:blipFill>
        <p:spPr>
          <a:xfrm>
            <a:off x="3627750" y="2871850"/>
            <a:ext cx="3028950" cy="1504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Engagement</a:t>
            </a:r>
          </a:p>
        </p:txBody>
      </p:sp>
      <p:sp>
        <p:nvSpPr>
          <p:cNvPr id="110" name="Shape 110"/>
          <p:cNvSpPr txBox="1"/>
          <p:nvPr>
            <p:ph idx="1" type="body"/>
          </p:nvPr>
        </p:nvSpPr>
        <p:spPr>
          <a:xfrm>
            <a:off x="460950" y="1771375"/>
            <a:ext cx="8222100" cy="2710200"/>
          </a:xfrm>
          <a:prstGeom prst="rect">
            <a:avLst/>
          </a:prstGeom>
        </p:spPr>
        <p:txBody>
          <a:bodyPr anchorCtr="0" anchor="t" bIns="91425" lIns="91425" rIns="91425" tIns="91425">
            <a:noAutofit/>
          </a:bodyPr>
          <a:lstStyle/>
          <a:p>
            <a:pPr indent="-228600" lvl="0" marL="457200" rtl="0">
              <a:spcBef>
                <a:spcPts val="0"/>
              </a:spcBef>
            </a:pPr>
            <a:r>
              <a:rPr lang="en"/>
              <a:t>Involve individuals</a:t>
            </a:r>
          </a:p>
          <a:p>
            <a:pPr indent="-228600" lvl="0" marL="457200" rtl="0">
              <a:spcBef>
                <a:spcPts val="0"/>
              </a:spcBef>
            </a:pPr>
            <a:r>
              <a:rPr lang="en"/>
              <a:t>Ask for input</a:t>
            </a:r>
          </a:p>
          <a:p>
            <a:pPr indent="-228600" lvl="0" marL="457200" rtl="0">
              <a:spcBef>
                <a:spcPts val="0"/>
              </a:spcBef>
            </a:pPr>
            <a:r>
              <a:rPr lang="en"/>
              <a:t>Engagement communicates management's respect for individuals and their ideas</a:t>
            </a:r>
          </a:p>
          <a:p>
            <a:pPr indent="-228600" lvl="0" marL="457200">
              <a:spcBef>
                <a:spcPts val="0"/>
              </a:spcBef>
            </a:pPr>
            <a:r>
              <a:rPr lang="en"/>
              <a:t>Results in better strategic decisions by management and greater commitment from all involved to execute decisions.</a:t>
            </a:r>
          </a:p>
        </p:txBody>
      </p:sp>
      <p:pic>
        <p:nvPicPr>
          <p:cNvPr descr="Image result for engagement with employees" id="111" name="Shape 111"/>
          <p:cNvPicPr preferRelativeResize="0"/>
          <p:nvPr/>
        </p:nvPicPr>
        <p:blipFill rotWithShape="1">
          <a:blip r:embed="rId3">
            <a:alphaModFix/>
          </a:blip>
          <a:srcRect b="8488" l="0" r="0" t="-15532"/>
          <a:stretch/>
        </p:blipFill>
        <p:spPr>
          <a:xfrm>
            <a:off x="2550375" y="3497400"/>
            <a:ext cx="3486150" cy="1250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Explanation</a:t>
            </a:r>
          </a:p>
        </p:txBody>
      </p:sp>
      <p:sp>
        <p:nvSpPr>
          <p:cNvPr id="117" name="Shape 117"/>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Everyone who is involved should understand why final strategic decisions are made.</a:t>
            </a:r>
          </a:p>
          <a:p>
            <a:pPr indent="-228600" lvl="0" marL="457200" rtl="0">
              <a:spcBef>
                <a:spcPts val="0"/>
              </a:spcBef>
            </a:pPr>
            <a:r>
              <a:rPr lang="en"/>
              <a:t>Explanations makes everyone involved feel that management has considered their opinions and have made the best decision overall for the company. </a:t>
            </a:r>
          </a:p>
          <a:p>
            <a:pPr indent="-228600" lvl="0" marL="457200" rtl="0">
              <a:spcBef>
                <a:spcPts val="0"/>
              </a:spcBef>
            </a:pPr>
            <a:r>
              <a:rPr lang="en"/>
              <a:t>Helps employees trust their managers</a:t>
            </a:r>
          </a:p>
          <a:p>
            <a:pPr indent="-228600" lvl="0" marL="457200">
              <a:spcBef>
                <a:spcPts val="0"/>
              </a:spcBef>
            </a:pPr>
            <a:r>
              <a:rPr lang="en"/>
              <a:t>Serves as feedback that enhances learning.</a:t>
            </a:r>
          </a:p>
        </p:txBody>
      </p:sp>
      <p:pic>
        <p:nvPicPr>
          <p:cNvPr descr="Image result for explanation" id="118" name="Shape 118"/>
          <p:cNvPicPr preferRelativeResize="0"/>
          <p:nvPr/>
        </p:nvPicPr>
        <p:blipFill>
          <a:blip r:embed="rId3">
            <a:alphaModFix/>
          </a:blip>
          <a:stretch>
            <a:fillRect/>
          </a:stretch>
        </p:blipFill>
        <p:spPr>
          <a:xfrm>
            <a:off x="5539150" y="3265825"/>
            <a:ext cx="2286000" cy="147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Expectation clarity</a:t>
            </a:r>
          </a:p>
        </p:txBody>
      </p:sp>
      <p:sp>
        <p:nvSpPr>
          <p:cNvPr id="124" name="Shape 124"/>
          <p:cNvSpPr txBox="1"/>
          <p:nvPr>
            <p:ph idx="1" type="body"/>
          </p:nvPr>
        </p:nvSpPr>
        <p:spPr>
          <a:xfrm>
            <a:off x="460950" y="1814800"/>
            <a:ext cx="8222100" cy="2976900"/>
          </a:xfrm>
          <a:prstGeom prst="rect">
            <a:avLst/>
          </a:prstGeom>
        </p:spPr>
        <p:txBody>
          <a:bodyPr anchorCtr="0" anchor="t" bIns="91425" lIns="91425" rIns="91425" tIns="91425">
            <a:noAutofit/>
          </a:bodyPr>
          <a:lstStyle/>
          <a:p>
            <a:pPr indent="-228600" lvl="0" marL="457200" rtl="0">
              <a:spcBef>
                <a:spcPts val="0"/>
              </a:spcBef>
            </a:pPr>
            <a:r>
              <a:rPr lang="en"/>
              <a:t>Requires that new rules of the game are stated clearly after a strategy is set.</a:t>
            </a:r>
          </a:p>
          <a:p>
            <a:pPr indent="-228600" lvl="0" marL="457200" rtl="0">
              <a:spcBef>
                <a:spcPts val="0"/>
              </a:spcBef>
            </a:pPr>
            <a:r>
              <a:rPr lang="en"/>
              <a:t>Employees should know right away what is expected, the standards they will be judged by, and the consequences of failure. </a:t>
            </a:r>
          </a:p>
          <a:p>
            <a:pPr indent="-228600" lvl="0" marL="457200" rtl="0">
              <a:spcBef>
                <a:spcPts val="0"/>
              </a:spcBef>
            </a:pPr>
            <a:r>
              <a:rPr lang="en"/>
              <a:t>Goals, targets, milestones, and responsibilities should be clearly understood by employees.</a:t>
            </a:r>
          </a:p>
          <a:p>
            <a:pPr indent="-228600" lvl="0" marL="457200">
              <a:spcBef>
                <a:spcPts val="0"/>
              </a:spcBef>
            </a:pPr>
            <a:r>
              <a:rPr lang="en"/>
              <a:t>Political jockeying and favoritism are minimized when people understand what is expected of them. People can focus on executing the strategy rapidly.</a:t>
            </a: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