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1"/>
  </p:normalViewPr>
  <p:slideViewPr>
    <p:cSldViewPr snapToGrid="0" snapToObjects="1">
      <p:cViewPr varScale="1">
        <p:scale>
          <a:sx n="121" d="100"/>
          <a:sy n="121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2257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30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8615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133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1837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2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531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785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014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6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06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7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777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1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26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30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849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47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4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447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29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-1-gLv3aWs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Creating Blue Oceans 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Group 2: Michael Burns, Garrett Ellis, Matthew Goudie, Towns Garner, Monica Rael, William Peterson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does this mean?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Blue oceans makes up about ten percent  of new companies. Though this is the case they bring in one third of revenues and two thirds of profits.  </a:t>
            </a:r>
          </a:p>
          <a:p>
            <a:pPr marL="457200" lvl="0" indent="-228600">
              <a:spcBef>
                <a:spcPts val="0"/>
              </a:spcBef>
              <a:buChar char="❏"/>
            </a:pPr>
            <a:r>
              <a:rPr lang="en"/>
              <a:t>Given that business launches included the total investments made for creating red and blue oceans, the performance benefits of creating blue oceans are evident.</a:t>
            </a:r>
            <a:br>
              <a:rPr lang="en"/>
            </a:br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Increasing Importance of Creating Blue Oceans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In an increasing number of industries, supply exceeds demand. 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This has lead to accelerated commoditization of products and services, increasing price wars, and shrinking profit margins. 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Therefore, brands are becoming more similar, which has lead to consumers selecting products based on price.</a:t>
            </a:r>
          </a:p>
          <a:p>
            <a:pPr marL="457200" lvl="0" indent="-228600">
              <a:spcBef>
                <a:spcPts val="0"/>
              </a:spcBef>
              <a:buChar char="❏"/>
            </a:pPr>
            <a:r>
              <a:rPr lang="en"/>
              <a:t>Overcrowding of industries has caused differentiating brands harder as the economy experiences ups and downs.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Value Innovation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517525" y="1634050"/>
            <a:ext cx="8222100" cy="404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❏"/>
            </a:pPr>
            <a:r>
              <a:rPr lang="en"/>
              <a:t>What separates winners and losers in creating blue oceans is their approach to strategy</a:t>
            </a:r>
          </a:p>
          <a:p>
            <a:pPr marL="457200" lvl="0" indent="-228600">
              <a:spcBef>
                <a:spcPts val="0"/>
              </a:spcBef>
              <a:buChar char="❏"/>
            </a:pPr>
            <a:r>
              <a:rPr lang="en"/>
              <a:t>Companies caught in the red ocean have a very conventional approach, simply racing to competition with the rest of the industry.</a:t>
            </a:r>
          </a:p>
          <a:p>
            <a:pPr marL="457200" lvl="0" indent="-228600">
              <a:spcBef>
                <a:spcPts val="0"/>
              </a:spcBef>
              <a:buChar char="❏"/>
            </a:pPr>
            <a:r>
              <a:rPr lang="en"/>
              <a:t>Creators of blue oceans don’t use their competition as their benchmark. They follow Value Innovation.</a:t>
            </a:r>
          </a:p>
          <a:p>
            <a:pPr marL="457200" lvl="0" indent="-228600">
              <a:spcBef>
                <a:spcPts val="0"/>
              </a:spcBef>
              <a:buChar char="❏"/>
            </a:pPr>
            <a:r>
              <a:rPr lang="en"/>
              <a:t>Value innovation is the cornerstone of blue ocean strategy: instead of focusing on beating the competition, you focus on making the competition irrelevant by creating a leap in value for buyers and your company, thereby opening up new market space.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Value Innovation Cont.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❏"/>
            </a:pPr>
            <a:r>
              <a:rPr lang="en"/>
              <a:t>Value innovation places equal emphasis on value and innovation. </a:t>
            </a:r>
          </a:p>
          <a:p>
            <a:pPr marL="457200" lvl="0" indent="-228600">
              <a:spcBef>
                <a:spcPts val="0"/>
              </a:spcBef>
              <a:buChar char="❏"/>
            </a:pPr>
            <a:r>
              <a:rPr lang="en"/>
              <a:t>Value without innovation is just value creation. Something that improves value but is not sufficient enough to make you stand out in the marketplace.</a:t>
            </a:r>
          </a:p>
          <a:p>
            <a:pPr marL="457200" lvl="0" indent="-228600">
              <a:spcBef>
                <a:spcPts val="0"/>
              </a:spcBef>
              <a:buChar char="❏"/>
            </a:pPr>
            <a:r>
              <a:rPr lang="en"/>
              <a:t>Innovation without value ends to be technology driven, market pioneering, or shooting beyond what buyers are ready to accept.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Achieving Value innovation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71900" y="1793675"/>
            <a:ext cx="8222100" cy="32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  <a:buChar char="❏"/>
            </a:pPr>
            <a:r>
              <a:rPr lang="en"/>
              <a:t>Value innovation occurs when companies align innovation with utility, price and cost positions.</a:t>
            </a:r>
          </a:p>
          <a:p>
            <a:pPr marL="457200" lvl="0" indent="-228600">
              <a:spcBef>
                <a:spcPts val="0"/>
              </a:spcBef>
              <a:buChar char="❏"/>
            </a:pPr>
            <a:r>
              <a:rPr lang="en"/>
              <a:t>Value innovation is a new way of thinking about strategy, resulting in a creation of blue ocean and breaking away from competition.</a:t>
            </a:r>
          </a:p>
          <a:p>
            <a:pPr marL="457200" lvl="0" indent="-228600">
              <a:spcBef>
                <a:spcPts val="0"/>
              </a:spcBef>
              <a:buChar char="❏"/>
            </a:pPr>
            <a:r>
              <a:rPr lang="en"/>
              <a:t>It addresses the most commonly accepted dogmas of competition based strategy: the value-cost trade off.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237" y="261225"/>
            <a:ext cx="36480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588125" y="738725"/>
            <a:ext cx="8106000" cy="726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Cirque du Soleil achieved value innovation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27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Traditional circus                                                                              Live theatre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673675" y="2395300"/>
            <a:ext cx="1967400" cy="13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2"/>
              </a:buClr>
              <a:buChar char="❏"/>
            </a:pPr>
            <a:r>
              <a:rPr lang="en">
                <a:solidFill>
                  <a:schemeClr val="lt2"/>
                </a:solidFill>
              </a:rPr>
              <a:t>Animal acts (^C)</a:t>
            </a:r>
          </a:p>
          <a:p>
            <a:pPr marL="457200" lvl="0" indent="-228600" rtl="0">
              <a:spcBef>
                <a:spcPts val="0"/>
              </a:spcBef>
              <a:buClr>
                <a:schemeClr val="lt2"/>
              </a:buClr>
              <a:buChar char="❏"/>
            </a:pPr>
            <a:r>
              <a:rPr lang="en">
                <a:solidFill>
                  <a:schemeClr val="lt2"/>
                </a:solidFill>
              </a:rPr>
              <a:t>Circus stars (^C)</a:t>
            </a:r>
          </a:p>
          <a:p>
            <a:pPr marL="457200" lvl="0" indent="-228600" rtl="0">
              <a:spcBef>
                <a:spcPts val="0"/>
              </a:spcBef>
              <a:buClr>
                <a:schemeClr val="lt2"/>
              </a:buClr>
              <a:buChar char="❏"/>
            </a:pPr>
            <a:r>
              <a:rPr lang="en">
                <a:solidFill>
                  <a:schemeClr val="lt2"/>
                </a:solidFill>
              </a:rPr>
              <a:t>Tent</a:t>
            </a:r>
          </a:p>
          <a:p>
            <a:pPr marL="457200" lvl="0" indent="-228600" rtl="0">
              <a:spcBef>
                <a:spcPts val="0"/>
              </a:spcBef>
              <a:buClr>
                <a:schemeClr val="lt2"/>
              </a:buClr>
              <a:buChar char="❏"/>
            </a:pPr>
            <a:r>
              <a:rPr lang="en">
                <a:solidFill>
                  <a:schemeClr val="lt2"/>
                </a:solidFill>
              </a:rPr>
              <a:t>Aerobatics </a:t>
            </a:r>
          </a:p>
          <a:p>
            <a:pPr marL="457200" lvl="0" indent="-228600">
              <a:spcBef>
                <a:spcPts val="0"/>
              </a:spcBef>
              <a:buClr>
                <a:schemeClr val="lt2"/>
              </a:buClr>
              <a:buChar char="❏"/>
            </a:pPr>
            <a:r>
              <a:rPr lang="en">
                <a:solidFill>
                  <a:schemeClr val="lt2"/>
                </a:solidFill>
              </a:rPr>
              <a:t>Clowns 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6726125" y="2427400"/>
            <a:ext cx="1968000" cy="122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2"/>
              </a:buClr>
              <a:buChar char="❏"/>
            </a:pPr>
            <a:r>
              <a:rPr lang="en">
                <a:solidFill>
                  <a:schemeClr val="lt2"/>
                </a:solidFill>
              </a:rPr>
              <a:t>Storyline</a:t>
            </a:r>
          </a:p>
          <a:p>
            <a:pPr marL="457200" lvl="0" indent="-228600" rtl="0">
              <a:spcBef>
                <a:spcPts val="0"/>
              </a:spcBef>
              <a:buClr>
                <a:schemeClr val="lt2"/>
              </a:buClr>
              <a:buChar char="❏"/>
            </a:pPr>
            <a:r>
              <a:rPr lang="en">
                <a:solidFill>
                  <a:schemeClr val="lt2"/>
                </a:solidFill>
              </a:rPr>
              <a:t>Artistic music</a:t>
            </a:r>
          </a:p>
          <a:p>
            <a:pPr marL="457200" lvl="0" indent="-228600" rtl="0">
              <a:spcBef>
                <a:spcPts val="0"/>
              </a:spcBef>
              <a:buClr>
                <a:schemeClr val="lt2"/>
              </a:buClr>
              <a:buChar char="❏"/>
            </a:pPr>
            <a:r>
              <a:rPr lang="en">
                <a:solidFill>
                  <a:schemeClr val="lt2"/>
                </a:solidFill>
              </a:rPr>
              <a:t>Dance</a:t>
            </a:r>
          </a:p>
          <a:p>
            <a:pPr marL="457200" lvl="0" indent="-228600">
              <a:spcBef>
                <a:spcPts val="0"/>
              </a:spcBef>
              <a:buClr>
                <a:schemeClr val="lt2"/>
              </a:buClr>
              <a:buChar char="❏"/>
            </a:pPr>
            <a:r>
              <a:rPr lang="en">
                <a:solidFill>
                  <a:schemeClr val="lt2"/>
                </a:solidFill>
              </a:rPr>
              <a:t>Multiple productions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2245600" y="3657125"/>
            <a:ext cx="4320000" cy="148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0000FF"/>
                </a:solidFill>
              </a:rPr>
              <a:t>Cirque du Soleil</a:t>
            </a:r>
          </a:p>
          <a:p>
            <a:pPr marL="457200" lvl="0" indent="-228600" rtl="0">
              <a:spcBef>
                <a:spcPts val="0"/>
              </a:spcBef>
              <a:buClr>
                <a:schemeClr val="lt2"/>
              </a:buClr>
              <a:buChar char="❏"/>
            </a:pPr>
            <a:r>
              <a:rPr lang="en">
                <a:solidFill>
                  <a:schemeClr val="lt2"/>
                </a:solidFill>
              </a:rPr>
              <a:t>Tent (unique venues reminiscent of tent)</a:t>
            </a:r>
          </a:p>
          <a:p>
            <a:pPr marL="457200" lvl="0" indent="-228600" rtl="0">
              <a:spcBef>
                <a:spcPts val="0"/>
              </a:spcBef>
              <a:buClr>
                <a:schemeClr val="lt2"/>
              </a:buClr>
              <a:buChar char="❏"/>
            </a:pPr>
            <a:r>
              <a:rPr lang="en">
                <a:solidFill>
                  <a:schemeClr val="lt2"/>
                </a:solidFill>
              </a:rPr>
              <a:t>Aerobatics retained, and fuzed with the many aspects of the theatre</a:t>
            </a:r>
          </a:p>
          <a:p>
            <a:pPr marL="457200" lvl="0" indent="-228600">
              <a:spcBef>
                <a:spcPts val="0"/>
              </a:spcBef>
              <a:buClr>
                <a:schemeClr val="lt2"/>
              </a:buClr>
              <a:buChar char="❏"/>
            </a:pPr>
            <a:r>
              <a:rPr lang="en">
                <a:solidFill>
                  <a:schemeClr val="lt2"/>
                </a:solidFill>
              </a:rPr>
              <a:t>Clowns (sophisticated style)</a:t>
            </a:r>
          </a:p>
        </p:txBody>
      </p:sp>
      <p:cxnSp>
        <p:nvCxnSpPr>
          <p:cNvPr id="164" name="Shape 164"/>
          <p:cNvCxnSpPr/>
          <p:nvPr/>
        </p:nvCxnSpPr>
        <p:spPr>
          <a:xfrm>
            <a:off x="940925" y="3069000"/>
            <a:ext cx="1593300" cy="1026600"/>
          </a:xfrm>
          <a:prstGeom prst="bentConnector3">
            <a:avLst>
              <a:gd name="adj1" fmla="val -100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5" name="Shape 165"/>
          <p:cNvCxnSpPr/>
          <p:nvPr/>
        </p:nvCxnSpPr>
        <p:spPr>
          <a:xfrm>
            <a:off x="930325" y="3240075"/>
            <a:ext cx="1529100" cy="1047900"/>
          </a:xfrm>
          <a:prstGeom prst="bentConnector3">
            <a:avLst>
              <a:gd name="adj1" fmla="val -1748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6" name="Shape 166"/>
          <p:cNvCxnSpPr/>
          <p:nvPr/>
        </p:nvCxnSpPr>
        <p:spPr>
          <a:xfrm>
            <a:off x="908925" y="3453950"/>
            <a:ext cx="1614600" cy="1261800"/>
          </a:xfrm>
          <a:prstGeom prst="bentConnector3">
            <a:avLst>
              <a:gd name="adj1" fmla="val -2185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7" name="Shape 167"/>
          <p:cNvCxnSpPr/>
          <p:nvPr/>
        </p:nvCxnSpPr>
        <p:spPr>
          <a:xfrm flipH="1">
            <a:off x="5239850" y="2641250"/>
            <a:ext cx="1764300" cy="113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8" name="Shape 168"/>
          <p:cNvCxnSpPr/>
          <p:nvPr/>
        </p:nvCxnSpPr>
        <p:spPr>
          <a:xfrm flipH="1">
            <a:off x="5271825" y="2855125"/>
            <a:ext cx="1743000" cy="91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9" name="Shape 169"/>
          <p:cNvCxnSpPr/>
          <p:nvPr/>
        </p:nvCxnSpPr>
        <p:spPr>
          <a:xfrm flipH="1">
            <a:off x="5293325" y="3069000"/>
            <a:ext cx="1732200" cy="68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0" name="Shape 170"/>
          <p:cNvCxnSpPr/>
          <p:nvPr/>
        </p:nvCxnSpPr>
        <p:spPr>
          <a:xfrm flipH="1">
            <a:off x="5293125" y="3272175"/>
            <a:ext cx="1721700" cy="4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Cirque du Soleil 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https://www.youtube.com/watch?v=x-1-gLv3aWs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950" y="2437675"/>
            <a:ext cx="3696253" cy="24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4174" y="2484149"/>
            <a:ext cx="4059801" cy="228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2375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Formulating and Executing Blue Ocean Strategy 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❏"/>
            </a:pPr>
            <a:r>
              <a:rPr lang="en" sz="1200"/>
              <a:t>Chapter 2: Introduces the analytical tools and frameworks that are essential for creating and capturing blue oceans.</a:t>
            </a:r>
          </a:p>
          <a:p>
            <a:pPr marL="457200" lvl="0" indent="-304800">
              <a:spcBef>
                <a:spcPts val="0"/>
              </a:spcBef>
              <a:buSzPct val="100000"/>
              <a:buChar char="❏"/>
            </a:pPr>
            <a:r>
              <a:rPr lang="en" sz="1200"/>
              <a:t>Chapter 3: Identifies the paths by which you can systematically create market space across diverse industry domains.</a:t>
            </a:r>
          </a:p>
          <a:p>
            <a:pPr marL="457200" lvl="0" indent="-304800">
              <a:spcBef>
                <a:spcPts val="0"/>
              </a:spcBef>
              <a:buSzPct val="100000"/>
              <a:buChar char="❏"/>
            </a:pPr>
            <a:r>
              <a:rPr lang="en" sz="1200"/>
              <a:t>Chapter 4: Shows how to design a company's strategic planning process to create value innovations.</a:t>
            </a:r>
          </a:p>
          <a:p>
            <a:pPr marL="457200" lvl="0" indent="-304800">
              <a:spcBef>
                <a:spcPts val="0"/>
              </a:spcBef>
              <a:buSzPct val="100000"/>
              <a:buChar char="❏"/>
            </a:pPr>
            <a:r>
              <a:rPr lang="en" sz="1200"/>
              <a:t>Chapter 5: Shows how to minimize the size of the blue ocean</a:t>
            </a:r>
          </a:p>
          <a:p>
            <a:pPr marL="457200" lvl="0" indent="-304800" rtl="0">
              <a:spcBef>
                <a:spcPts val="0"/>
              </a:spcBef>
              <a:buSzPct val="100000"/>
              <a:buChar char="❏"/>
            </a:pPr>
            <a:r>
              <a:rPr lang="en" sz="1200"/>
              <a:t>Chapter 6: Lays out the design of a strategy that allows you not only to provide a leap in value but also to build a viable business model </a:t>
            </a:r>
          </a:p>
          <a:p>
            <a:pPr marL="457200" lvl="0" indent="-304800" rtl="0">
              <a:spcBef>
                <a:spcPts val="0"/>
              </a:spcBef>
              <a:buSzPct val="100000"/>
              <a:buChar char="❏"/>
            </a:pPr>
            <a:r>
              <a:rPr lang="en" sz="1200"/>
              <a:t>Chapters 7-10: Turn to the principles that drive effective execution of Blue Ocean Strategy.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382" y="738724"/>
            <a:ext cx="7161417" cy="38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Red Oceans 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Blue Oceans 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Value Innovation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Cirque du Soleil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Formulating Strategy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449" y="1880399"/>
            <a:ext cx="5588999" cy="2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Takeaways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Red Ocean 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Represents “all the industries in existence today.”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The Known Market Space:</a:t>
            </a:r>
          </a:p>
          <a:p>
            <a:pPr marL="914400" lvl="1" indent="-228600" rtl="0">
              <a:spcBef>
                <a:spcPts val="0"/>
              </a:spcBef>
              <a:buChar char="❏"/>
            </a:pPr>
            <a:r>
              <a:rPr lang="en"/>
              <a:t>Industry boundaries are known and accepted</a:t>
            </a:r>
          </a:p>
          <a:p>
            <a:pPr marL="914400" lvl="1" indent="-228600">
              <a:spcBef>
                <a:spcPts val="0"/>
              </a:spcBef>
              <a:buChar char="❏"/>
            </a:pPr>
            <a:r>
              <a:rPr lang="en"/>
              <a:t>Competitive rules of the game are known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❏"/>
            </a:pPr>
            <a:r>
              <a:rPr lang="en"/>
              <a:t>It's important for companies to grab a greater share of demand by outperforming their rivals.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does the market space of a red ocean look like?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Many companies have a stake within the market,and produce the same kinds of products making it crowded. </a:t>
            </a:r>
          </a:p>
          <a:p>
            <a:pPr marL="914400" lvl="1" indent="-317500" rtl="0">
              <a:spcBef>
                <a:spcPts val="0"/>
              </a:spcBef>
              <a:buSzPct val="100000"/>
              <a:buChar char="❏"/>
            </a:pPr>
            <a:r>
              <a:rPr lang="en" sz="1400"/>
              <a:t>Prospects for profit and growth are reduced</a:t>
            </a:r>
          </a:p>
          <a:p>
            <a:pPr marL="914400" lvl="1" indent="-317500" rtl="0">
              <a:spcBef>
                <a:spcPts val="0"/>
              </a:spcBef>
              <a:buSzPct val="100000"/>
              <a:buChar char="❏"/>
            </a:pPr>
            <a:r>
              <a:rPr lang="en" sz="1400"/>
              <a:t>Products become commodities </a:t>
            </a:r>
          </a:p>
          <a:p>
            <a:pPr marL="914400" lvl="1" indent="-317500" rtl="0">
              <a:spcBef>
                <a:spcPts val="0"/>
              </a:spcBef>
              <a:buSzPct val="100000"/>
              <a:buChar char="❏"/>
            </a:pPr>
            <a:r>
              <a:rPr lang="en" sz="1400"/>
              <a:t>Cut-throat competition turns the red ocean bloody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Most of strategic thinking is focused on Red oceans</a:t>
            </a:r>
          </a:p>
          <a:p>
            <a:pPr marL="914400" lvl="1" indent="-228600" rtl="0">
              <a:spcBef>
                <a:spcPts val="0"/>
              </a:spcBef>
              <a:buChar char="❏"/>
            </a:pPr>
            <a:r>
              <a:rPr lang="en"/>
              <a:t>Most strategic thinking is rooted in competition based ideals 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Red Oceans: A Call to Change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WIthin these crowded market spaces supply is exceeding demand in more and more industries. </a:t>
            </a:r>
          </a:p>
          <a:p>
            <a:pPr marL="914400" lvl="1" indent="-317500" rtl="0">
              <a:spcBef>
                <a:spcPts val="0"/>
              </a:spcBef>
              <a:buSzPct val="100000"/>
              <a:buChar char="❏"/>
            </a:pPr>
            <a:r>
              <a:rPr lang="en" sz="1400"/>
              <a:t>Competing for a share in these markets alone will no longer be enough to sustain high performance. 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Companies need to be new and innovative to continue making an impact within their perspective markets</a:t>
            </a:r>
          </a:p>
          <a:p>
            <a:pPr marL="914400" lvl="1" indent="-228600" rtl="0">
              <a:spcBef>
                <a:spcPts val="0"/>
              </a:spcBef>
              <a:buChar char="❏"/>
            </a:pPr>
            <a:r>
              <a:rPr lang="en"/>
              <a:t>Some even need to go beyond competing to seize new profit and growth.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Blue Ocean 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en" dirty="0"/>
              <a:t>Denote all the industries not in existence today.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 dirty="0"/>
              <a:t>Unknown Market Space</a:t>
            </a:r>
          </a:p>
          <a:p>
            <a:pPr marL="914400" lvl="1" indent="-228600" rtl="0">
              <a:spcBef>
                <a:spcPts val="0"/>
              </a:spcBef>
              <a:buChar char="❏"/>
            </a:pPr>
            <a:r>
              <a:rPr lang="en" sz="1200" dirty="0"/>
              <a:t>Untapped market space</a:t>
            </a:r>
          </a:p>
          <a:p>
            <a:pPr marL="914400" lvl="1" indent="-228600" rtl="0">
              <a:spcBef>
                <a:spcPts val="0"/>
              </a:spcBef>
              <a:buChar char="❏"/>
            </a:pPr>
            <a:r>
              <a:rPr lang="en" sz="1200" dirty="0"/>
              <a:t>Demand creation</a:t>
            </a:r>
          </a:p>
          <a:p>
            <a:pPr marL="914400" lvl="1" indent="-228600" rtl="0">
              <a:spcBef>
                <a:spcPts val="0"/>
              </a:spcBef>
              <a:buChar char="❏"/>
            </a:pPr>
            <a:r>
              <a:rPr lang="en" sz="1200" dirty="0"/>
              <a:t>Opportunity for highly profitable growth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 dirty="0"/>
              <a:t>Most blue oceans are created from within red oceans by expanding the existing industry boundaries, although some are created well beyond the existing industry boundaries. 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 dirty="0"/>
              <a:t>Competition is irrelevant for blue oceans because the rules of the game haven’t been set.  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Creation of Blue Oceans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Blue oceans are a largely uncharted business model, therefore there is little practical guidance on how to create them.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/>
              <a:t>Lacking an analytical framework and principles to effectively manage risk for the creation of blue oceans has left managers thinking that the creation would be too risky to pursue.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Continuing Creation of Blue Oceans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Wingdings" charset="2"/>
              <a:buChar char="q"/>
            </a:pPr>
            <a:r>
              <a:rPr lang="en" dirty="0"/>
              <a:t>The term blue oceans may be new, but their existence is not. </a:t>
            </a:r>
          </a:p>
          <a:p>
            <a:pPr marL="971550" lvl="1" indent="-285750" rtl="0">
              <a:spcBef>
                <a:spcPts val="0"/>
              </a:spcBef>
              <a:buFont typeface="Wingdings" charset="2"/>
              <a:buChar char="q"/>
            </a:pPr>
            <a:r>
              <a:rPr lang="en" dirty="0"/>
              <a:t>Many of the industries we have today weren’t in existence in the past.</a:t>
            </a:r>
          </a:p>
          <a:p>
            <a:pPr marL="1428750" lvl="2" indent="-285750" rtl="0">
              <a:spcBef>
                <a:spcPts val="0"/>
              </a:spcBef>
              <a:buFont typeface="Wingdings" charset="2"/>
              <a:buChar char="q"/>
            </a:pPr>
            <a:r>
              <a:rPr lang="en" dirty="0"/>
              <a:t>Cell phones</a:t>
            </a:r>
          </a:p>
          <a:p>
            <a:pPr marL="1428750" lvl="2" indent="-285750" rtl="0">
              <a:spcBef>
                <a:spcPts val="0"/>
              </a:spcBef>
              <a:buFont typeface="Wingdings" charset="2"/>
              <a:buChar char="q"/>
            </a:pPr>
            <a:r>
              <a:rPr lang="en" dirty="0"/>
              <a:t>Automobiles</a:t>
            </a:r>
          </a:p>
          <a:p>
            <a:pPr marL="1428750" lvl="2" indent="-285750" rtl="0">
              <a:spcBef>
                <a:spcPts val="0"/>
              </a:spcBef>
              <a:buFont typeface="Wingdings" charset="2"/>
              <a:buChar char="q"/>
            </a:pPr>
            <a:r>
              <a:rPr lang="en" dirty="0"/>
              <a:t>Music recordings</a:t>
            </a:r>
          </a:p>
          <a:p>
            <a:pPr marL="1428750" lvl="2" indent="-285750" rtl="0">
              <a:spcBef>
                <a:spcPts val="0"/>
              </a:spcBef>
              <a:buFont typeface="Wingdings" charset="2"/>
              <a:buChar char="q"/>
            </a:pPr>
            <a:r>
              <a:rPr lang="en" dirty="0"/>
              <a:t>E-commerce</a:t>
            </a:r>
          </a:p>
          <a:p>
            <a:pPr marL="1428750" lvl="2" indent="-285750" rtl="0">
              <a:spcBef>
                <a:spcPts val="0"/>
              </a:spcBef>
              <a:buFont typeface="Wingdings" charset="2"/>
              <a:buChar char="q"/>
            </a:pPr>
            <a:r>
              <a:rPr lang="en" dirty="0"/>
              <a:t>Coffee bars</a:t>
            </a:r>
          </a:p>
          <a:p>
            <a:pPr marL="1428750" lvl="2" indent="-285750" rtl="0">
              <a:spcBef>
                <a:spcPts val="0"/>
              </a:spcBef>
              <a:buFont typeface="Wingdings" charset="2"/>
              <a:buChar char="q"/>
            </a:pPr>
            <a:r>
              <a:rPr lang="en" dirty="0"/>
              <a:t>Express delivery</a:t>
            </a:r>
          </a:p>
          <a:p>
            <a:pPr marL="514350" lvl="0" indent="-285750" rtl="0">
              <a:spcBef>
                <a:spcPts val="0"/>
              </a:spcBef>
              <a:buFont typeface="Wingdings" charset="2"/>
              <a:buChar char="q"/>
            </a:pPr>
            <a:r>
              <a:rPr lang="en" dirty="0"/>
              <a:t>Considering all the new industries that we have today, you can only imagine the industries that will be created in the future.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Impact of Creating Blue Oceans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1249" y="1764550"/>
            <a:ext cx="5441499" cy="330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948</Words>
  <Application>Microsoft Macintosh PowerPoint</Application>
  <PresentationFormat>On-screen Show (16:9)</PresentationFormat>
  <Paragraphs>98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Roboto</vt:lpstr>
      <vt:lpstr>material</vt:lpstr>
      <vt:lpstr>Creating Blue Oceans </vt:lpstr>
      <vt:lpstr>Intro</vt:lpstr>
      <vt:lpstr>Red Ocean </vt:lpstr>
      <vt:lpstr>What does the market space of a red ocean look like? </vt:lpstr>
      <vt:lpstr>Red Oceans: A Call to Change</vt:lpstr>
      <vt:lpstr>Blue Ocean </vt:lpstr>
      <vt:lpstr>Creation of Blue Oceans</vt:lpstr>
      <vt:lpstr>Continuing Creation of Blue Oceans</vt:lpstr>
      <vt:lpstr>The Impact of Creating Blue Oceans</vt:lpstr>
      <vt:lpstr>What does this mean?</vt:lpstr>
      <vt:lpstr>Increasing Importance of Creating Blue Oceans</vt:lpstr>
      <vt:lpstr>Value Innovation</vt:lpstr>
      <vt:lpstr>Value Innovation Cont.</vt:lpstr>
      <vt:lpstr>Achieving Value innovation</vt:lpstr>
      <vt:lpstr>PowerPoint Presentation</vt:lpstr>
      <vt:lpstr>How Cirque du Soleil achieved value innovation</vt:lpstr>
      <vt:lpstr>Cirque du Soleil </vt:lpstr>
      <vt:lpstr>Formulating and Executing Blue Ocean Strategy </vt:lpstr>
      <vt:lpstr>PowerPoint Presentation</vt:lpstr>
      <vt:lpstr>Takeaways 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Blue Oceans </dc:title>
  <cp:lastModifiedBy>Peterson, William</cp:lastModifiedBy>
  <cp:revision>2</cp:revision>
  <dcterms:modified xsi:type="dcterms:W3CDTF">2016-09-19T14:27:07Z</dcterms:modified>
</cp:coreProperties>
</file>