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 varScale="1">
        <p:scale>
          <a:sx n="159" d="100"/>
          <a:sy n="159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53680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96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306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760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60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782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3454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UNIQUENESS DRIVERS: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1175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362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451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356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413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7913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338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5265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252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015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567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0396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544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0509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0671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118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09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620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6182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779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39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0719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10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Five Generic Competitive Strategies 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Team 2: Michael Burns, Monica Rael, Mathew Goudie, Towns Garner, William Peterson, and Garrett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Patagonia vs Competitors Low-Cost strategies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Patagonia, along with North Face falls behind their competitors when it comes to a low cost strategy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Focuses more on the Environmental Differentiation strategy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Care more about making their customers think twice about the effect of their purchases on the environment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Gain followers by following through on their green initiatives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Columbia and Magellan Sportswear focus more on direct-to-consumer strategy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Saves them money by allowing them to be more flexible when it comes to cancellations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Gain their followers by having an easily accessible product for a reasonable price 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Advantages of being a low cost provider 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Price competition among rival sellers is vigorous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The products of rival sellers are essentially identical and readily available from many eager sellers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It is difficult to achieve product differentiation in ways that have value to buyers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Most buyers use the product in the same ways 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Buyers incur low costs in switching their purchases from one seller to another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Pitfalls in pursuing a low-cost strategy 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Biggest mistake is to get carried away with aggressive price cutting </a:t>
            </a:r>
          </a:p>
          <a:p>
            <a:pPr marL="914400" lvl="1" indent="-228600" rtl="0">
              <a:spcBef>
                <a:spcPts val="0"/>
              </a:spcBef>
              <a:buAutoNum type="alphaLcPeriod"/>
            </a:pPr>
            <a:r>
              <a:rPr lang="en"/>
              <a:t>Important to remember that higher unit sales and market shares do not automatically translate into higher profits 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Relying on an approach to reduce costs that can be easily copied by rivals </a:t>
            </a:r>
          </a:p>
          <a:p>
            <a:pPr marL="914400" lvl="1" indent="-228600" rtl="0">
              <a:spcBef>
                <a:spcPts val="0"/>
              </a:spcBef>
              <a:buAutoNum type="alphaLcPeriod"/>
            </a:pPr>
            <a:r>
              <a:rPr lang="en"/>
              <a:t>If everyone can do it it won’t give you the edge you need to outdo them 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Becoming too fixated on cost reduction</a:t>
            </a:r>
          </a:p>
          <a:p>
            <a:pPr marL="914400" lvl="1" indent="-228600">
              <a:spcBef>
                <a:spcPts val="0"/>
              </a:spcBef>
              <a:buAutoNum type="alphaLcPeriod"/>
            </a:pPr>
            <a:r>
              <a:rPr lang="en"/>
              <a:t>Risks losing market ground if buyers start opting for more upscale products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Broad Differentiation Strategy 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/>
              <a:t>Differentiation strategies are intended to attract buyer’s whenever buyer’s needs and preferences are too diverse to be fully satisfied by a standardized product.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/>
              <a:t>A differentiation strategy calls for a customer value proposition that is unique.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This strategy achieves its aim when an attractively large number of buyers find the customer value proposition appealing and become strongly attached to a company’s differentiated attributes. 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/>
              <a:t>Successful differentiation allows a firm to do one or more of the following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Command a premium price for its product.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Increase unit sales by acquiring more customers that are won over by the differentiating features.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Gain buyer loyalty to its brand by creating a differentiating strategy that buyers are strongly attracted to. 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Broad Differentiation Strategy (cont.)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Differentiation enhances profitability whenever a company’s product can command a higher price or produce larger unit sales that more that cover the added cost of achieving the differentiation.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Failed differentiation occurs when buyers don’t value the brand’s uniqueness sufficiently and/or the differentiation approach is easily matched by competitor’s.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/>
              <a:t>Uniqueness Drivers: Keys to Creating a Differentiation Advantage</a:t>
            </a:r>
          </a:p>
        </p:txBody>
      </p:sp>
      <p:sp>
        <p:nvSpPr>
          <p:cNvPr id="171" name="Shape 171"/>
          <p:cNvSpPr/>
          <p:nvPr/>
        </p:nvSpPr>
        <p:spPr>
          <a:xfrm>
            <a:off x="3158075" y="2356950"/>
            <a:ext cx="2333772" cy="882413"/>
          </a:xfrm>
          <a:prstGeom prst="flowChartTerminator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3477450" y="2496362"/>
            <a:ext cx="1695000" cy="4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UNIQUENESS DRIVERS</a:t>
            </a:r>
          </a:p>
        </p:txBody>
      </p:sp>
      <p:sp>
        <p:nvSpPr>
          <p:cNvPr id="173" name="Shape 173"/>
          <p:cNvSpPr/>
          <p:nvPr/>
        </p:nvSpPr>
        <p:spPr>
          <a:xfrm>
            <a:off x="1730000" y="1242325"/>
            <a:ext cx="1375800" cy="7314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3637062" y="1242325"/>
            <a:ext cx="1375800" cy="73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5666675" y="1242325"/>
            <a:ext cx="1375800" cy="7314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139300" y="2374425"/>
            <a:ext cx="1375800" cy="731400"/>
          </a:xfrm>
          <a:prstGeom prst="rect">
            <a:avLst/>
          </a:prstGeom>
          <a:solidFill>
            <a:srgbClr val="45818E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6284300" y="2374425"/>
            <a:ext cx="1375800" cy="731400"/>
          </a:xfrm>
          <a:prstGeom prst="rect">
            <a:avLst/>
          </a:prstGeom>
          <a:solidFill>
            <a:srgbClr val="B45F0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1782275" y="3568825"/>
            <a:ext cx="1375800" cy="7314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3637050" y="3568825"/>
            <a:ext cx="1375800" cy="731400"/>
          </a:xfrm>
          <a:prstGeom prst="rect">
            <a:avLst/>
          </a:prstGeom>
          <a:solidFill>
            <a:srgbClr val="7F6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5666675" y="3568825"/>
            <a:ext cx="1375800" cy="7314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 txBox="1"/>
          <p:nvPr/>
        </p:nvSpPr>
        <p:spPr>
          <a:xfrm>
            <a:off x="1747400" y="1203125"/>
            <a:ext cx="1341000" cy="70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QUALITY CONTROL PROCESSES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3609300" y="1242325"/>
            <a:ext cx="1431300" cy="731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 b="1"/>
              <a:t>PRODUCT FEATURES AND PERFORMANCE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5724425" y="1253875"/>
            <a:ext cx="1260300" cy="70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CUSTOMER SERVICES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1156700" y="2417125"/>
            <a:ext cx="1341000" cy="70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SALES &amp; MARKETING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6251000" y="2428750"/>
            <a:ext cx="1442400" cy="6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PRODUCTION R&amp;D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1799675" y="3506525"/>
            <a:ext cx="1341000" cy="70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 b="1"/>
              <a:t>EMPLOYEE SKILL, TRAINING, EXPERIENCE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3654450" y="3622600"/>
            <a:ext cx="1341000" cy="6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INPUT QUALITY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5594375" y="3557275"/>
            <a:ext cx="1520400" cy="70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TECHNOLOGY AND INNOVATION</a:t>
            </a:r>
          </a:p>
        </p:txBody>
      </p:sp>
      <p:cxnSp>
        <p:nvCxnSpPr>
          <p:cNvPr id="189" name="Shape 189"/>
          <p:cNvCxnSpPr/>
          <p:nvPr/>
        </p:nvCxnSpPr>
        <p:spPr>
          <a:xfrm>
            <a:off x="2763325" y="1997025"/>
            <a:ext cx="545700" cy="45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0" name="Shape 190"/>
          <p:cNvCxnSpPr>
            <a:stCxn id="184" idx="3"/>
            <a:endCxn id="171" idx="1"/>
          </p:cNvCxnSpPr>
          <p:nvPr/>
        </p:nvCxnSpPr>
        <p:spPr>
          <a:xfrm>
            <a:off x="2497700" y="2771275"/>
            <a:ext cx="660300" cy="2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1" name="Shape 191"/>
          <p:cNvCxnSpPr>
            <a:endCxn id="185" idx="1"/>
          </p:cNvCxnSpPr>
          <p:nvPr/>
        </p:nvCxnSpPr>
        <p:spPr>
          <a:xfrm>
            <a:off x="5492000" y="2757700"/>
            <a:ext cx="759000" cy="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2" name="Shape 192"/>
          <p:cNvCxnSpPr>
            <a:stCxn id="182" idx="2"/>
            <a:endCxn id="171" idx="0"/>
          </p:cNvCxnSpPr>
          <p:nvPr/>
        </p:nvCxnSpPr>
        <p:spPr>
          <a:xfrm>
            <a:off x="4324950" y="1973725"/>
            <a:ext cx="0" cy="38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3" name="Shape 193"/>
          <p:cNvCxnSpPr/>
          <p:nvPr/>
        </p:nvCxnSpPr>
        <p:spPr>
          <a:xfrm rot="10800000" flipH="1">
            <a:off x="5340875" y="1985400"/>
            <a:ext cx="499200" cy="42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4" name="Shape 194"/>
          <p:cNvCxnSpPr/>
          <p:nvPr/>
        </p:nvCxnSpPr>
        <p:spPr>
          <a:xfrm rot="10800000" flipH="1">
            <a:off x="2786575" y="3119825"/>
            <a:ext cx="499200" cy="42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5" name="Shape 195"/>
          <p:cNvCxnSpPr/>
          <p:nvPr/>
        </p:nvCxnSpPr>
        <p:spPr>
          <a:xfrm>
            <a:off x="5364100" y="3158075"/>
            <a:ext cx="499200" cy="40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6" name="Shape 196"/>
          <p:cNvCxnSpPr>
            <a:stCxn id="171" idx="2"/>
          </p:cNvCxnSpPr>
          <p:nvPr/>
        </p:nvCxnSpPr>
        <p:spPr>
          <a:xfrm>
            <a:off x="4324961" y="3239364"/>
            <a:ext cx="0" cy="31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/>
              <a:t>Revamping the Value Chain to Increase Differentiation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/>
              <a:t>Approaches to enhancing differentiation through changes in the value chain system include:</a:t>
            </a:r>
          </a:p>
          <a:p>
            <a:pPr marL="914400" lvl="1" indent="-317500" rtl="0">
              <a:spcBef>
                <a:spcPts val="0"/>
              </a:spcBef>
              <a:buSzPct val="100000"/>
              <a:buChar char="○"/>
            </a:pPr>
            <a:r>
              <a:rPr lang="en"/>
              <a:t>Coordinating with channel allies to enhance customer perceptions.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Coordinating with suppliers to better address customer needs.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Delivering Superior Value via a Broad Differentiation Strategy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/>
              <a:t>Four basic routes to achieve a differentiating strategy that that is innovated and offers customer something that rivals can’t: </a:t>
            </a:r>
          </a:p>
          <a:p>
            <a:pPr marL="914400" lvl="1" indent="-317500" rtl="0">
              <a:spcBef>
                <a:spcPts val="0"/>
              </a:spcBef>
              <a:buSzPct val="100000"/>
              <a:buChar char="○"/>
            </a:pPr>
            <a:r>
              <a:rPr lang="en"/>
              <a:t>Incorporate product attributes and user features that lower the buyer’s overall cost of using the product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Incorporate tangible features that increase customer satisfaction with the product, such as product specifications, functions, and styling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Incorporate intangible features that enhance buyer satisfaction in noneconomic ways.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Signal the value of the company’s product offering to buyers. 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When a differentiation strategy works best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When a buyer’s needs/uses of the product are diverse: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When there are many ways to differentiate the product or service and many buyers perceive these differences as having value: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324" y="1735149"/>
            <a:ext cx="1491999" cy="99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7525" y="1752048"/>
            <a:ext cx="1492000" cy="991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9387" y="3478224"/>
            <a:ext cx="1857587" cy="132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When differentiation strategy works best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When few rival firms are following a similar differentiation path: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When technical change is fast-paced and competition revolves around rapidly evolving product features: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300" y="1652224"/>
            <a:ext cx="2589424" cy="114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9300" y="3618900"/>
            <a:ext cx="2872375" cy="119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Competitive strategy: 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Concerns the specifics of management’s game plan for competing successfully and securing a competitive advantage over rivals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Pitfalls of a differentiation strategy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A differentiation strategy is always doomed when competitors are able to quickly copy most or all of the appealing product attributes a company comes up with. 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attributes should be time-consuming/burdensome to imitate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The company's differentiation strategy produces a ho-hum market reception because buyers see little value in the unique attributes of the company's product. 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The differentiated offering was unpopular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/>
            </a:r>
            <a:br>
              <a:rPr lang="en"/>
            </a:br>
            <a:endParaRPr lang="e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Pitfalls of a differentiation strategy 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Over spending on efforts to differentiate the company’s product offering. Thus eroding profitability.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Try to keep differentiating costs below the premium the attributes can command to increase profit margins. 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Or try to offset thin margins per unit by selling additional units and accumulating profit with high numbers of units sold.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Focused (Market Niche) Strategies 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2628575" y="1322400"/>
            <a:ext cx="3438600" cy="1271700"/>
          </a:xfrm>
          <a:prstGeom prst="rect">
            <a:avLst/>
          </a:prstGeom>
          <a:solidFill>
            <a:srgbClr val="76A5A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Focused Strategy Approaches </a:t>
            </a:r>
          </a:p>
        </p:txBody>
      </p:sp>
      <p:sp>
        <p:nvSpPr>
          <p:cNvPr id="245" name="Shape 245"/>
          <p:cNvSpPr/>
          <p:nvPr/>
        </p:nvSpPr>
        <p:spPr>
          <a:xfrm>
            <a:off x="2628575" y="2898700"/>
            <a:ext cx="1567800" cy="401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4684600" y="2898700"/>
            <a:ext cx="1472100" cy="40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627625" y="2781700"/>
            <a:ext cx="1821600" cy="826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Focused Low Cost Strategy </a:t>
            </a:r>
          </a:p>
        </p:txBody>
      </p:sp>
      <p:sp>
        <p:nvSpPr>
          <p:cNvPr id="248" name="Shape 248"/>
          <p:cNvSpPr/>
          <p:nvPr/>
        </p:nvSpPr>
        <p:spPr>
          <a:xfrm>
            <a:off x="6567150" y="2743450"/>
            <a:ext cx="1898100" cy="826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Focused Market Niche Strategy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124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When should a Focused Low-Cost or Focused Differentiation Strategy be used?   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311700" y="1780975"/>
            <a:ext cx="8520600" cy="278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When the target market niche is big enough to be profitable and to offer good growth potential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When industry leaders do not see that having a presence in the niche is crucial to their own success.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When it is costly or  difficult for multi segment competitors to meet the needs of target market niche buyers .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When rivals have little or no interest in the target segment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Risks That Come With These Strategies 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311700" y="1199250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1200"/>
              </a:spcBef>
              <a:spcAft>
                <a:spcPts val="0"/>
              </a:spcAft>
              <a:buClr>
                <a:srgbClr val="6D9EEB"/>
              </a:buClr>
              <a:buSzPct val="100000"/>
              <a:buFont typeface="Arial"/>
              <a:buChar char="-"/>
            </a:pPr>
            <a:r>
              <a:rPr lang="en">
                <a:solidFill>
                  <a:srgbClr val="6D9EEB"/>
                </a:solidFill>
                <a:latin typeface="Arial"/>
                <a:ea typeface="Arial"/>
                <a:cs typeface="Arial"/>
                <a:sym typeface="Arial"/>
              </a:rPr>
              <a:t>Competitors could find ways to match the firm’s capabilities in serving the target niche</a:t>
            </a:r>
            <a:r>
              <a:rPr lang="en" sz="1400">
                <a:solidFill>
                  <a:srgbClr val="6D9EE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lvl="0" indent="-2286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-"/>
            </a:pPr>
            <a:r>
              <a:rPr lang="en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The specialized preferences and needs of niche members to shift over time toward the product attributes desired by the majority of buyers.</a:t>
            </a:r>
          </a:p>
          <a:p>
            <a:pPr marL="457200" lvl="0" indent="-2286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-"/>
            </a:pPr>
            <a:r>
              <a:rPr lang="en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As attractiveness of the segment increases, it draws in more competitors, intensifying rivalry and splintering segment profits.</a:t>
            </a:r>
          </a:p>
          <a:p>
            <a:pPr lvl="0" rtl="0"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Best-Cost Provider Strategy  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Best-cost provider strategies 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a hybrid of low-cost provider and differentiation strategies that aim at providing desirable attributes (quality, features, performance, service) while beating rivals on price.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Make upscale products at a lower cost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Give customers more value for the money.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Competitive Strength of Best Cost Provider 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best cost provider’s competitive advantage comes from matching close competition on important product attributes, at a lower price.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Success depends on creating this competitive advantage.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best-cost producer can beat out both a low-cost provider and a differentiator when: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Standard features won't meet needs of buyers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Buyers are sensitive on value and price.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Risks of Best-Cost Provider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Best -cost providers may get stuck between low cost and differentiation strategies.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Low cost providers may be able to steal customers away with the lowest price possible.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While High-end differentiators might be able to take customers with superior technology or attributes.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Takeaways 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ach Generic Strategy:</a:t>
            </a:r>
          </a:p>
          <a:p>
            <a:pPr marL="457200" lvl="0" indent="-3683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</a:t>
            </a: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Positions the firm differently in its market.</a:t>
            </a:r>
          </a:p>
          <a:p>
            <a:pPr lv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Establishes a theme for how the firm intends to outcompete rivals on different basis.</a:t>
            </a:r>
          </a:p>
          <a:p>
            <a:pPr lv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Sets boundaries and guidelines for strategy as the market changes.</a:t>
            </a:r>
          </a:p>
          <a:p>
            <a:pPr lv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Has different ways of maintaining the basic strategy.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Citations 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Thompson, A. A., Strickland, A. J., &amp; Gamble, J. (2008). Crafting and executing strategy: The quest for competitive advantage: Concepts and cases. Boston: McGraw-Hill/Irwin.</a:t>
            </a:r>
            <a:br>
              <a:rPr lang="en"/>
            </a:br>
            <a:endParaRPr lang="en"/>
          </a:p>
          <a:p>
            <a:pPr marL="457200" lvl="0" indent="-22860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 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Low-Cost Provider Strategy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Broad Differentiation Strategy 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Focused Strategy Based Low Costs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Focused Differentiation Strategy 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Best-Cost Provider 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749" y="1005325"/>
            <a:ext cx="4638249" cy="313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Low-Cost Provider Strategy 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Strive to be the industry’s overall low-cost provider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Need to be able to make difficult to imitate by other companies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If other companies can easily duplicate this then their advantage will be short lived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Does not have to be the lowest possible price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An absolute lowest price sometimes makes the product less attractive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Columbia competes on a low-cost strategy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Patagonia has a higher cost due to their going green movement 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Two Options of Low-Cost  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228600">
              <a:spcBef>
                <a:spcPts val="0"/>
              </a:spcBef>
              <a:buAutoNum type="arabicPeriod"/>
            </a:pPr>
            <a:r>
              <a:rPr lang="en"/>
              <a:t>A company can use their lower cost to undermine their competitors which makes their product more attractive to price sensitive buyers and will ultimately increase profit</a:t>
            </a:r>
          </a:p>
          <a:p>
            <a:pPr marL="914400" lvl="0" indent="-228600">
              <a:spcBef>
                <a:spcPts val="0"/>
              </a:spcBef>
              <a:buAutoNum type="arabicPeriod"/>
            </a:pPr>
            <a:r>
              <a:rPr lang="en"/>
              <a:t>The other option is to keep the same prices but to use lower costs on inputs which means that the company will have a higher profit margin and increases the return on investment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Two Major Avenues for Achieving a Cost Advantage 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471000"/>
            <a:ext cx="8520600" cy="309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Perform value chain activities more cost-effectively than rivals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Revamp the firm’s overall value chain to eliminate or bypass some cost-producing activities altogether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Cost Efficient Management of Value Chain Activities 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404725"/>
            <a:ext cx="8520600" cy="296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 order to manage better than competitor’s companies can initiate some or all of the following: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Striving to capture all available economies of scale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Taking full advantage of experience/learning curve effects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Trying to operate facilities at full capacity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Improving supply chain efficiency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Adopting labor-saving operating methods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Revamping the Value Chain to Lower Cost 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Through redesigning the company’s value chain system it can develop a large cost advantage.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Eliminating costly work steps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Bypass certain cost-producing value chain activities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Important revamping activities include: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Selling to direct customers and bypassing the activities and costs of distributors and dealers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Streamlining operations by eliminating low-value-added or unnecessary work steps and activities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Reducing materials handling and shipping costs by having suppliers locate their plants or warehouse close to the company’s own facilities </a:t>
            </a:r>
          </a:p>
          <a:p>
            <a:pPr marL="457200" lvl="0" indent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Keys to Success in Achieving Low-Cost Leadership 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391475"/>
            <a:ext cx="8520600" cy="317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Practice frugality in most aspects of your business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Seldom hesitate to spend aggressively on resources that promise to drive costs out of the business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Purchasing these kinds of assets ensure that you stay superior to your competition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Essential in achieving a competitive advantage as a low-cost provider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Walmart is the most well known company that encapsulates this strategy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Has adopted state-of-the-art technology throughout its operations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Important to note; walmart carefully estimates the cost savings of new technologies before it rushes to invest in them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1653</Words>
  <Application>Microsoft Macintosh PowerPoint</Application>
  <PresentationFormat>On-screen Show (16:9)</PresentationFormat>
  <Paragraphs>160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Roboto</vt:lpstr>
      <vt:lpstr>geometric</vt:lpstr>
      <vt:lpstr>The Five Generic Competitive Strategies </vt:lpstr>
      <vt:lpstr>Competitive strategy: </vt:lpstr>
      <vt:lpstr>Introduction </vt:lpstr>
      <vt:lpstr>A Low-Cost Provider Strategy </vt:lpstr>
      <vt:lpstr>Two Options of Low-Cost  </vt:lpstr>
      <vt:lpstr>Two Major Avenues for Achieving a Cost Advantage </vt:lpstr>
      <vt:lpstr>Cost Efficient Management of Value Chain Activities </vt:lpstr>
      <vt:lpstr>Revamping the Value Chain to Lower Cost </vt:lpstr>
      <vt:lpstr>Keys to Success in Achieving Low-Cost Leadership </vt:lpstr>
      <vt:lpstr>Patagonia vs Competitors Low-Cost strategies</vt:lpstr>
      <vt:lpstr>Advantages of being a low cost provider </vt:lpstr>
      <vt:lpstr>Pitfalls in pursuing a low-cost strategy </vt:lpstr>
      <vt:lpstr>A Broad Differentiation Strategy </vt:lpstr>
      <vt:lpstr>A Broad Differentiation Strategy (cont.)</vt:lpstr>
      <vt:lpstr>Uniqueness Drivers: Keys to Creating a Differentiation Advantage</vt:lpstr>
      <vt:lpstr>Revamping the Value Chain to Increase Differentiation</vt:lpstr>
      <vt:lpstr>Delivering Superior Value via a Broad Differentiation Strategy</vt:lpstr>
      <vt:lpstr>When a differentiation strategy works best</vt:lpstr>
      <vt:lpstr>When differentiation strategy works best</vt:lpstr>
      <vt:lpstr>Pitfalls of a differentiation strategy</vt:lpstr>
      <vt:lpstr>Pitfalls of a differentiation strategy </vt:lpstr>
      <vt:lpstr>Focused (Market Niche) Strategies </vt:lpstr>
      <vt:lpstr>When should a Focused Low-Cost or Focused Differentiation Strategy be used?   </vt:lpstr>
      <vt:lpstr>Risks That Come With These Strategies </vt:lpstr>
      <vt:lpstr>A Best-Cost Provider Strategy  </vt:lpstr>
      <vt:lpstr>Competitive Strength of Best Cost Provider </vt:lpstr>
      <vt:lpstr>Risks of Best-Cost Provider</vt:lpstr>
      <vt:lpstr>Takeaways </vt:lpstr>
      <vt:lpstr>Citations 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Generic Competitive Strategies </dc:title>
  <cp:lastModifiedBy>Monica Rael</cp:lastModifiedBy>
  <cp:revision>1</cp:revision>
  <dcterms:modified xsi:type="dcterms:W3CDTF">2016-09-30T21:58:10Z</dcterms:modified>
</cp:coreProperties>
</file>