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2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568299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-Two questions are of particular interest in determining company’s overall competitive strength</a:t>
            </a:r>
          </a:p>
          <a:p>
            <a:pPr lvl="0">
              <a:spcBef>
                <a:spcPts val="0"/>
              </a:spcBef>
              <a:buNone/>
            </a:pPr>
            <a:r>
              <a:rPr lang="en"/>
              <a:t>-Quantitative strength ratings are an easy-to-use method for answering the two questions above! </a:t>
            </a:r>
          </a:p>
          <a:p>
            <a:pPr lvl="0">
              <a:spcBef>
                <a:spcPts val="0"/>
              </a:spcBef>
              <a:buNone/>
            </a:pPr>
            <a:endParaRPr/>
          </a:p>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0"/>
              </a:spcBef>
              <a:buNone/>
            </a:pPr>
            <a:r>
              <a:rPr lang="en">
                <a:solidFill>
                  <a:schemeClr val="dk1"/>
                </a:solidFill>
              </a:rPr>
              <a:t>Maybe discuss some of where the information for quantitative strength ratings comes from</a:t>
            </a:r>
          </a:p>
          <a:p>
            <a:pPr marL="0" lvl="0" indent="0" rtl="0">
              <a:spcBef>
                <a:spcPts val="0"/>
              </a:spcBef>
              <a:buNone/>
            </a:pPr>
            <a:r>
              <a:rPr lang="en">
                <a:solidFill>
                  <a:schemeClr val="dk1"/>
                </a:solidFill>
              </a:rPr>
              <a:t>-Industry &amp; competitive analysis - key success factors  &amp; competitive forces that separate industry winners form losers</a:t>
            </a:r>
          </a:p>
          <a:p>
            <a:pPr marL="0" lvl="0" indent="0" rtl="0">
              <a:spcBef>
                <a:spcPts val="0"/>
              </a:spcBef>
              <a:buNone/>
            </a:pPr>
            <a:r>
              <a:rPr lang="en">
                <a:solidFill>
                  <a:schemeClr val="dk1"/>
                </a:solidFill>
              </a:rPr>
              <a:t>-Benchmarking data &amp; scouting key competitors - basis for judging the competitive strength of rivals on such factors as cost, key product attributes, customer service, image &amp; reputation, financial strength, technological skills, distribution capability, &amp; other factors</a:t>
            </a:r>
          </a:p>
          <a:p>
            <a:pPr marL="0" lvl="0" indent="0" rtl="0">
              <a:spcBef>
                <a:spcPts val="0"/>
              </a:spcBef>
              <a:buNone/>
            </a:pPr>
            <a:r>
              <a:rPr lang="en">
                <a:solidFill>
                  <a:schemeClr val="dk1"/>
                </a:solidFill>
              </a:rPr>
              <a:t>- Resource &amp; capability analysis - which of these factors are competitively important, given the external situation, &amp; whether company’s competitve advantages are sustainable</a:t>
            </a:r>
          </a:p>
          <a:p>
            <a:pPr marL="0" lvl="0" indent="0" rtl="0">
              <a:spcBef>
                <a:spcPts val="0"/>
              </a:spcBef>
              <a:buNone/>
            </a:pPr>
            <a:r>
              <a:rPr lang="en">
                <a:solidFill>
                  <a:schemeClr val="dk1"/>
                </a:solidFill>
              </a:rPr>
              <a:t>SWOT analysis - more comprehensive &amp; forward-looking picture of company’s overall situation</a:t>
            </a:r>
          </a:p>
          <a:p>
            <a:pPr marL="0" lvl="0" indent="0" rtl="0">
              <a:spcBef>
                <a:spcPts val="0"/>
              </a:spcBef>
              <a:buNone/>
            </a:pPr>
            <a:endParaRPr>
              <a:solidFill>
                <a:schemeClr val="dk1"/>
              </a:solidFill>
            </a:endParaRPr>
          </a:p>
          <a:p>
            <a:pPr marL="0" lvl="0" indent="0" rtl="0">
              <a:spcBef>
                <a:spcPts val="0"/>
              </a:spcBef>
              <a:buNone/>
            </a:pPr>
            <a:r>
              <a:rPr lang="en">
                <a:solidFill>
                  <a:schemeClr val="dk1"/>
                </a:solidFill>
              </a:rPr>
              <a:t>Step 1:  6-10 measures usually suffice </a:t>
            </a:r>
          </a:p>
          <a:p>
            <a:pPr marL="0" lvl="0" indent="0" rtl="0">
              <a:spcBef>
                <a:spcPts val="0"/>
              </a:spcBef>
              <a:buNone/>
            </a:pPr>
            <a:r>
              <a:rPr lang="en">
                <a:solidFill>
                  <a:schemeClr val="dk1"/>
                </a:solidFill>
              </a:rPr>
              <a:t>-Include </a:t>
            </a:r>
            <a:r>
              <a:rPr lang="en"/>
              <a:t>other telling measures of competitive strength or weakness</a:t>
            </a:r>
            <a:r>
              <a:rPr lang="en" sz="1800">
                <a:solidFill>
                  <a:schemeClr val="dk2"/>
                </a:solidFill>
              </a:rPr>
              <a:t> </a:t>
            </a:r>
          </a:p>
          <a:p>
            <a:pPr marL="0" lvl="0" indent="0" rtl="0">
              <a:spcBef>
                <a:spcPts val="0"/>
              </a:spcBef>
              <a:buNone/>
            </a:pPr>
            <a:r>
              <a:rPr lang="en">
                <a:solidFill>
                  <a:schemeClr val="dk1"/>
                </a:solidFill>
              </a:rPr>
              <a:t>Step 2: Sum of weights for each measure must add up to 1.0</a:t>
            </a:r>
          </a:p>
          <a:p>
            <a:pPr marL="0" lvl="0" indent="0" rtl="0">
              <a:spcBef>
                <a:spcPts val="0"/>
              </a:spcBef>
              <a:buNone/>
            </a:pPr>
            <a:r>
              <a:rPr lang="en">
                <a:solidFill>
                  <a:schemeClr val="dk1"/>
                </a:solidFill>
              </a:rPr>
              <a:t>-Base these measures on their perceived importance </a:t>
            </a:r>
          </a:p>
          <a:p>
            <a:pPr marL="0" lvl="0" indent="0" rtl="0">
              <a:spcBef>
                <a:spcPts val="0"/>
              </a:spcBef>
              <a:buNone/>
            </a:pPr>
            <a:r>
              <a:rPr lang="en">
                <a:solidFill>
                  <a:schemeClr val="dk1"/>
                </a:solidFill>
              </a:rPr>
              <a:t>Step 3: Using a 1-10 rating scale (1 = very weak, 10 = very strong)</a:t>
            </a:r>
          </a:p>
          <a:p>
            <a:pPr marL="0" lvl="0" indent="0" rtl="0">
              <a:spcBef>
                <a:spcPts val="0"/>
              </a:spcBef>
              <a:buNone/>
            </a:pPr>
            <a:r>
              <a:rPr lang="en">
                <a:solidFill>
                  <a:schemeClr val="dk1"/>
                </a:solidFill>
              </a:rPr>
              <a:t>-Calculate ratings by </a:t>
            </a:r>
            <a:r>
              <a:rPr lang="en"/>
              <a:t>scoring each competitor on each strength measure</a:t>
            </a:r>
          </a:p>
          <a:p>
            <a:pPr marL="0" lvl="0" indent="0" rtl="0">
              <a:spcBef>
                <a:spcPts val="0"/>
              </a:spcBef>
              <a:buNone/>
            </a:pPr>
            <a:r>
              <a:rPr lang="en"/>
              <a:t>Step 4</a:t>
            </a:r>
          </a:p>
          <a:p>
            <a:pPr marL="0" lvl="0" indent="0" rtl="0">
              <a:spcBef>
                <a:spcPts val="0"/>
              </a:spcBef>
              <a:buNone/>
            </a:pPr>
            <a:r>
              <a:rPr lang="en"/>
              <a:t>- Sum ratings on each factor to get an overall measure of competitive strength for each company being rated  </a:t>
            </a:r>
          </a:p>
          <a:p>
            <a:pPr marL="0" lvl="0" indent="0" rtl="0">
              <a:spcBef>
                <a:spcPts val="0"/>
              </a:spcBef>
              <a:buNone/>
            </a:pPr>
            <a:r>
              <a:rPr lang="en"/>
              <a:t>Step 5</a:t>
            </a:r>
          </a:p>
          <a:p>
            <a:pPr marL="0" lvl="0" indent="0" rtl="0">
              <a:spcBef>
                <a:spcPts val="0"/>
              </a:spcBef>
              <a:buNone/>
            </a:pPr>
            <a:r>
              <a:rPr lang="en"/>
              <a:t>-Focus on size &amp; extent of the company’s net competitive advantage or disadvantage &amp; to take specific note of areas of strength &amp; weakness </a:t>
            </a:r>
          </a:p>
          <a:p>
            <a:pPr marL="0" lvl="0" indent="0" rtl="0">
              <a:spcBef>
                <a:spcPts val="0"/>
              </a:spcBef>
              <a:buNone/>
            </a:pPr>
            <a:endParaRPr/>
          </a:p>
          <a:p>
            <a:pPr marL="0" lvl="0" indent="0" rtl="0">
              <a:spcBef>
                <a:spcPts val="0"/>
              </a:spcBef>
              <a:buNone/>
            </a:pPr>
            <a:r>
              <a:rPr lang="en"/>
              <a:t>*Company should utilize the strength scores in deciding what strategic moves to make*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lnSpc>
                <a:spcPct val="115000"/>
              </a:lnSpc>
              <a:spcBef>
                <a:spcPts val="0"/>
              </a:spcBef>
              <a:spcAft>
                <a:spcPts val="1600"/>
              </a:spcAft>
            </a:pPr>
            <a:r>
              <a:rPr lang="en"/>
              <a:t>How to combat the price discounting of rivals</a:t>
            </a:r>
          </a:p>
          <a:p>
            <a:pPr marL="457200" lvl="0" indent="-298450" rtl="0">
              <a:lnSpc>
                <a:spcPct val="115000"/>
              </a:lnSpc>
              <a:spcBef>
                <a:spcPts val="0"/>
              </a:spcBef>
              <a:spcAft>
                <a:spcPts val="1600"/>
              </a:spcAft>
              <a:buClr>
                <a:srgbClr val="000000"/>
              </a:buClr>
              <a:buSzPct val="100000"/>
            </a:pPr>
            <a:r>
              <a:rPr lang="en"/>
              <a:t>How to reduce the company’s high costs</a:t>
            </a:r>
          </a:p>
          <a:p>
            <a:pPr marL="457200" lvl="0" indent="-298450">
              <a:lnSpc>
                <a:spcPct val="115000"/>
              </a:lnSpc>
              <a:spcBef>
                <a:spcPts val="0"/>
              </a:spcBef>
              <a:spcAft>
                <a:spcPts val="1600"/>
              </a:spcAft>
              <a:buClr>
                <a:srgbClr val="000000"/>
              </a:buClr>
              <a:buSzPct val="100000"/>
            </a:pPr>
            <a:r>
              <a:rPr lang="en"/>
              <a:t>Whether to correct the company’s deficiencies by acquiring a rival company with the missing strengths</a:t>
            </a:r>
          </a:p>
          <a:p>
            <a:pPr marL="457200" lvl="0" indent="-298450" rtl="0">
              <a:lnSpc>
                <a:spcPct val="115000"/>
              </a:lnSpc>
              <a:spcBef>
                <a:spcPts val="0"/>
              </a:spcBef>
              <a:spcAft>
                <a:spcPts val="1600"/>
              </a:spcAft>
              <a:buClr>
                <a:srgbClr val="000000"/>
              </a:buClr>
              <a:buSzPct val="100000"/>
            </a:pPr>
            <a:r>
              <a:rPr lang="en"/>
              <a:t>Whether to expand into foreign markets</a:t>
            </a:r>
          </a:p>
          <a:p>
            <a:pPr marL="457200" lvl="0" indent="-298450">
              <a:lnSpc>
                <a:spcPct val="115000"/>
              </a:lnSpc>
              <a:spcBef>
                <a:spcPts val="0"/>
              </a:spcBef>
              <a:spcAft>
                <a:spcPts val="1600"/>
              </a:spcAft>
              <a:buClr>
                <a:srgbClr val="000000"/>
              </a:buClr>
              <a:buSzPct val="100000"/>
            </a:pPr>
            <a:r>
              <a:rPr lang="en"/>
              <a:t>What to do about growing buyer interest in substitute products </a:t>
            </a:r>
          </a:p>
          <a:p>
            <a:pPr lvl="0">
              <a:lnSpc>
                <a:spcPct val="115000"/>
              </a:lnSpc>
              <a:spcBef>
                <a:spcPts val="0"/>
              </a:spcBef>
              <a:spcAft>
                <a:spcPts val="1600"/>
              </a:spcAft>
              <a:buNone/>
            </a:pPr>
            <a:r>
              <a:rPr lang="en"/>
              <a:t>-Purpose is not to figure out what specific actions to take! </a:t>
            </a:r>
          </a:p>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September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September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September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September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September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September 22,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September 22,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September 22,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September 22,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September 22, 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September 22,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September 22, 2016</a:t>
            </a:fld>
            <a:endParaRPr lang="en-US" dirty="0"/>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bi.galegroup.com.lib-e2.lib.ttu.edu/essentials/comparisonTool/industry?u=txshracd2579&amp;entities=481111&amp;metric=revenue#tab=chart"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marketrealist.com/2015/11/spirit-airlines-manage-low-cost-structure/" TargetMode="External"/><Relationship Id="rId5" Type="http://schemas.openxmlformats.org/officeDocument/2006/relationships/hyperlink" Target="http://files.shareholder.com/downloads/ABEA-5PAQQ9/2881052366x0x875726/6C03279F-ADF1-4C6E-93EB-A61657F574CF/SAVE-2015.12.31-10K_-_FINAL.PDF" TargetMode="External"/><Relationship Id="rId4" Type="http://schemas.openxmlformats.org/officeDocument/2006/relationships/hyperlink" Target="http://bi.galegroup.com.lib-e2.lib.ttu.edu/essentials/comparisonTool/company?u=txshracd2579&amp;entities=327223|962767|300316|308031&amp;metric=revenue#tab=char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robertjacobs.wordpress.com/2012/05/12/spirit-airlinescost-reduction-leads-to-profitabilitiy/"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www.mbaskool.com/brandguide/airlines/9002-spirit-airlines.html" TargetMode="External"/><Relationship Id="rId5" Type="http://schemas.openxmlformats.org/officeDocument/2006/relationships/hyperlink" Target="http://www.slideshare.net/MarissaPi/spirit-airlines-a-strategic-management-case-study" TargetMode="External"/><Relationship Id="rId4" Type="http://schemas.openxmlformats.org/officeDocument/2006/relationships/hyperlink" Target="http://blog.tripchi.com/seth-bailey/new-fleet-vs-old-fle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73125" y="248875"/>
            <a:ext cx="8520600" cy="2735700"/>
          </a:xfrm>
          <a:prstGeom prst="rect">
            <a:avLst/>
          </a:prstGeom>
        </p:spPr>
        <p:txBody>
          <a:bodyPr lIns="91425" tIns="91425" rIns="91425" bIns="91425" anchor="b" anchorCtr="0">
            <a:noAutofit/>
          </a:bodyPr>
          <a:lstStyle/>
          <a:p>
            <a:pPr lvl="0">
              <a:spcBef>
                <a:spcPts val="0"/>
              </a:spcBef>
              <a:buNone/>
            </a:pPr>
            <a:r>
              <a:rPr lang="en"/>
              <a:t>Evaluating a Company’s Resources, Capabilities, and Competitiveness </a:t>
            </a:r>
          </a:p>
        </p:txBody>
      </p:sp>
      <p:sp>
        <p:nvSpPr>
          <p:cNvPr id="55" name="Shape 55"/>
          <p:cNvSpPr txBox="1">
            <a:spLocks noGrp="1"/>
          </p:cNvSpPr>
          <p:nvPr>
            <p:ph type="subTitle" idx="1"/>
          </p:nvPr>
        </p:nvSpPr>
        <p:spPr>
          <a:xfrm>
            <a:off x="236650" y="3147900"/>
            <a:ext cx="8520600" cy="1859100"/>
          </a:xfrm>
          <a:prstGeom prst="rect">
            <a:avLst/>
          </a:prstGeom>
        </p:spPr>
        <p:txBody>
          <a:bodyPr lIns="91425" tIns="91425" rIns="91425" bIns="91425" anchor="t" anchorCtr="0">
            <a:noAutofit/>
          </a:bodyPr>
          <a:lstStyle/>
          <a:p>
            <a:pPr lvl="0">
              <a:spcBef>
                <a:spcPts val="0"/>
              </a:spcBef>
              <a:buNone/>
            </a:pPr>
            <a:r>
              <a:rPr lang="en"/>
              <a:t>Group 5: Spirit Airlines</a:t>
            </a:r>
          </a:p>
          <a:p>
            <a:pPr lvl="0">
              <a:spcBef>
                <a:spcPts val="0"/>
              </a:spcBef>
              <a:buNone/>
            </a:pPr>
            <a:r>
              <a:rPr lang="en" sz="1800"/>
              <a:t>Samuel Johnson, Alexiz Green, Katy Nolen, Josh Caffey, Kelsey Blake, Lucie Morren</a:t>
            </a:r>
          </a:p>
          <a:p>
            <a:pPr lvl="0">
              <a:spcBef>
                <a:spcPts val="0"/>
              </a:spcBef>
              <a:buNone/>
            </a:pPr>
            <a:endParaRPr sz="1800"/>
          </a:p>
          <a:p>
            <a:pPr lvl="0">
              <a:spcBef>
                <a:spcPts val="0"/>
              </a:spcBef>
              <a:buNone/>
            </a:pPr>
            <a:r>
              <a:rPr lang="en"/>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Revenue vs Competition</a:t>
            </a:r>
          </a:p>
        </p:txBody>
      </p:sp>
      <p:sp>
        <p:nvSpPr>
          <p:cNvPr id="108" name="Shape 108"/>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109" name="Shape 109" descr="Screenshot (188).png"/>
          <p:cNvPicPr preferRelativeResize="0"/>
          <p:nvPr/>
        </p:nvPicPr>
        <p:blipFill>
          <a:blip r:embed="rId3">
            <a:alphaModFix/>
          </a:blip>
          <a:stretch>
            <a:fillRect/>
          </a:stretch>
        </p:blipFill>
        <p:spPr>
          <a:xfrm>
            <a:off x="266700" y="1097162"/>
            <a:ext cx="8610600" cy="3781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Sales Per Employee 	</a:t>
            </a:r>
          </a:p>
        </p:txBody>
      </p:sp>
      <p:sp>
        <p:nvSpPr>
          <p:cNvPr id="115" name="Shape 115"/>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116" name="Shape 116" descr="Screenshot (190).png"/>
          <p:cNvPicPr preferRelativeResize="0"/>
          <p:nvPr/>
        </p:nvPicPr>
        <p:blipFill>
          <a:blip r:embed="rId3">
            <a:alphaModFix/>
          </a:blip>
          <a:stretch>
            <a:fillRect/>
          </a:stretch>
        </p:blipFill>
        <p:spPr>
          <a:xfrm>
            <a:off x="209550" y="1017712"/>
            <a:ext cx="8724900" cy="3857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Spirit’s Strategy Results </a:t>
            </a:r>
          </a:p>
        </p:txBody>
      </p:sp>
      <p:sp>
        <p:nvSpPr>
          <p:cNvPr id="122" name="Shape 122"/>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2015 was their 9th year of continuous growth</a:t>
            </a:r>
            <a:r>
              <a:rPr lang="en" dirty="0" smtClean="0"/>
              <a:t>.</a:t>
            </a:r>
          </a:p>
          <a:p>
            <a:pPr marL="228600" lvl="0" indent="0" rtl="0">
              <a:spcBef>
                <a:spcPts val="0"/>
              </a:spcBef>
            </a:pPr>
            <a:endParaRPr lang="en" dirty="0"/>
          </a:p>
          <a:p>
            <a:pPr marL="514350" lvl="0" indent="-285750" rtl="0">
              <a:spcBef>
                <a:spcPts val="0"/>
              </a:spcBef>
              <a:buFont typeface="Arial" panose="020B0604020202020204" pitchFamily="34" charset="0"/>
              <a:buChar char="•"/>
            </a:pPr>
            <a:r>
              <a:rPr lang="en" dirty="0"/>
              <a:t>23.8% profit margin; highest in company history</a:t>
            </a:r>
            <a:r>
              <a:rPr lang="en" dirty="0" smtClean="0"/>
              <a:t>.</a:t>
            </a:r>
          </a:p>
          <a:p>
            <a:pPr marL="228600" lvl="0" indent="0" rtl="0">
              <a:spcBef>
                <a:spcPts val="0"/>
              </a:spcBef>
            </a:pPr>
            <a:endParaRPr lang="en" dirty="0"/>
          </a:p>
          <a:p>
            <a:pPr marL="514350" lvl="0" indent="-285750" rtl="0">
              <a:spcBef>
                <a:spcPts val="0"/>
              </a:spcBef>
              <a:buFont typeface="Arial" panose="020B0604020202020204" pitchFamily="34" charset="0"/>
              <a:buChar char="•"/>
            </a:pPr>
            <a:r>
              <a:rPr lang="en" dirty="0"/>
              <a:t>Total traffic grew by 27.1%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Question 2: What are the company’s competitively important resources and capabilities?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692725" y="667525"/>
            <a:ext cx="7002900" cy="2166300"/>
          </a:xfrm>
          <a:prstGeom prst="rect">
            <a:avLst/>
          </a:prstGeom>
          <a:noFill/>
          <a:ln>
            <a:noFill/>
          </a:ln>
        </p:spPr>
        <p:txBody>
          <a:bodyPr lIns="91425" tIns="91425" rIns="91425" bIns="91425" anchor="t" anchorCtr="0">
            <a:noAutofit/>
          </a:bodyPr>
          <a:lstStyle/>
          <a:p>
            <a:pPr lvl="0">
              <a:spcBef>
                <a:spcPts val="0"/>
              </a:spcBef>
              <a:buNone/>
            </a:pPr>
            <a:r>
              <a:rPr lang="en" sz="1800" b="1"/>
              <a:t>Competitive Assets</a:t>
            </a:r>
          </a:p>
          <a:p>
            <a:pPr lvl="0">
              <a:spcBef>
                <a:spcPts val="0"/>
              </a:spcBef>
              <a:buNone/>
            </a:pPr>
            <a:endParaRPr sz="1800"/>
          </a:p>
          <a:p>
            <a:pPr marL="457200" lvl="0" indent="-342900" rtl="0">
              <a:spcBef>
                <a:spcPts val="0"/>
              </a:spcBef>
              <a:buSzPct val="100000"/>
              <a:buChar char="●"/>
            </a:pPr>
            <a:r>
              <a:rPr lang="en" sz="1800"/>
              <a:t>A company’s resources and capabilities</a:t>
            </a:r>
          </a:p>
          <a:p>
            <a:pPr lvl="0" rtl="0">
              <a:spcBef>
                <a:spcPts val="0"/>
              </a:spcBef>
              <a:buNone/>
            </a:pPr>
            <a:endParaRPr sz="1800"/>
          </a:p>
          <a:p>
            <a:pPr marL="457200" lvl="0" indent="-342900">
              <a:spcBef>
                <a:spcPts val="0"/>
              </a:spcBef>
              <a:buSzPct val="100000"/>
              <a:buChar char="●"/>
            </a:pPr>
            <a:r>
              <a:rPr lang="en" sz="1800"/>
              <a:t>Determine a company’s competitive power</a:t>
            </a:r>
          </a:p>
        </p:txBody>
      </p:sp>
      <p:sp>
        <p:nvSpPr>
          <p:cNvPr id="133" name="Shape 133"/>
          <p:cNvSpPr txBox="1"/>
          <p:nvPr/>
        </p:nvSpPr>
        <p:spPr>
          <a:xfrm>
            <a:off x="692725" y="2594550"/>
            <a:ext cx="6889500" cy="4106100"/>
          </a:xfrm>
          <a:prstGeom prst="rect">
            <a:avLst/>
          </a:prstGeom>
          <a:noFill/>
          <a:ln>
            <a:noFill/>
          </a:ln>
        </p:spPr>
        <p:txBody>
          <a:bodyPr lIns="91425" tIns="91425" rIns="91425" bIns="91425" anchor="t" anchorCtr="0">
            <a:noAutofit/>
          </a:bodyPr>
          <a:lstStyle/>
          <a:p>
            <a:pPr lvl="0">
              <a:spcBef>
                <a:spcPts val="0"/>
              </a:spcBef>
              <a:buNone/>
            </a:pPr>
            <a:r>
              <a:rPr lang="en" sz="1800" b="1"/>
              <a:t>Resource and Capability Analysis</a:t>
            </a:r>
          </a:p>
          <a:p>
            <a:pPr lvl="0">
              <a:spcBef>
                <a:spcPts val="0"/>
              </a:spcBef>
              <a:buNone/>
            </a:pPr>
            <a:endParaRPr sz="1800"/>
          </a:p>
          <a:p>
            <a:pPr marL="457200" lvl="0" indent="-342900" rtl="0">
              <a:spcBef>
                <a:spcPts val="0"/>
              </a:spcBef>
              <a:buSzPct val="100000"/>
              <a:buChar char="●"/>
            </a:pPr>
            <a:r>
              <a:rPr lang="en" sz="1800"/>
              <a:t>Powerful tool used in determining competitive success</a:t>
            </a:r>
          </a:p>
          <a:p>
            <a:pPr lvl="0" rtl="0">
              <a:spcBef>
                <a:spcPts val="0"/>
              </a:spcBef>
              <a:buNone/>
            </a:pPr>
            <a:endParaRPr sz="1800"/>
          </a:p>
          <a:p>
            <a:pPr marL="457200" lvl="0" indent="-342900" rtl="0">
              <a:spcBef>
                <a:spcPts val="0"/>
              </a:spcBef>
              <a:buSzPct val="100000"/>
              <a:buChar char="●"/>
            </a:pPr>
            <a:r>
              <a:rPr lang="en" sz="1800"/>
              <a:t>Two- Step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43875" y="982425"/>
            <a:ext cx="7988400" cy="4161000"/>
          </a:xfrm>
          <a:prstGeom prst="rect">
            <a:avLst/>
          </a:prstGeom>
        </p:spPr>
        <p:txBody>
          <a:bodyPr lIns="91425" tIns="91425" rIns="91425" bIns="91425" anchor="t" anchorCtr="0">
            <a:noAutofit/>
          </a:bodyPr>
          <a:lstStyle/>
          <a:p>
            <a:pPr marL="285750" lvl="0" indent="-285750" algn="l" rtl="0">
              <a:spcBef>
                <a:spcPts val="0"/>
              </a:spcBef>
              <a:buFont typeface="Arial" panose="020B0604020202020204" pitchFamily="34" charset="0"/>
              <a:buChar char="•"/>
            </a:pPr>
            <a:r>
              <a:rPr lang="en" sz="1800" b="1" dirty="0" smtClean="0"/>
              <a:t>Capability</a:t>
            </a:r>
            <a:br>
              <a:rPr lang="en" sz="1800" b="1" dirty="0" smtClean="0"/>
            </a:br>
            <a:r>
              <a:rPr lang="en" sz="1800" b="1" dirty="0" smtClean="0"/>
              <a:t>	</a:t>
            </a:r>
            <a:r>
              <a:rPr lang="en" sz="1800" dirty="0" smtClean="0"/>
              <a:t>Capacity </a:t>
            </a:r>
            <a:r>
              <a:rPr lang="en" sz="1800" dirty="0"/>
              <a:t>of a firm to perform a certain internal activity </a:t>
            </a:r>
            <a:r>
              <a:rPr lang="en" sz="1800" dirty="0" smtClean="0"/>
              <a:t>	competently</a:t>
            </a:r>
            <a:r>
              <a:rPr lang="en" sz="1800" dirty="0"/>
              <a:t>.</a:t>
            </a:r>
          </a:p>
          <a:p>
            <a:pPr lvl="0" algn="l" rtl="0">
              <a:spcBef>
                <a:spcPts val="0"/>
              </a:spcBef>
              <a:buNone/>
            </a:pPr>
            <a:endParaRPr sz="1800" dirty="0"/>
          </a:p>
          <a:p>
            <a:pPr lvl="0" algn="l" rtl="0">
              <a:spcBef>
                <a:spcPts val="0"/>
              </a:spcBef>
              <a:buNone/>
            </a:pPr>
            <a:endParaRPr sz="1800" dirty="0"/>
          </a:p>
          <a:p>
            <a:pPr lvl="0" algn="l" rtl="0">
              <a:spcBef>
                <a:spcPts val="0"/>
              </a:spcBef>
              <a:buNone/>
            </a:pPr>
            <a:endParaRPr sz="1800" dirty="0"/>
          </a:p>
          <a:p>
            <a:pPr marL="285750" lvl="0" indent="-285750" algn="l" rtl="0">
              <a:spcBef>
                <a:spcPts val="0"/>
              </a:spcBef>
              <a:buFont typeface="Arial" panose="020B0604020202020204" pitchFamily="34" charset="0"/>
              <a:buChar char="•"/>
            </a:pPr>
            <a:r>
              <a:rPr lang="en" sz="1800" b="1" dirty="0" smtClean="0"/>
              <a:t>Resource</a:t>
            </a:r>
            <a:br>
              <a:rPr lang="en" sz="1800" b="1" dirty="0" smtClean="0"/>
            </a:br>
            <a:r>
              <a:rPr lang="en" sz="1800" b="1" dirty="0"/>
              <a:t>	</a:t>
            </a:r>
            <a:r>
              <a:rPr lang="en" sz="1800" dirty="0" smtClean="0"/>
              <a:t>A </a:t>
            </a:r>
            <a:r>
              <a:rPr lang="en" sz="1800" dirty="0"/>
              <a:t>productive input that is owned or controlled by the firm.</a:t>
            </a:r>
          </a:p>
          <a:p>
            <a:pPr lvl="0" algn="l" rtl="0">
              <a:spcBef>
                <a:spcPts val="0"/>
              </a:spcBef>
              <a:buNone/>
            </a:pPr>
            <a:endParaRPr sz="1800" dirty="0"/>
          </a:p>
          <a:p>
            <a:pPr marL="457200" lvl="0" indent="-342900" algn="l" rtl="0">
              <a:spcBef>
                <a:spcPts val="0"/>
              </a:spcBef>
              <a:buSzPct val="100000"/>
              <a:buFont typeface="Wingdings" panose="05000000000000000000" pitchFamily="2" charset="2"/>
              <a:buChar char="Ø"/>
            </a:pPr>
            <a:r>
              <a:rPr lang="en" sz="1800" dirty="0"/>
              <a:t>Tangible</a:t>
            </a:r>
          </a:p>
          <a:p>
            <a:pPr marL="285750" lvl="0" indent="-285750" algn="l" rtl="0">
              <a:spcBef>
                <a:spcPts val="0"/>
              </a:spcBef>
              <a:buFont typeface="Wingdings" panose="05000000000000000000" pitchFamily="2" charset="2"/>
              <a:buChar char="Ø"/>
            </a:pPr>
            <a:endParaRPr sz="1800" dirty="0"/>
          </a:p>
          <a:p>
            <a:pPr marL="457200" lvl="0" indent="-342900" algn="l" rtl="0">
              <a:spcBef>
                <a:spcPts val="0"/>
              </a:spcBef>
              <a:buSzPct val="100000"/>
              <a:buFont typeface="Wingdings" panose="05000000000000000000" pitchFamily="2" charset="2"/>
              <a:buChar char="Ø"/>
            </a:pPr>
            <a:r>
              <a:rPr lang="en" sz="1800" dirty="0"/>
              <a:t>Intangible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Picture1.png"/>
          <p:cNvPicPr preferRelativeResize="0"/>
          <p:nvPr/>
        </p:nvPicPr>
        <p:blipFill>
          <a:blip r:embed="rId3">
            <a:alphaModFix/>
          </a:blip>
          <a:stretch>
            <a:fillRect/>
          </a:stretch>
        </p:blipFill>
        <p:spPr>
          <a:xfrm>
            <a:off x="-113349" y="0"/>
            <a:ext cx="9257349"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64500" y="327475"/>
            <a:ext cx="8567700" cy="4534200"/>
          </a:xfrm>
          <a:prstGeom prst="rect">
            <a:avLst/>
          </a:prstGeom>
        </p:spPr>
        <p:txBody>
          <a:bodyPr lIns="91425" tIns="91425" rIns="91425" bIns="91425" anchor="t" anchorCtr="0">
            <a:noAutofit/>
          </a:bodyPr>
          <a:lstStyle/>
          <a:p>
            <a:pPr lvl="0" rtl="0">
              <a:spcBef>
                <a:spcPts val="0"/>
              </a:spcBef>
              <a:buNone/>
            </a:pPr>
            <a:r>
              <a:rPr lang="en" sz="2400" b="1"/>
              <a:t>VRIN </a:t>
            </a:r>
            <a:r>
              <a:rPr lang="en" sz="1800" b="1"/>
              <a:t>Tests for Competitive Advantage</a:t>
            </a:r>
          </a:p>
          <a:p>
            <a:pPr lvl="0" algn="l" rtl="0">
              <a:spcBef>
                <a:spcPts val="0"/>
              </a:spcBef>
              <a:buNone/>
            </a:pPr>
            <a:endParaRPr sz="1800" b="1"/>
          </a:p>
          <a:p>
            <a:pPr marL="457200" lvl="0" indent="-342900" algn="l" rtl="0">
              <a:spcBef>
                <a:spcPts val="0"/>
              </a:spcBef>
              <a:buSzPct val="100000"/>
              <a:buChar char="●"/>
            </a:pPr>
            <a:r>
              <a:rPr lang="en" sz="1800"/>
              <a:t>Valuable- Is the resource or capability competitively valuable?</a:t>
            </a:r>
          </a:p>
          <a:p>
            <a:pPr marL="457200" lvl="0" indent="-342900" algn="l" rtl="0">
              <a:spcBef>
                <a:spcPts val="0"/>
              </a:spcBef>
              <a:buSzPct val="100000"/>
              <a:buChar char="●"/>
            </a:pPr>
            <a:r>
              <a:rPr lang="en" sz="1800"/>
              <a:t>Rare- Is it something rivals lack?</a:t>
            </a:r>
          </a:p>
          <a:p>
            <a:pPr marL="457200" lvl="0" indent="-342900" algn="l" rtl="0">
              <a:spcBef>
                <a:spcPts val="0"/>
              </a:spcBef>
              <a:buSzPct val="100000"/>
              <a:buChar char="●"/>
            </a:pPr>
            <a:r>
              <a:rPr lang="en" sz="1800"/>
              <a:t>Inimitable- Is it hard to copy?</a:t>
            </a:r>
          </a:p>
          <a:p>
            <a:pPr marL="457200" lvl="0" indent="-342900" algn="l" rtl="0">
              <a:spcBef>
                <a:spcPts val="0"/>
              </a:spcBef>
              <a:buSzPct val="100000"/>
              <a:buChar char="●"/>
            </a:pPr>
            <a:r>
              <a:rPr lang="en" sz="1800"/>
              <a:t>Non-Substitutable- Is it invulnerable to the threat of substitutes? </a:t>
            </a:r>
          </a:p>
          <a:p>
            <a:pPr lvl="0" algn="l" rtl="0">
              <a:spcBef>
                <a:spcPts val="0"/>
              </a:spcBef>
              <a:buNone/>
            </a:pPr>
            <a:endParaRPr sz="1800"/>
          </a:p>
          <a:p>
            <a:pPr lvl="0" algn="l">
              <a:spcBef>
                <a:spcPts val="0"/>
              </a:spcBef>
              <a:buNone/>
            </a:pPr>
            <a:endParaRPr sz="1800" b="1"/>
          </a:p>
        </p:txBody>
      </p:sp>
      <p:pic>
        <p:nvPicPr>
          <p:cNvPr id="149" name="Shape 149"/>
          <p:cNvPicPr preferRelativeResize="0"/>
          <p:nvPr/>
        </p:nvPicPr>
        <p:blipFill>
          <a:blip r:embed="rId3">
            <a:alphaModFix/>
          </a:blip>
          <a:stretch>
            <a:fillRect/>
          </a:stretch>
        </p:blipFill>
        <p:spPr>
          <a:xfrm>
            <a:off x="754087" y="2565774"/>
            <a:ext cx="7588525" cy="2577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311975"/>
            <a:ext cx="8520600" cy="1325400"/>
          </a:xfrm>
          <a:prstGeom prst="rect">
            <a:avLst/>
          </a:prstGeom>
        </p:spPr>
        <p:txBody>
          <a:bodyPr lIns="91425" tIns="91425" rIns="91425" bIns="91425" anchor="ctr" anchorCtr="0">
            <a:noAutofit/>
          </a:bodyPr>
          <a:lstStyle/>
          <a:p>
            <a:pPr lvl="0">
              <a:spcBef>
                <a:spcPts val="0"/>
              </a:spcBef>
              <a:buNone/>
            </a:pPr>
            <a:r>
              <a:rPr lang="en"/>
              <a:t>Spirit Airlines</a:t>
            </a:r>
          </a:p>
          <a:p>
            <a:pPr lvl="0">
              <a:spcBef>
                <a:spcPts val="0"/>
              </a:spcBef>
              <a:buNone/>
            </a:pPr>
            <a:r>
              <a:rPr lang="en" sz="1800"/>
              <a:t>Ultra Low Cost Carrier</a:t>
            </a:r>
          </a:p>
        </p:txBody>
      </p:sp>
      <p:pic>
        <p:nvPicPr>
          <p:cNvPr id="155" name="Shape 155"/>
          <p:cNvPicPr preferRelativeResize="0"/>
          <p:nvPr/>
        </p:nvPicPr>
        <p:blipFill>
          <a:blip r:embed="rId3">
            <a:alphaModFix/>
          </a:blip>
          <a:stretch>
            <a:fillRect/>
          </a:stretch>
        </p:blipFill>
        <p:spPr>
          <a:xfrm>
            <a:off x="1335001" y="1456276"/>
            <a:ext cx="6473975" cy="348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9525" y="0"/>
            <a:ext cx="9134475"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Introduction</a:t>
            </a:r>
          </a:p>
        </p:txBody>
      </p:sp>
      <p:sp>
        <p:nvSpPr>
          <p:cNvPr id="61" name="Shape 61"/>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dirty="0"/>
              <a:t>While chapter 3 focused on external analysis, chapter 4 looks at what managers can do to evaluate their company’s internal situation</a:t>
            </a:r>
            <a:r>
              <a:rPr lang="en" dirty="0" smtClean="0"/>
              <a:t>.</a:t>
            </a:r>
          </a:p>
          <a:p>
            <a:pPr lvl="0">
              <a:spcBef>
                <a:spcPts val="0"/>
              </a:spcBef>
              <a:buNone/>
            </a:pPr>
            <a:endParaRPr lang="en" dirty="0"/>
          </a:p>
          <a:p>
            <a:pPr lvl="0">
              <a:spcBef>
                <a:spcPts val="0"/>
              </a:spcBef>
              <a:buNone/>
            </a:pPr>
            <a:r>
              <a:rPr lang="en" dirty="0"/>
              <a:t>Conducting a thorough internal analysis gives management an idea of if their strategy is providing any strategic competitive advantages over competitors.  </a:t>
            </a:r>
            <a:endParaRPr lang="en" dirty="0" smtClean="0"/>
          </a:p>
          <a:p>
            <a:pPr lvl="0">
              <a:spcBef>
                <a:spcPts val="0"/>
              </a:spcBef>
              <a:buNone/>
            </a:pPr>
            <a:endParaRPr lang="en" dirty="0"/>
          </a:p>
          <a:p>
            <a:pPr lvl="0">
              <a:spcBef>
                <a:spcPts val="0"/>
              </a:spcBef>
              <a:buNone/>
            </a:pPr>
            <a:r>
              <a:rPr lang="en" dirty="0"/>
              <a:t>The analysis is focused on answering the following 6 questions:</a:t>
            </a:r>
          </a:p>
          <a:p>
            <a:pPr lvl="0">
              <a:spcBef>
                <a:spcPts val="0"/>
              </a:spcBef>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1418900"/>
            <a:ext cx="8520600" cy="2117100"/>
          </a:xfrm>
          <a:prstGeom prst="rect">
            <a:avLst/>
          </a:prstGeom>
        </p:spPr>
        <p:txBody>
          <a:bodyPr lIns="91425" tIns="91425" rIns="91425" bIns="91425" anchor="ctr" anchorCtr="0">
            <a:noAutofit/>
          </a:bodyPr>
          <a:lstStyle/>
          <a:p>
            <a:pPr lvl="0">
              <a:spcBef>
                <a:spcPts val="0"/>
              </a:spcBef>
              <a:buNone/>
            </a:pPr>
            <a:r>
              <a:rPr lang="en" dirty="0"/>
              <a:t>Question 3: What are the Company’s Strengths and Weaknesses in Relation to the Market Opportunities and External Threats?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791325" y="993225"/>
            <a:ext cx="5464200" cy="841800"/>
          </a:xfrm>
          <a:prstGeom prst="rect">
            <a:avLst/>
          </a:prstGeom>
        </p:spPr>
        <p:txBody>
          <a:bodyPr lIns="91425" tIns="91425" rIns="91425" bIns="91425" anchor="ctr" anchorCtr="0">
            <a:noAutofit/>
          </a:bodyPr>
          <a:lstStyle/>
          <a:p>
            <a:pPr lvl="0" algn="l">
              <a:spcBef>
                <a:spcPts val="0"/>
              </a:spcBef>
              <a:buNone/>
            </a:pPr>
            <a:r>
              <a:rPr lang="en" sz="3000"/>
              <a:t>Strengths</a:t>
            </a:r>
          </a:p>
        </p:txBody>
      </p:sp>
      <p:sp>
        <p:nvSpPr>
          <p:cNvPr id="171" name="Shape 171"/>
          <p:cNvSpPr txBox="1"/>
          <p:nvPr/>
        </p:nvSpPr>
        <p:spPr>
          <a:xfrm>
            <a:off x="648050" y="1835025"/>
            <a:ext cx="7135500" cy="841800"/>
          </a:xfrm>
          <a:prstGeom prst="rect">
            <a:avLst/>
          </a:prstGeom>
          <a:noFill/>
          <a:ln>
            <a:noFill/>
          </a:ln>
        </p:spPr>
        <p:txBody>
          <a:bodyPr lIns="91425" tIns="91425" rIns="91425" bIns="91425" anchor="t" anchorCtr="0">
            <a:noAutofit/>
          </a:bodyPr>
          <a:lstStyle/>
          <a:p>
            <a:pPr marL="457200" lvl="0" indent="-228600" rtl="0">
              <a:spcBef>
                <a:spcPts val="0"/>
              </a:spcBef>
              <a:buClr>
                <a:schemeClr val="dk1"/>
              </a:buClr>
              <a:buChar char="●"/>
            </a:pPr>
            <a:r>
              <a:rPr lang="en" sz="1600" dirty="0">
                <a:solidFill>
                  <a:schemeClr val="dk1"/>
                </a:solidFill>
              </a:rPr>
              <a:t>Competence</a:t>
            </a:r>
          </a:p>
          <a:p>
            <a:pPr marL="457200" lvl="0" indent="-228600" rtl="0">
              <a:spcBef>
                <a:spcPts val="0"/>
              </a:spcBef>
              <a:buClr>
                <a:schemeClr val="dk1"/>
              </a:buClr>
              <a:buChar char="●"/>
            </a:pPr>
            <a:r>
              <a:rPr lang="en" sz="1600" dirty="0">
                <a:solidFill>
                  <a:schemeClr val="dk1"/>
                </a:solidFill>
              </a:rPr>
              <a:t>Core Competence</a:t>
            </a:r>
          </a:p>
          <a:p>
            <a:pPr marL="457200" lvl="0" indent="-228600" rtl="0">
              <a:spcBef>
                <a:spcPts val="0"/>
              </a:spcBef>
              <a:buClr>
                <a:schemeClr val="dk1"/>
              </a:buClr>
              <a:buChar char="●"/>
            </a:pPr>
            <a:r>
              <a:rPr lang="en" sz="1600" dirty="0">
                <a:solidFill>
                  <a:schemeClr val="dk1"/>
                </a:solidFill>
              </a:rPr>
              <a:t>Distinctive Competence</a:t>
            </a:r>
          </a:p>
          <a:p>
            <a:pPr lvl="0" rtl="0">
              <a:spcBef>
                <a:spcPts val="0"/>
              </a:spcBef>
              <a:buNone/>
            </a:pPr>
            <a:endParaRPr dirty="0">
              <a:solidFill>
                <a:schemeClr val="dk1"/>
              </a:solidFill>
            </a:endParaRPr>
          </a:p>
        </p:txBody>
      </p:sp>
      <p:sp>
        <p:nvSpPr>
          <p:cNvPr id="172" name="Shape 172"/>
          <p:cNvSpPr txBox="1"/>
          <p:nvPr/>
        </p:nvSpPr>
        <p:spPr>
          <a:xfrm>
            <a:off x="825400" y="2960600"/>
            <a:ext cx="7196700" cy="736800"/>
          </a:xfrm>
          <a:prstGeom prst="rect">
            <a:avLst/>
          </a:prstGeom>
          <a:noFill/>
          <a:ln>
            <a:noFill/>
          </a:ln>
        </p:spPr>
        <p:txBody>
          <a:bodyPr lIns="91425" tIns="91425" rIns="91425" bIns="91425" anchor="t" anchorCtr="0">
            <a:noAutofit/>
          </a:bodyPr>
          <a:lstStyle/>
          <a:p>
            <a:pPr lvl="0">
              <a:spcBef>
                <a:spcPts val="0"/>
              </a:spcBef>
              <a:buNone/>
            </a:pPr>
            <a:r>
              <a:rPr lang="en" sz="3000"/>
              <a:t>Weaknesses</a:t>
            </a:r>
          </a:p>
        </p:txBody>
      </p:sp>
      <p:sp>
        <p:nvSpPr>
          <p:cNvPr id="173" name="Shape 173"/>
          <p:cNvSpPr txBox="1"/>
          <p:nvPr/>
        </p:nvSpPr>
        <p:spPr>
          <a:xfrm>
            <a:off x="693875" y="3649650"/>
            <a:ext cx="7933500" cy="9414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sz="1600" dirty="0">
                <a:solidFill>
                  <a:schemeClr val="dk1"/>
                </a:solidFill>
              </a:rPr>
              <a:t>Competitive deficiency/liability</a:t>
            </a:r>
          </a:p>
        </p:txBody>
      </p:sp>
      <p:sp>
        <p:nvSpPr>
          <p:cNvPr id="174" name="Shape 174"/>
          <p:cNvSpPr txBox="1"/>
          <p:nvPr/>
        </p:nvSpPr>
        <p:spPr>
          <a:xfrm>
            <a:off x="470700" y="382000"/>
            <a:ext cx="8397300" cy="736800"/>
          </a:xfrm>
          <a:prstGeom prst="rect">
            <a:avLst/>
          </a:prstGeom>
          <a:noFill/>
          <a:ln>
            <a:noFill/>
          </a:ln>
        </p:spPr>
        <p:txBody>
          <a:bodyPr lIns="91425" tIns="91425" rIns="91425" bIns="91425" anchor="t" anchorCtr="0">
            <a:noAutofit/>
          </a:bodyPr>
          <a:lstStyle/>
          <a:p>
            <a:pPr lvl="0" algn="ctr">
              <a:spcBef>
                <a:spcPts val="0"/>
              </a:spcBef>
              <a:buNone/>
            </a:pPr>
            <a:r>
              <a:rPr lang="en" sz="3600" b="1"/>
              <a:t>SWOT 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52625" y="336300"/>
            <a:ext cx="8520600" cy="841800"/>
          </a:xfrm>
          <a:prstGeom prst="rect">
            <a:avLst/>
          </a:prstGeom>
        </p:spPr>
        <p:txBody>
          <a:bodyPr lIns="91425" tIns="91425" rIns="91425" bIns="91425" anchor="ctr" anchorCtr="0">
            <a:noAutofit/>
          </a:bodyPr>
          <a:lstStyle/>
          <a:p>
            <a:pPr lvl="0">
              <a:spcBef>
                <a:spcPts val="0"/>
              </a:spcBef>
              <a:buNone/>
            </a:pPr>
            <a:r>
              <a:rPr lang="en" b="1"/>
              <a:t>SWOT Analysis cont.</a:t>
            </a:r>
          </a:p>
        </p:txBody>
      </p:sp>
      <p:sp>
        <p:nvSpPr>
          <p:cNvPr id="180" name="Shape 180"/>
          <p:cNvSpPr txBox="1"/>
          <p:nvPr/>
        </p:nvSpPr>
        <p:spPr>
          <a:xfrm>
            <a:off x="521875" y="1735087"/>
            <a:ext cx="8110800" cy="941400"/>
          </a:xfrm>
          <a:prstGeom prst="rect">
            <a:avLst/>
          </a:prstGeom>
          <a:noFill/>
          <a:ln>
            <a:noFill/>
          </a:ln>
        </p:spPr>
        <p:txBody>
          <a:bodyPr lIns="91425" tIns="91425" rIns="91425" bIns="91425" anchor="t" anchorCtr="0">
            <a:noAutofit/>
          </a:bodyPr>
          <a:lstStyle/>
          <a:p>
            <a:pPr lvl="0">
              <a:spcBef>
                <a:spcPts val="0"/>
              </a:spcBef>
              <a:buNone/>
            </a:pPr>
            <a:r>
              <a:rPr lang="en" sz="3000"/>
              <a:t>Market Opportunities</a:t>
            </a:r>
          </a:p>
        </p:txBody>
      </p:sp>
      <p:sp>
        <p:nvSpPr>
          <p:cNvPr id="181" name="Shape 181"/>
          <p:cNvSpPr txBox="1"/>
          <p:nvPr/>
        </p:nvSpPr>
        <p:spPr>
          <a:xfrm>
            <a:off x="545725" y="2912850"/>
            <a:ext cx="8063100" cy="1691700"/>
          </a:xfrm>
          <a:prstGeom prst="rect">
            <a:avLst/>
          </a:prstGeom>
          <a:noFill/>
          <a:ln>
            <a:noFill/>
          </a:ln>
        </p:spPr>
        <p:txBody>
          <a:bodyPr lIns="91425" tIns="91425" rIns="91425" bIns="91425" anchor="t" anchorCtr="0">
            <a:noAutofit/>
          </a:bodyPr>
          <a:lstStyle/>
          <a:p>
            <a:pPr lvl="0">
              <a:spcBef>
                <a:spcPts val="0"/>
              </a:spcBef>
              <a:buNone/>
            </a:pPr>
            <a:r>
              <a:rPr lang="en" sz="3000" dirty="0"/>
              <a:t>External Threats</a:t>
            </a:r>
          </a:p>
          <a:p>
            <a:pPr marL="457200" lvl="0" indent="-228600" rtl="0">
              <a:spcBef>
                <a:spcPts val="0"/>
              </a:spcBef>
              <a:buChar char="●"/>
            </a:pPr>
            <a:r>
              <a:rPr lang="en" sz="1600" dirty="0">
                <a:solidFill>
                  <a:schemeClr val="dk1"/>
                </a:solidFill>
              </a:rPr>
              <a:t>Moderate, imposing, “sudden-death”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56350" y="376050"/>
            <a:ext cx="8520600" cy="841800"/>
          </a:xfrm>
          <a:prstGeom prst="rect">
            <a:avLst/>
          </a:prstGeom>
        </p:spPr>
        <p:txBody>
          <a:bodyPr lIns="91425" tIns="91425" rIns="91425" bIns="91425" anchor="ctr" anchorCtr="0">
            <a:noAutofit/>
          </a:bodyPr>
          <a:lstStyle/>
          <a:p>
            <a:pPr lvl="0">
              <a:spcBef>
                <a:spcPts val="0"/>
              </a:spcBef>
              <a:buNone/>
            </a:pPr>
            <a:r>
              <a:rPr lang="en" dirty="0"/>
              <a:t>Spirit Airlines SWOT Analysis</a:t>
            </a:r>
          </a:p>
        </p:txBody>
      </p:sp>
      <p:sp>
        <p:nvSpPr>
          <p:cNvPr id="187" name="Shape 187"/>
          <p:cNvSpPr txBox="1"/>
          <p:nvPr/>
        </p:nvSpPr>
        <p:spPr>
          <a:xfrm>
            <a:off x="454950" y="1294650"/>
            <a:ext cx="8234100" cy="3685500"/>
          </a:xfrm>
          <a:prstGeom prst="rect">
            <a:avLst/>
          </a:prstGeom>
          <a:noFill/>
          <a:ln>
            <a:noFill/>
          </a:ln>
        </p:spPr>
        <p:txBody>
          <a:bodyPr lIns="91425" tIns="91425" rIns="91425" bIns="91425" anchor="t" anchorCtr="0">
            <a:noAutofit/>
          </a:bodyPr>
          <a:lstStyle/>
          <a:p>
            <a:pPr lvl="0" rtl="0">
              <a:spcBef>
                <a:spcPts val="0"/>
              </a:spcBef>
              <a:buNone/>
            </a:pPr>
            <a:r>
              <a:rPr lang="en" sz="3000" dirty="0"/>
              <a:t>Strengths</a:t>
            </a:r>
          </a:p>
          <a:p>
            <a:pPr marL="457200" lvl="0" indent="-228600" rtl="0">
              <a:spcBef>
                <a:spcPts val="0"/>
              </a:spcBef>
              <a:buChar char="●"/>
            </a:pPr>
            <a:r>
              <a:rPr lang="en" sz="1600" dirty="0"/>
              <a:t>Affordable</a:t>
            </a:r>
          </a:p>
          <a:p>
            <a:pPr marL="457200" lvl="0" indent="-228600" rtl="0">
              <a:spcBef>
                <a:spcPts val="0"/>
              </a:spcBef>
              <a:buChar char="●"/>
            </a:pPr>
            <a:r>
              <a:rPr lang="en" sz="1600" dirty="0"/>
              <a:t>Brand recognition</a:t>
            </a:r>
          </a:p>
          <a:p>
            <a:pPr marL="457200" lvl="0" indent="-228600" rtl="0">
              <a:spcBef>
                <a:spcPts val="0"/>
              </a:spcBef>
              <a:buChar char="●"/>
            </a:pPr>
            <a:r>
              <a:rPr lang="en" sz="1600" dirty="0"/>
              <a:t>Loyalty program</a:t>
            </a:r>
          </a:p>
          <a:p>
            <a:pPr marL="457200" lvl="0" indent="-228600" rtl="0">
              <a:spcBef>
                <a:spcPts val="0"/>
              </a:spcBef>
              <a:buChar char="●"/>
            </a:pPr>
            <a:r>
              <a:rPr lang="en" sz="1600" dirty="0"/>
              <a:t>Higher seat capacity</a:t>
            </a:r>
          </a:p>
          <a:p>
            <a:pPr marL="457200" lvl="0" indent="-228600" rtl="0">
              <a:spcBef>
                <a:spcPts val="0"/>
              </a:spcBef>
              <a:buChar char="●"/>
            </a:pPr>
            <a:r>
              <a:rPr lang="en" sz="1600" dirty="0"/>
              <a:t>Operates in US, Mexico, Caribbean, Latin America</a:t>
            </a:r>
          </a:p>
          <a:p>
            <a:pPr lvl="0" rtl="0">
              <a:spcBef>
                <a:spcPts val="0"/>
              </a:spcBef>
              <a:buNone/>
            </a:pPr>
            <a:endParaRPr sz="1200" dirty="0"/>
          </a:p>
          <a:p>
            <a:pPr lvl="0" rtl="0">
              <a:spcBef>
                <a:spcPts val="0"/>
              </a:spcBef>
              <a:buNone/>
            </a:pPr>
            <a:endParaRPr sz="1200" dirty="0"/>
          </a:p>
          <a:p>
            <a:pPr lvl="0" rtl="0">
              <a:spcBef>
                <a:spcPts val="0"/>
              </a:spcBef>
              <a:buNone/>
            </a:pPr>
            <a:r>
              <a:rPr lang="en" sz="3000" dirty="0"/>
              <a:t>Weaknesses</a:t>
            </a:r>
          </a:p>
          <a:p>
            <a:pPr marL="457200" lvl="0" indent="-228600" rtl="0">
              <a:spcBef>
                <a:spcPts val="0"/>
              </a:spcBef>
              <a:buChar char="●"/>
            </a:pPr>
            <a:r>
              <a:rPr lang="en" sz="1600" dirty="0"/>
              <a:t>No entertainment/catering</a:t>
            </a:r>
          </a:p>
          <a:p>
            <a:pPr marL="457200" lvl="0" indent="-228600" rtl="0">
              <a:spcBef>
                <a:spcPts val="0"/>
              </a:spcBef>
              <a:buChar char="●"/>
            </a:pPr>
            <a:r>
              <a:rPr lang="en" sz="1600" dirty="0"/>
              <a:t>Limited destinations</a:t>
            </a:r>
          </a:p>
          <a:p>
            <a:pPr marL="457200" lvl="0" indent="-228600" rtl="0">
              <a:spcBef>
                <a:spcPts val="0"/>
              </a:spcBef>
              <a:buChar char="●"/>
            </a:pPr>
            <a:r>
              <a:rPr lang="en" sz="1600" dirty="0"/>
              <a:t>Extra fees (baggage, seating choice, etc.)</a:t>
            </a:r>
          </a:p>
          <a:p>
            <a:pPr marL="0" lvl="0" indent="0">
              <a:spcBef>
                <a:spcPts val="0"/>
              </a:spcBef>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59075"/>
            <a:ext cx="8520600" cy="841800"/>
          </a:xfrm>
          <a:prstGeom prst="rect">
            <a:avLst/>
          </a:prstGeom>
        </p:spPr>
        <p:txBody>
          <a:bodyPr lIns="91425" tIns="91425" rIns="91425" bIns="91425" anchor="ctr" anchorCtr="0">
            <a:noAutofit/>
          </a:bodyPr>
          <a:lstStyle/>
          <a:p>
            <a:pPr lvl="0">
              <a:spcBef>
                <a:spcPts val="0"/>
              </a:spcBef>
              <a:buClr>
                <a:schemeClr val="dk1"/>
              </a:buClr>
              <a:buSzPct val="30555"/>
              <a:buFont typeface="Arial"/>
              <a:buNone/>
            </a:pPr>
            <a:r>
              <a:rPr lang="en"/>
              <a:t>Spirit Airlines SWOT Analysis, cont.</a:t>
            </a:r>
          </a:p>
        </p:txBody>
      </p:sp>
      <p:sp>
        <p:nvSpPr>
          <p:cNvPr id="193" name="Shape 193"/>
          <p:cNvSpPr txBox="1"/>
          <p:nvPr/>
        </p:nvSpPr>
        <p:spPr>
          <a:xfrm>
            <a:off x="382000" y="1562150"/>
            <a:ext cx="8376900" cy="3103800"/>
          </a:xfrm>
          <a:prstGeom prst="rect">
            <a:avLst/>
          </a:prstGeom>
          <a:noFill/>
          <a:ln>
            <a:noFill/>
          </a:ln>
        </p:spPr>
        <p:txBody>
          <a:bodyPr lIns="91425" tIns="91425" rIns="91425" bIns="91425" anchor="t" anchorCtr="0">
            <a:noAutofit/>
          </a:bodyPr>
          <a:lstStyle/>
          <a:p>
            <a:pPr lvl="0" rtl="0">
              <a:spcBef>
                <a:spcPts val="0"/>
              </a:spcBef>
              <a:buNone/>
            </a:pPr>
            <a:r>
              <a:rPr lang="en" sz="3000" dirty="0">
                <a:solidFill>
                  <a:schemeClr val="dk1"/>
                </a:solidFill>
              </a:rPr>
              <a:t>Opportunities</a:t>
            </a:r>
          </a:p>
          <a:p>
            <a:pPr marL="457200" lvl="0" indent="-228600" rtl="0">
              <a:spcBef>
                <a:spcPts val="0"/>
              </a:spcBef>
              <a:buClr>
                <a:schemeClr val="dk1"/>
              </a:buClr>
              <a:buChar char="●"/>
            </a:pPr>
            <a:r>
              <a:rPr lang="en" sz="1600" dirty="0">
                <a:solidFill>
                  <a:schemeClr val="dk1"/>
                </a:solidFill>
              </a:rPr>
              <a:t>Technological advancement (cheaper entertainment)</a:t>
            </a:r>
          </a:p>
          <a:p>
            <a:pPr marL="457200" lvl="0" indent="-228600" rtl="0">
              <a:spcBef>
                <a:spcPts val="0"/>
              </a:spcBef>
              <a:buClr>
                <a:schemeClr val="dk1"/>
              </a:buClr>
              <a:buChar char="●"/>
            </a:pPr>
            <a:r>
              <a:rPr lang="en" sz="1600" dirty="0">
                <a:solidFill>
                  <a:schemeClr val="dk1"/>
                </a:solidFill>
              </a:rPr>
              <a:t>Growing popularity of low cost air travel</a:t>
            </a: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r>
              <a:rPr lang="en" sz="3000" dirty="0">
                <a:solidFill>
                  <a:schemeClr val="dk1"/>
                </a:solidFill>
              </a:rPr>
              <a:t>Threats</a:t>
            </a:r>
          </a:p>
          <a:p>
            <a:pPr marL="457200" lvl="0" indent="-228600" rtl="0">
              <a:spcBef>
                <a:spcPts val="0"/>
              </a:spcBef>
              <a:buClr>
                <a:schemeClr val="dk1"/>
              </a:buClr>
              <a:buChar char="●"/>
            </a:pPr>
            <a:r>
              <a:rPr lang="en" sz="1600" dirty="0">
                <a:solidFill>
                  <a:schemeClr val="dk1"/>
                </a:solidFill>
              </a:rPr>
              <a:t>Low service quality leading to loss of customers</a:t>
            </a:r>
          </a:p>
          <a:p>
            <a:pPr marL="457200" lvl="0" indent="-228600" rtl="0">
              <a:spcBef>
                <a:spcPts val="0"/>
              </a:spcBef>
              <a:buClr>
                <a:schemeClr val="dk1"/>
              </a:buClr>
              <a:buChar char="●"/>
            </a:pPr>
            <a:r>
              <a:rPr lang="en" sz="1600" dirty="0">
                <a:solidFill>
                  <a:schemeClr val="dk1"/>
                </a:solidFill>
              </a:rPr>
              <a:t>Fuel price increase</a:t>
            </a:r>
          </a:p>
          <a:p>
            <a:pPr marL="457200" lvl="0" indent="-228600" rtl="0">
              <a:spcBef>
                <a:spcPts val="0"/>
              </a:spcBef>
              <a:buClr>
                <a:schemeClr val="dk1"/>
              </a:buClr>
              <a:buChar char="●"/>
            </a:pPr>
            <a:r>
              <a:rPr lang="en" sz="1600" dirty="0">
                <a:solidFill>
                  <a:schemeClr val="dk1"/>
                </a:solidFill>
              </a:rPr>
              <a:t>Outdated technology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70000" y="483000"/>
            <a:ext cx="8520600" cy="841800"/>
          </a:xfrm>
          <a:prstGeom prst="rect">
            <a:avLst/>
          </a:prstGeom>
        </p:spPr>
        <p:txBody>
          <a:bodyPr lIns="91425" tIns="91425" rIns="91425" bIns="91425" anchor="ctr" anchorCtr="0">
            <a:noAutofit/>
          </a:bodyPr>
          <a:lstStyle/>
          <a:p>
            <a:pPr lvl="0">
              <a:spcBef>
                <a:spcPts val="0"/>
              </a:spcBef>
              <a:buNone/>
            </a:pPr>
            <a:r>
              <a:rPr lang="en" b="1"/>
              <a:t>Interpreting SWOT Analysis</a:t>
            </a:r>
          </a:p>
        </p:txBody>
      </p:sp>
      <p:sp>
        <p:nvSpPr>
          <p:cNvPr id="199" name="Shape 199"/>
          <p:cNvSpPr txBox="1"/>
          <p:nvPr/>
        </p:nvSpPr>
        <p:spPr>
          <a:xfrm>
            <a:off x="408225" y="1807800"/>
            <a:ext cx="8502600" cy="29391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 sz="2400"/>
              <a:t>Draw conclusions about current situation</a:t>
            </a:r>
          </a:p>
          <a:p>
            <a:pPr lvl="0" rtl="0">
              <a:spcBef>
                <a:spcPts val="0"/>
              </a:spcBef>
              <a:buNone/>
            </a:pPr>
            <a:endParaRPr sz="2400"/>
          </a:p>
          <a:p>
            <a:pPr marL="457200" lvl="0" indent="-381000" rtl="0">
              <a:spcBef>
                <a:spcPts val="0"/>
              </a:spcBef>
              <a:buSzPct val="100000"/>
              <a:buChar char="●"/>
            </a:pPr>
            <a:r>
              <a:rPr lang="en" sz="2400"/>
              <a:t>Translate conclusions into strategic actions</a:t>
            </a:r>
          </a:p>
          <a:p>
            <a:pPr lvl="0" rtl="0">
              <a:spcBef>
                <a:spcPts val="0"/>
              </a:spcBef>
              <a:buNone/>
            </a:pPr>
            <a:endParaRPr sz="2400"/>
          </a:p>
          <a:p>
            <a:pPr marL="457200" lvl="0" indent="-381000">
              <a:spcBef>
                <a:spcPts val="0"/>
              </a:spcBef>
              <a:buSzPct val="100000"/>
              <a:buChar char="●"/>
            </a:pPr>
            <a:r>
              <a:rPr lang="en" sz="2400"/>
              <a:t>Take action to improve strategy and business prospects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Question 4: Are the company’s cost structure and customer value proposition competitive?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43350" y="439450"/>
            <a:ext cx="8520600" cy="841800"/>
          </a:xfrm>
          <a:prstGeom prst="rect">
            <a:avLst/>
          </a:prstGeom>
        </p:spPr>
        <p:txBody>
          <a:bodyPr lIns="91425" tIns="91425" rIns="91425" bIns="91425" anchor="ctr" anchorCtr="0">
            <a:noAutofit/>
          </a:bodyPr>
          <a:lstStyle/>
          <a:p>
            <a:pPr lvl="0">
              <a:spcBef>
                <a:spcPts val="0"/>
              </a:spcBef>
              <a:buNone/>
            </a:pPr>
            <a:r>
              <a:rPr lang="en"/>
              <a:t>Value Chain</a:t>
            </a:r>
          </a:p>
        </p:txBody>
      </p:sp>
      <p:sp>
        <p:nvSpPr>
          <p:cNvPr id="210" name="Shape 210"/>
          <p:cNvSpPr txBox="1"/>
          <p:nvPr/>
        </p:nvSpPr>
        <p:spPr>
          <a:xfrm>
            <a:off x="625450" y="3759425"/>
            <a:ext cx="7724700" cy="841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1" name="Shape 211" descr="Picture2.png"/>
          <p:cNvPicPr preferRelativeResize="0"/>
          <p:nvPr/>
        </p:nvPicPr>
        <p:blipFill rotWithShape="1">
          <a:blip r:embed="rId3">
            <a:alphaModFix/>
          </a:blip>
          <a:srcRect b="42915"/>
          <a:stretch/>
        </p:blipFill>
        <p:spPr>
          <a:xfrm>
            <a:off x="368325" y="1281250"/>
            <a:ext cx="7827476" cy="1318599"/>
          </a:xfrm>
          <a:prstGeom prst="rect">
            <a:avLst/>
          </a:prstGeom>
          <a:noFill/>
          <a:ln>
            <a:noFill/>
          </a:ln>
        </p:spPr>
      </p:pic>
      <p:sp>
        <p:nvSpPr>
          <p:cNvPr id="212" name="Shape 212"/>
          <p:cNvSpPr txBox="1"/>
          <p:nvPr/>
        </p:nvSpPr>
        <p:spPr>
          <a:xfrm>
            <a:off x="471162" y="2917625"/>
            <a:ext cx="7621800" cy="841800"/>
          </a:xfrm>
          <a:prstGeom prst="rect">
            <a:avLst/>
          </a:prstGeom>
          <a:noFill/>
          <a:ln>
            <a:noFill/>
          </a:ln>
        </p:spPr>
        <p:txBody>
          <a:bodyPr lIns="91425" tIns="91425" rIns="91425" bIns="91425" anchor="t" anchorCtr="0">
            <a:noAutofit/>
          </a:bodyPr>
          <a:lstStyle/>
          <a:p>
            <a:pPr lvl="0" rtl="0">
              <a:spcBef>
                <a:spcPts val="0"/>
              </a:spcBef>
              <a:buNone/>
            </a:pPr>
            <a:r>
              <a:rPr lang="en" sz="2000" b="1" dirty="0"/>
              <a:t>Spirit Airlines Value Chain</a:t>
            </a:r>
          </a:p>
          <a:p>
            <a:pPr marL="914400" lvl="0" indent="-228600" rtl="0">
              <a:spcBef>
                <a:spcPts val="0"/>
              </a:spcBef>
              <a:buChar char="●"/>
            </a:pPr>
            <a:r>
              <a:rPr lang="en" sz="1600" dirty="0"/>
              <a:t>Operation- simple</a:t>
            </a:r>
          </a:p>
          <a:p>
            <a:pPr lvl="0">
              <a:spcBef>
                <a:spcPts val="0"/>
              </a:spcBef>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64950" y="495575"/>
            <a:ext cx="8520600" cy="841800"/>
          </a:xfrm>
          <a:prstGeom prst="rect">
            <a:avLst/>
          </a:prstGeom>
        </p:spPr>
        <p:txBody>
          <a:bodyPr lIns="91425" tIns="91425" rIns="91425" bIns="91425" anchor="ctr" anchorCtr="0">
            <a:noAutofit/>
          </a:bodyPr>
          <a:lstStyle/>
          <a:p>
            <a:pPr lvl="0">
              <a:spcBef>
                <a:spcPts val="0"/>
              </a:spcBef>
              <a:buNone/>
            </a:pPr>
            <a:r>
              <a:rPr lang="en" dirty="0"/>
              <a:t>Value Chain Analysis</a:t>
            </a:r>
          </a:p>
        </p:txBody>
      </p:sp>
      <p:sp>
        <p:nvSpPr>
          <p:cNvPr id="218" name="Shape 218"/>
          <p:cNvSpPr txBox="1"/>
          <p:nvPr/>
        </p:nvSpPr>
        <p:spPr>
          <a:xfrm>
            <a:off x="514350" y="1514975"/>
            <a:ext cx="7836900" cy="14589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dirty="0"/>
              <a:t>Compares value chain of rival companies</a:t>
            </a:r>
          </a:p>
          <a:p>
            <a:pPr lvl="0" rtl="0">
              <a:spcBef>
                <a:spcPts val="0"/>
              </a:spcBef>
              <a:buNone/>
            </a:pPr>
            <a:endParaRPr sz="1800" dirty="0"/>
          </a:p>
          <a:p>
            <a:pPr marL="457200" lvl="0" indent="-342900">
              <a:spcBef>
                <a:spcPts val="0"/>
              </a:spcBef>
              <a:buSzPct val="100000"/>
              <a:buChar char="●"/>
            </a:pPr>
            <a:r>
              <a:rPr lang="en" sz="1800" dirty="0"/>
              <a:t>Process of Value Chain Analysis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183850"/>
            <a:ext cx="8520600" cy="841800"/>
          </a:xfrm>
          <a:prstGeom prst="rect">
            <a:avLst/>
          </a:prstGeom>
        </p:spPr>
        <p:txBody>
          <a:bodyPr lIns="91425" tIns="91425" rIns="91425" bIns="91425" anchor="ctr" anchorCtr="0">
            <a:noAutofit/>
          </a:bodyPr>
          <a:lstStyle/>
          <a:p>
            <a:pPr lvl="0">
              <a:spcBef>
                <a:spcPts val="0"/>
              </a:spcBef>
              <a:buNone/>
            </a:pPr>
            <a:r>
              <a:rPr lang="en"/>
              <a:t>Value Chain System</a:t>
            </a:r>
          </a:p>
        </p:txBody>
      </p:sp>
      <p:pic>
        <p:nvPicPr>
          <p:cNvPr id="224" name="Shape 224" descr="Picture3.png"/>
          <p:cNvPicPr preferRelativeResize="0"/>
          <p:nvPr/>
        </p:nvPicPr>
        <p:blipFill>
          <a:blip r:embed="rId3">
            <a:alphaModFix/>
          </a:blip>
          <a:stretch>
            <a:fillRect/>
          </a:stretch>
        </p:blipFill>
        <p:spPr>
          <a:xfrm>
            <a:off x="384700" y="2137424"/>
            <a:ext cx="8447601" cy="285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Introduction Continued </a:t>
            </a:r>
          </a:p>
        </p:txBody>
      </p:sp>
      <p:sp>
        <p:nvSpPr>
          <p:cNvPr id="67" name="Shape 67"/>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dirty="0"/>
              <a:t>Questions 1: How well is the company’s present strategy </a:t>
            </a:r>
            <a:r>
              <a:rPr lang="en" dirty="0" smtClean="0"/>
              <a:t>working?</a:t>
            </a:r>
          </a:p>
          <a:p>
            <a:pPr lvl="0">
              <a:spcBef>
                <a:spcPts val="0"/>
              </a:spcBef>
              <a:buNone/>
            </a:pPr>
            <a:endParaRPr lang="en" dirty="0"/>
          </a:p>
          <a:p>
            <a:pPr lvl="0">
              <a:spcBef>
                <a:spcPts val="0"/>
              </a:spcBef>
              <a:buNone/>
            </a:pPr>
            <a:r>
              <a:rPr lang="en" dirty="0" smtClean="0"/>
              <a:t>Question </a:t>
            </a:r>
            <a:r>
              <a:rPr lang="en" dirty="0"/>
              <a:t>2: What are the company’s competitively important resources and </a:t>
            </a:r>
            <a:r>
              <a:rPr lang="en" dirty="0" smtClean="0"/>
              <a:t>capabilities?</a:t>
            </a:r>
          </a:p>
          <a:p>
            <a:pPr lvl="0">
              <a:spcBef>
                <a:spcPts val="0"/>
              </a:spcBef>
              <a:buNone/>
            </a:pPr>
            <a:endParaRPr lang="en" dirty="0"/>
          </a:p>
          <a:p>
            <a:pPr lvl="0"/>
            <a:r>
              <a:rPr lang="en" dirty="0"/>
              <a:t>Question 3</a:t>
            </a:r>
            <a:r>
              <a:rPr lang="en" dirty="0" smtClean="0"/>
              <a:t>: What </a:t>
            </a:r>
            <a:r>
              <a:rPr lang="en" dirty="0"/>
              <a:t>are the Company’s Strengths and Weaknesses in Relation to the Market Opportunities and External Threats</a:t>
            </a:r>
            <a:r>
              <a:rPr lang="en" dirty="0" smtClean="0"/>
              <a:t>?</a:t>
            </a:r>
          </a:p>
          <a:p>
            <a:pPr lvl="0"/>
            <a:endParaRPr lang="en" dirty="0"/>
          </a:p>
          <a:p>
            <a:pPr lvl="0">
              <a:spcBef>
                <a:spcPts val="0"/>
              </a:spcBef>
              <a:buNone/>
            </a:pPr>
            <a:r>
              <a:rPr lang="en" dirty="0" smtClean="0"/>
              <a:t>Question </a:t>
            </a:r>
            <a:r>
              <a:rPr lang="en" dirty="0"/>
              <a:t>4: Are the company’s cost structure and customer value proposition </a:t>
            </a:r>
            <a:r>
              <a:rPr lang="en" dirty="0" smtClean="0"/>
              <a:t>competitive?</a:t>
            </a:r>
          </a:p>
          <a:p>
            <a:pPr lvl="0">
              <a:spcBef>
                <a:spcPts val="0"/>
              </a:spcBef>
              <a:buNone/>
            </a:pPr>
            <a:endParaRPr lang="en" dirty="0"/>
          </a:p>
          <a:p>
            <a:pPr lvl="0">
              <a:spcBef>
                <a:spcPts val="0"/>
              </a:spcBef>
              <a:buNone/>
            </a:pPr>
            <a:r>
              <a:rPr lang="en" dirty="0" smtClean="0"/>
              <a:t>Question </a:t>
            </a:r>
            <a:r>
              <a:rPr lang="en" dirty="0"/>
              <a:t>5: Is the company competitively stronger or weaker than key </a:t>
            </a:r>
            <a:r>
              <a:rPr lang="en" dirty="0" smtClean="0"/>
              <a:t>rivals?</a:t>
            </a:r>
          </a:p>
          <a:p>
            <a:pPr lvl="0">
              <a:spcBef>
                <a:spcPts val="0"/>
              </a:spcBef>
              <a:buNone/>
            </a:pPr>
            <a:endParaRPr lang="en" dirty="0"/>
          </a:p>
          <a:p>
            <a:pPr lvl="0">
              <a:spcBef>
                <a:spcPts val="0"/>
              </a:spcBef>
              <a:buNone/>
            </a:pPr>
            <a:r>
              <a:rPr lang="en" dirty="0" smtClean="0"/>
              <a:t>Question </a:t>
            </a:r>
            <a:r>
              <a:rPr lang="en" dirty="0"/>
              <a:t>6: What strategic issues and problems merit front-burner managerial attention? </a:t>
            </a:r>
            <a:br>
              <a:rPr lang="en" dirty="0"/>
            </a:br>
            <a:endParaRPr lang="e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30100"/>
            <a:ext cx="8520600" cy="841800"/>
          </a:xfrm>
          <a:prstGeom prst="rect">
            <a:avLst/>
          </a:prstGeom>
        </p:spPr>
        <p:txBody>
          <a:bodyPr lIns="91425" tIns="91425" rIns="91425" bIns="91425" anchor="ctr" anchorCtr="0">
            <a:noAutofit/>
          </a:bodyPr>
          <a:lstStyle/>
          <a:p>
            <a:pPr lvl="0">
              <a:spcBef>
                <a:spcPts val="0"/>
              </a:spcBef>
              <a:buNone/>
            </a:pPr>
            <a:r>
              <a:rPr lang="en"/>
              <a:t>Benchmarking</a:t>
            </a:r>
          </a:p>
        </p:txBody>
      </p:sp>
      <p:sp>
        <p:nvSpPr>
          <p:cNvPr id="230" name="Shape 230"/>
          <p:cNvSpPr txBox="1"/>
          <p:nvPr/>
        </p:nvSpPr>
        <p:spPr>
          <a:xfrm>
            <a:off x="467575" y="1486925"/>
            <a:ext cx="7509600" cy="13560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sz="1800" dirty="0"/>
              <a:t>Identify the “best practices” in performing an activity</a:t>
            </a:r>
          </a:p>
          <a:p>
            <a:pPr lvl="0" rtl="0">
              <a:spcBef>
                <a:spcPts val="0"/>
              </a:spcBef>
              <a:buNone/>
            </a:pPr>
            <a:endParaRPr sz="1800" dirty="0"/>
          </a:p>
          <a:p>
            <a:pPr marL="457200" lvl="0" indent="-228600">
              <a:spcBef>
                <a:spcPts val="0"/>
              </a:spcBef>
              <a:buChar char="●"/>
            </a:pPr>
            <a:r>
              <a:rPr lang="en" sz="1800" dirty="0"/>
              <a:t>Evaluates those best practices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27525" y="467525"/>
            <a:ext cx="8520600" cy="841800"/>
          </a:xfrm>
          <a:prstGeom prst="rect">
            <a:avLst/>
          </a:prstGeom>
        </p:spPr>
        <p:txBody>
          <a:bodyPr lIns="91425" tIns="91425" rIns="91425" bIns="91425" anchor="ctr" anchorCtr="0">
            <a:noAutofit/>
          </a:bodyPr>
          <a:lstStyle/>
          <a:p>
            <a:pPr lvl="0">
              <a:spcBef>
                <a:spcPts val="0"/>
              </a:spcBef>
              <a:buNone/>
            </a:pPr>
            <a:r>
              <a:rPr lang="en"/>
              <a:t>Remedy for Cost or Value Disadvantage</a:t>
            </a:r>
          </a:p>
        </p:txBody>
      </p:sp>
      <p:sp>
        <p:nvSpPr>
          <p:cNvPr id="236" name="Shape 236"/>
          <p:cNvSpPr txBox="1"/>
          <p:nvPr/>
        </p:nvSpPr>
        <p:spPr>
          <a:xfrm>
            <a:off x="227525" y="1430825"/>
            <a:ext cx="8187000" cy="21042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sz="1800" dirty="0"/>
              <a:t>Company’s own internal activities</a:t>
            </a:r>
          </a:p>
          <a:p>
            <a:pPr marL="914400" lvl="1" indent="-228600" rtl="0">
              <a:spcBef>
                <a:spcPts val="0"/>
              </a:spcBef>
              <a:buChar char="○"/>
            </a:pPr>
            <a:r>
              <a:rPr lang="en" sz="1600" dirty="0"/>
              <a:t>Implementing best practices </a:t>
            </a:r>
          </a:p>
          <a:p>
            <a:pPr marL="457200" lvl="0" indent="0" rtl="0">
              <a:spcBef>
                <a:spcPts val="0"/>
              </a:spcBef>
              <a:buNone/>
            </a:pPr>
            <a:endParaRPr sz="1800" dirty="0"/>
          </a:p>
          <a:p>
            <a:pPr marL="457200" lvl="0" indent="-228600" rtl="0">
              <a:spcBef>
                <a:spcPts val="0"/>
              </a:spcBef>
              <a:buChar char="●"/>
            </a:pPr>
            <a:r>
              <a:rPr lang="en" sz="1800" dirty="0"/>
              <a:t>Suppliers part in overall value chain system</a:t>
            </a:r>
          </a:p>
          <a:p>
            <a:pPr marL="914400" lvl="1" indent="-228600" rtl="0">
              <a:spcBef>
                <a:spcPts val="0"/>
              </a:spcBef>
              <a:buChar char="○"/>
            </a:pPr>
            <a:r>
              <a:rPr lang="en" sz="1600" dirty="0"/>
              <a:t>Switching to lower-price substitute inputs</a:t>
            </a:r>
          </a:p>
          <a:p>
            <a:pPr marL="457200" lvl="0" indent="0" rtl="0">
              <a:spcBef>
                <a:spcPts val="0"/>
              </a:spcBef>
              <a:buNone/>
            </a:pPr>
            <a:endParaRPr sz="1800" dirty="0"/>
          </a:p>
          <a:p>
            <a:pPr marL="457200" lvl="0" indent="-228600" rtl="0">
              <a:spcBef>
                <a:spcPts val="0"/>
              </a:spcBef>
              <a:buChar char="●"/>
            </a:pPr>
            <a:r>
              <a:rPr lang="en" sz="1800" dirty="0"/>
              <a:t>Distribution of the value chain system </a:t>
            </a:r>
          </a:p>
          <a:p>
            <a:pPr marL="914400" lvl="1" indent="-228600">
              <a:spcBef>
                <a:spcPts val="0"/>
              </a:spcBef>
              <a:buChar char="○"/>
            </a:pPr>
            <a:r>
              <a:rPr lang="en" sz="1600" dirty="0"/>
              <a:t>Switching to cheaper distribution channels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Question 5: Is the company competitively stronger or weaker than key rivals?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Company’s Overall Competitive Strength</a:t>
            </a:r>
          </a:p>
        </p:txBody>
      </p:sp>
      <p:sp>
        <p:nvSpPr>
          <p:cNvPr id="247" name="Shape 247"/>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latin typeface="Arial" panose="020B0604020202020204" pitchFamily="34" charset="0"/>
                <a:cs typeface="Arial" panose="020B0604020202020204" pitchFamily="34" charset="0"/>
              </a:rPr>
              <a:t>How does the company rank relative to competitors on each of the important factors that determine market success?</a:t>
            </a:r>
          </a:p>
          <a:p>
            <a:pPr marL="457200" lvl="0" indent="-228600" rtl="0">
              <a:spcBef>
                <a:spcPts val="0"/>
              </a:spcBef>
            </a:pPr>
            <a:r>
              <a:rPr lang="en" sz="1800" dirty="0">
                <a:latin typeface="Arial" panose="020B0604020202020204" pitchFamily="34" charset="0"/>
                <a:cs typeface="Arial" panose="020B0604020202020204" pitchFamily="34" charset="0"/>
              </a:rPr>
              <a:t>All things considered, does the company have a net competitive advantage or disadvantage versus major competitors? </a:t>
            </a:r>
          </a:p>
          <a:p>
            <a:pPr marL="0" lvl="0" indent="0" rtl="0">
              <a:spcBef>
                <a:spcPts val="0"/>
              </a:spcBef>
              <a:buNone/>
            </a:pPr>
            <a:endParaRPr dirty="0"/>
          </a:p>
          <a:p>
            <a:pPr marL="457200" lvl="0" indent="0">
              <a:spcBef>
                <a:spcPts val="0"/>
              </a:spcBef>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Quantitative Strength Ratings </a:t>
            </a:r>
          </a:p>
        </p:txBody>
      </p:sp>
      <p:sp>
        <p:nvSpPr>
          <p:cNvPr id="253" name="Shape 253"/>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buAutoNum type="arabicPeriod"/>
            </a:pPr>
            <a:r>
              <a:rPr lang="en" sz="1800" dirty="0">
                <a:latin typeface="Arial" panose="020B0604020202020204" pitchFamily="34" charset="0"/>
                <a:cs typeface="Arial" panose="020B0604020202020204" pitchFamily="34" charset="0"/>
              </a:rPr>
              <a:t>Make a list of industry’s key success factors </a:t>
            </a:r>
          </a:p>
          <a:p>
            <a:pPr marL="457200" lvl="0" indent="-228600" rtl="0">
              <a:spcBef>
                <a:spcPts val="0"/>
              </a:spcBef>
              <a:buAutoNum type="arabicPeriod"/>
            </a:pPr>
            <a:r>
              <a:rPr lang="en" sz="1800" dirty="0">
                <a:latin typeface="Arial" panose="020B0604020202020204" pitchFamily="34" charset="0"/>
                <a:cs typeface="Arial" panose="020B0604020202020204" pitchFamily="34" charset="0"/>
              </a:rPr>
              <a:t>Assign weights to each of the measures of competitive strength </a:t>
            </a:r>
          </a:p>
          <a:p>
            <a:pPr marL="457200" lvl="0" indent="-228600" rtl="0">
              <a:spcBef>
                <a:spcPts val="0"/>
              </a:spcBef>
              <a:buAutoNum type="arabicPeriod"/>
            </a:pPr>
            <a:r>
              <a:rPr lang="en" sz="1800" dirty="0">
                <a:latin typeface="Arial" panose="020B0604020202020204" pitchFamily="34" charset="0"/>
                <a:cs typeface="Arial" panose="020B0604020202020204" pitchFamily="34" charset="0"/>
              </a:rPr>
              <a:t>Calculate weighted strength ratings </a:t>
            </a:r>
          </a:p>
          <a:p>
            <a:pPr marL="457200" lvl="0" indent="-228600" rtl="0">
              <a:spcBef>
                <a:spcPts val="0"/>
              </a:spcBef>
              <a:buAutoNum type="arabicPeriod"/>
            </a:pPr>
            <a:r>
              <a:rPr lang="en" sz="1800" dirty="0">
                <a:latin typeface="Arial" panose="020B0604020202020204" pitchFamily="34" charset="0"/>
                <a:cs typeface="Arial" panose="020B0604020202020204" pitchFamily="34" charset="0"/>
              </a:rPr>
              <a:t>Sum the weighted strength ratings</a:t>
            </a:r>
          </a:p>
          <a:p>
            <a:pPr marL="457200" lvl="0" indent="-228600">
              <a:spcBef>
                <a:spcPts val="0"/>
              </a:spcBef>
              <a:buAutoNum type="arabicPeriod"/>
            </a:pPr>
            <a:r>
              <a:rPr lang="en" sz="1800" dirty="0">
                <a:latin typeface="Arial" panose="020B0604020202020204" pitchFamily="34" charset="0"/>
                <a:cs typeface="Arial" panose="020B0604020202020204" pitchFamily="34" charset="0"/>
              </a:rPr>
              <a:t>Draw conclusions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94050"/>
            <a:ext cx="8520600" cy="572700"/>
          </a:xfrm>
          <a:prstGeom prst="rect">
            <a:avLst/>
          </a:prstGeom>
        </p:spPr>
        <p:txBody>
          <a:bodyPr lIns="91425" tIns="91425" rIns="91425" bIns="91425" anchor="t" anchorCtr="0">
            <a:noAutofit/>
          </a:bodyPr>
          <a:lstStyle/>
          <a:p>
            <a:pPr lvl="0">
              <a:spcBef>
                <a:spcPts val="0"/>
              </a:spcBef>
              <a:buNone/>
            </a:pPr>
            <a:r>
              <a:rPr lang="en"/>
              <a:t>Competitive Strength Assessment</a:t>
            </a:r>
          </a:p>
        </p:txBody>
      </p:sp>
      <p:pic>
        <p:nvPicPr>
          <p:cNvPr id="259" name="Shape 259"/>
          <p:cNvPicPr preferRelativeResize="0"/>
          <p:nvPr/>
        </p:nvPicPr>
        <p:blipFill>
          <a:blip r:embed="rId3">
            <a:alphaModFix/>
          </a:blip>
          <a:stretch>
            <a:fillRect/>
          </a:stretch>
        </p:blipFill>
        <p:spPr>
          <a:xfrm>
            <a:off x="311700" y="604900"/>
            <a:ext cx="8020050" cy="4476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19225" y="109325"/>
            <a:ext cx="8520600" cy="572700"/>
          </a:xfrm>
          <a:prstGeom prst="rect">
            <a:avLst/>
          </a:prstGeom>
        </p:spPr>
        <p:txBody>
          <a:bodyPr lIns="91425" tIns="91425" rIns="91425" bIns="91425" anchor="t" anchorCtr="0">
            <a:noAutofit/>
          </a:bodyPr>
          <a:lstStyle/>
          <a:p>
            <a:pPr lvl="0">
              <a:spcBef>
                <a:spcPts val="0"/>
              </a:spcBef>
              <a:buNone/>
            </a:pPr>
            <a:r>
              <a:rPr lang="en"/>
              <a:t>Competitive Strength Assessment-Spirit Airlines</a:t>
            </a:r>
          </a:p>
        </p:txBody>
      </p:sp>
      <p:pic>
        <p:nvPicPr>
          <p:cNvPr id="265" name="Shape 265" descr="Screenshot (193).png"/>
          <p:cNvPicPr preferRelativeResize="0"/>
          <p:nvPr/>
        </p:nvPicPr>
        <p:blipFill>
          <a:blip r:embed="rId3">
            <a:alphaModFix/>
          </a:blip>
          <a:stretch>
            <a:fillRect/>
          </a:stretch>
        </p:blipFill>
        <p:spPr>
          <a:xfrm>
            <a:off x="735225" y="1221574"/>
            <a:ext cx="7673549" cy="27003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Question 6: What strategic issues and problems merit front-burner managerial attention?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The “Worry List”</a:t>
            </a:r>
          </a:p>
        </p:txBody>
      </p:sp>
      <p:sp>
        <p:nvSpPr>
          <p:cNvPr id="277" name="Shape 277"/>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latin typeface="Arial" panose="020B0604020202020204" pitchFamily="34" charset="0"/>
                <a:cs typeface="Arial" panose="020B0604020202020204" pitchFamily="34" charset="0"/>
              </a:rPr>
              <a:t>“How to…”</a:t>
            </a:r>
          </a:p>
          <a:p>
            <a:pPr marL="457200" lvl="0" indent="-228600" rtl="0">
              <a:spcBef>
                <a:spcPts val="0"/>
              </a:spcBef>
            </a:pPr>
            <a:r>
              <a:rPr lang="en" sz="1800" dirty="0">
                <a:latin typeface="Arial" panose="020B0604020202020204" pitchFamily="34" charset="0"/>
                <a:cs typeface="Arial" panose="020B0604020202020204" pitchFamily="34" charset="0"/>
              </a:rPr>
              <a:t>“What to do about…”</a:t>
            </a:r>
          </a:p>
          <a:p>
            <a:pPr marL="457200" lvl="0" indent="-228600" rtl="0">
              <a:spcBef>
                <a:spcPts val="0"/>
              </a:spcBef>
            </a:pPr>
            <a:r>
              <a:rPr lang="en" sz="1800" dirty="0">
                <a:latin typeface="Arial" panose="020B0604020202020204" pitchFamily="34" charset="0"/>
                <a:cs typeface="Arial" panose="020B0604020202020204" pitchFamily="34" charset="0"/>
              </a:rPr>
              <a:t>“Whether to…”</a:t>
            </a:r>
          </a:p>
          <a:p>
            <a:pPr marL="457200" lvl="0" indent="-228600" rtl="0">
              <a:spcBef>
                <a:spcPts val="0"/>
              </a:spcBef>
            </a:pPr>
            <a:r>
              <a:rPr lang="en" sz="1800" dirty="0">
                <a:latin typeface="Arial" panose="020B0604020202020204" pitchFamily="34" charset="0"/>
                <a:cs typeface="Arial" panose="020B0604020202020204" pitchFamily="34" charset="0"/>
              </a:rPr>
              <a:t>Purpose: Identify issues/problems that need management attention</a:t>
            </a:r>
          </a:p>
        </p:txBody>
      </p:sp>
      <p:sp>
        <p:nvSpPr>
          <p:cNvPr id="276" name="Shape 276"/>
          <p:cNvSpPr txBox="1"/>
          <p:nvPr/>
        </p:nvSpPr>
        <p:spPr>
          <a:xfrm>
            <a:off x="2398700" y="4141050"/>
            <a:ext cx="3675600" cy="8418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335075"/>
            <a:ext cx="8520600" cy="572700"/>
          </a:xfrm>
          <a:prstGeom prst="rect">
            <a:avLst/>
          </a:prstGeom>
        </p:spPr>
        <p:txBody>
          <a:bodyPr lIns="91425" tIns="91425" rIns="91425" bIns="91425" anchor="t" anchorCtr="0">
            <a:noAutofit/>
          </a:bodyPr>
          <a:lstStyle/>
          <a:p>
            <a:pPr lvl="0">
              <a:spcBef>
                <a:spcPts val="0"/>
              </a:spcBef>
              <a:buNone/>
            </a:pPr>
            <a:r>
              <a:rPr lang="en"/>
              <a:t>Conclusion </a:t>
            </a:r>
          </a:p>
        </p:txBody>
      </p:sp>
      <p:sp>
        <p:nvSpPr>
          <p:cNvPr id="283" name="Shape 283"/>
          <p:cNvSpPr txBox="1">
            <a:spLocks noGrp="1"/>
          </p:cNvSpPr>
          <p:nvPr>
            <p:ph type="body" idx="1"/>
          </p:nvPr>
        </p:nvSpPr>
        <p:spPr>
          <a:xfrm>
            <a:off x="311700" y="1152475"/>
            <a:ext cx="8520600" cy="2500500"/>
          </a:xfrm>
          <a:prstGeom prst="rect">
            <a:avLst/>
          </a:prstGeom>
        </p:spPr>
        <p:txBody>
          <a:bodyPr lIns="91425" tIns="91425" rIns="91425" bIns="91425" anchor="t" anchorCtr="0">
            <a:noAutofit/>
          </a:bodyPr>
          <a:lstStyle/>
          <a:p>
            <a:pPr marL="457200" lvl="0" indent="-228600">
              <a:spcBef>
                <a:spcPts val="0"/>
              </a:spcBef>
            </a:pPr>
            <a:r>
              <a:rPr lang="en" sz="1800" dirty="0">
                <a:latin typeface="Arial" panose="020B0604020202020204" pitchFamily="34" charset="0"/>
                <a:cs typeface="Arial" panose="020B0604020202020204" pitchFamily="34" charset="0"/>
              </a:rPr>
              <a:t>How to assess how well a company’s strategy is working.</a:t>
            </a:r>
          </a:p>
          <a:p>
            <a:pPr marL="457200" lvl="0" indent="-228600">
              <a:spcBef>
                <a:spcPts val="0"/>
              </a:spcBef>
            </a:pPr>
            <a:r>
              <a:rPr lang="en" sz="1800" dirty="0">
                <a:latin typeface="Arial" panose="020B0604020202020204" pitchFamily="34" charset="0"/>
                <a:cs typeface="Arial" panose="020B0604020202020204" pitchFamily="34" charset="0"/>
              </a:rPr>
              <a:t>Grasp how a company’s resources and capabilities are central to its strategic approach and how to evaluate their potential for competitive advantages.</a:t>
            </a:r>
          </a:p>
          <a:p>
            <a:pPr marL="457200" lvl="0" indent="-228600">
              <a:spcBef>
                <a:spcPts val="0"/>
              </a:spcBef>
            </a:pPr>
            <a:r>
              <a:rPr lang="en" sz="1800" dirty="0">
                <a:latin typeface="Arial" panose="020B0604020202020204" pitchFamily="34" charset="0"/>
                <a:cs typeface="Arial" panose="020B0604020202020204" pitchFamily="34" charset="0"/>
              </a:rPr>
              <a:t>Assess a company’s strengths and weaknesses in light of the market.</a:t>
            </a:r>
          </a:p>
          <a:p>
            <a:pPr marL="457200" lvl="0" indent="-228600">
              <a:spcBef>
                <a:spcPts val="0"/>
              </a:spcBef>
            </a:pPr>
            <a:r>
              <a:rPr lang="en" sz="1800" dirty="0">
                <a:latin typeface="Arial" panose="020B0604020202020204" pitchFamily="34" charset="0"/>
                <a:cs typeface="Arial" panose="020B0604020202020204" pitchFamily="34" charset="0"/>
              </a:rPr>
              <a:t>How a company’s value chain affects their cost structure and customer value </a:t>
            </a:r>
            <a:r>
              <a:rPr lang="en" sz="1800" dirty="0" smtClean="0">
                <a:latin typeface="Arial" panose="020B0604020202020204" pitchFamily="34" charset="0"/>
                <a:cs typeface="Arial" panose="020B0604020202020204" pitchFamily="34" charset="0"/>
              </a:rPr>
              <a:t>proposition.</a:t>
            </a:r>
            <a:endParaRPr lang="en" sz="1800" dirty="0">
              <a:latin typeface="Arial" panose="020B0604020202020204" pitchFamily="34" charset="0"/>
              <a:cs typeface="Arial" panose="020B0604020202020204" pitchFamily="34" charset="0"/>
            </a:endParaRPr>
          </a:p>
          <a:p>
            <a:pPr marL="457200" lvl="0" indent="-228600">
              <a:spcBef>
                <a:spcPts val="0"/>
              </a:spcBef>
            </a:pPr>
            <a:r>
              <a:rPr lang="en" sz="1800" dirty="0">
                <a:latin typeface="Arial" panose="020B0604020202020204" pitchFamily="34" charset="0"/>
                <a:cs typeface="Arial" panose="020B0604020202020204" pitchFamily="34" charset="0"/>
              </a:rPr>
              <a:t>Why internal analysis is important for managerial decision making.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Learning Objectives	</a:t>
            </a:r>
          </a:p>
        </p:txBody>
      </p:sp>
      <p:sp>
        <p:nvSpPr>
          <p:cNvPr id="73" name="Shape 73"/>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dirty="0"/>
              <a:t>How to assess how well a company’s strategy is working.</a:t>
            </a:r>
          </a:p>
          <a:p>
            <a:pPr marL="457200" lvl="0" indent="-228600" rtl="0">
              <a:spcBef>
                <a:spcPts val="0"/>
              </a:spcBef>
            </a:pPr>
            <a:endParaRPr lang="en" dirty="0" smtClean="0"/>
          </a:p>
          <a:p>
            <a:pPr marL="457200" lvl="0" indent="-228600" rtl="0">
              <a:spcBef>
                <a:spcPts val="0"/>
              </a:spcBef>
            </a:pPr>
            <a:r>
              <a:rPr lang="en" dirty="0" smtClean="0"/>
              <a:t>Grasp </a:t>
            </a:r>
            <a:r>
              <a:rPr lang="en" dirty="0"/>
              <a:t>how a company’s resources and capabilities are central to its strategic approach and how to evaluate their potential for competitive advantages.</a:t>
            </a:r>
          </a:p>
          <a:p>
            <a:pPr marL="457200" lvl="0" indent="-228600" rtl="0">
              <a:spcBef>
                <a:spcPts val="0"/>
              </a:spcBef>
            </a:pPr>
            <a:endParaRPr lang="en" dirty="0" smtClean="0"/>
          </a:p>
          <a:p>
            <a:pPr marL="457200" lvl="0" indent="-228600" rtl="0">
              <a:spcBef>
                <a:spcPts val="0"/>
              </a:spcBef>
            </a:pPr>
            <a:r>
              <a:rPr lang="en" dirty="0" smtClean="0"/>
              <a:t>Assess </a:t>
            </a:r>
            <a:r>
              <a:rPr lang="en" dirty="0"/>
              <a:t>a company’s strengths and weaknesses in light of the market.</a:t>
            </a:r>
          </a:p>
          <a:p>
            <a:pPr marL="457200" lvl="0" indent="-228600" rtl="0">
              <a:spcBef>
                <a:spcPts val="0"/>
              </a:spcBef>
            </a:pPr>
            <a:endParaRPr lang="en" dirty="0" smtClean="0"/>
          </a:p>
          <a:p>
            <a:pPr marL="457200" lvl="0" indent="-228600" rtl="0">
              <a:spcBef>
                <a:spcPts val="0"/>
              </a:spcBef>
            </a:pPr>
            <a:r>
              <a:rPr lang="en" dirty="0" smtClean="0"/>
              <a:t>How </a:t>
            </a:r>
            <a:r>
              <a:rPr lang="en" dirty="0"/>
              <a:t>a company’s value chain affects their cost structure and customer </a:t>
            </a:r>
            <a:r>
              <a:rPr lang="en"/>
              <a:t>value </a:t>
            </a:r>
            <a:r>
              <a:rPr lang="en" smtClean="0"/>
              <a:t>proposition.</a:t>
            </a:r>
            <a:endParaRPr lang="en" dirty="0"/>
          </a:p>
          <a:p>
            <a:pPr marL="457200" lvl="0" indent="-228600" rtl="0">
              <a:spcBef>
                <a:spcPts val="0"/>
              </a:spcBef>
            </a:pPr>
            <a:endParaRPr lang="en" dirty="0" smtClean="0"/>
          </a:p>
          <a:p>
            <a:pPr marL="457200" lvl="0" indent="-228600" rtl="0">
              <a:spcBef>
                <a:spcPts val="0"/>
              </a:spcBef>
            </a:pPr>
            <a:r>
              <a:rPr lang="en" dirty="0" smtClean="0"/>
              <a:t>Why </a:t>
            </a:r>
            <a:r>
              <a:rPr lang="en" dirty="0"/>
              <a:t>internal analysis is important for managerial decision making.</a:t>
            </a:r>
          </a:p>
          <a:p>
            <a:pPr lvl="0">
              <a:spcBef>
                <a:spcPts val="0"/>
              </a:spcBef>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Works Cited</a:t>
            </a:r>
          </a:p>
        </p:txBody>
      </p:sp>
      <p:sp>
        <p:nvSpPr>
          <p:cNvPr id="289" name="Shape 289"/>
          <p:cNvSpPr txBox="1">
            <a:spLocks noGrp="1"/>
          </p:cNvSpPr>
          <p:nvPr>
            <p:ph type="body" idx="1"/>
          </p:nvPr>
        </p:nvSpPr>
        <p:spPr>
          <a:xfrm>
            <a:off x="218200" y="11150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http://bi.galegroup.com.lib-e2.lib.ttu.edu/essentials/comparisonTool/industry?u=txshracd2579&amp;entities=481111&amp;metric=revenue#tab=chart</a:t>
            </a:r>
          </a:p>
          <a:p>
            <a:pPr lvl="0">
              <a:spcBef>
                <a:spcPts val="0"/>
              </a:spcBef>
              <a:buNone/>
            </a:pPr>
            <a:r>
              <a:rPr lang="en" u="sng">
                <a:solidFill>
                  <a:schemeClr val="hlink"/>
                </a:solidFill>
                <a:hlinkClick r:id="rId4"/>
              </a:rPr>
              <a:t>http://bi.galegroup.com.lib-e2.lib.ttu.edu/essentials/comparisonTool/company?u=txshracd2579&amp;entities=327223|962767|300316|308031&amp;metric=revenue#tab=chart</a:t>
            </a:r>
          </a:p>
          <a:p>
            <a:pPr lvl="0">
              <a:spcBef>
                <a:spcPts val="0"/>
              </a:spcBef>
              <a:buNone/>
            </a:pPr>
            <a:r>
              <a:rPr lang="en" u="sng">
                <a:solidFill>
                  <a:schemeClr val="hlink"/>
                </a:solidFill>
                <a:hlinkClick r:id="rId5"/>
              </a:rPr>
              <a:t>http://files.shareholder.com/downloads/ABEA-5PAQQ9/2881052366x0x875726/6C03279F-ADF1-4C6E-93EB-A61657F574CF/SAVE-2015.12.31-10K_-_FINAL.PDF</a:t>
            </a:r>
          </a:p>
          <a:p>
            <a:pPr lvl="0">
              <a:spcBef>
                <a:spcPts val="0"/>
              </a:spcBef>
              <a:buNone/>
            </a:pPr>
            <a:r>
              <a:rPr lang="en" u="sng">
                <a:solidFill>
                  <a:schemeClr val="hlink"/>
                </a:solidFill>
                <a:hlinkClick r:id="rId6"/>
              </a:rPr>
              <a:t>http://marketrealist.com/2015/11/spirit-airlines-manage-low-cost-structure/</a:t>
            </a:r>
            <a:r>
              <a:rPr lang="en"/>
              <a:t> </a:t>
            </a:r>
          </a:p>
          <a:p>
            <a:pPr lvl="0">
              <a:spcBef>
                <a:spcPts val="0"/>
              </a:spcBef>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Work Cited Continued</a:t>
            </a:r>
          </a:p>
        </p:txBody>
      </p:sp>
      <p:sp>
        <p:nvSpPr>
          <p:cNvPr id="295" name="Shape 295"/>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https://frobertjacobs.wordpress.com/2012/05/12/spirit-airlinescost-reduction-leads-to-profitabilitiy/</a:t>
            </a:r>
          </a:p>
          <a:p>
            <a:pPr lvl="0">
              <a:spcBef>
                <a:spcPts val="0"/>
              </a:spcBef>
              <a:buNone/>
            </a:pPr>
            <a:r>
              <a:rPr lang="en" u="sng">
                <a:solidFill>
                  <a:schemeClr val="hlink"/>
                </a:solidFill>
                <a:hlinkClick r:id="rId4"/>
              </a:rPr>
              <a:t>http://blog.tripchi.com/seth-bailey/new-fleet-vs-old-fleet/</a:t>
            </a:r>
          </a:p>
          <a:p>
            <a:pPr lvl="0">
              <a:spcBef>
                <a:spcPts val="0"/>
              </a:spcBef>
              <a:buNone/>
            </a:pPr>
            <a:r>
              <a:rPr lang="en" u="sng">
                <a:solidFill>
                  <a:schemeClr val="hlink"/>
                </a:solidFill>
                <a:hlinkClick r:id="rId5"/>
              </a:rPr>
              <a:t>http://www.slideshare.net/MarissaPi/spirit-airlines-a-strategic-management-case-study</a:t>
            </a:r>
          </a:p>
          <a:p>
            <a:pPr lvl="0">
              <a:spcBef>
                <a:spcPts val="0"/>
              </a:spcBef>
              <a:buNone/>
            </a:pPr>
            <a:r>
              <a:rPr lang="en" u="sng">
                <a:solidFill>
                  <a:schemeClr val="hlink"/>
                </a:solidFill>
                <a:hlinkClick r:id="rId6"/>
              </a:rPr>
              <a:t>http://www.mbaskool.com/brandguide/airlines/9002-spirit-airlines.html</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Questions 1: How well is the company’s present strategy working?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3 Best Indicators of How Well a Strategy is Working</a:t>
            </a:r>
          </a:p>
        </p:txBody>
      </p:sp>
      <p:sp>
        <p:nvSpPr>
          <p:cNvPr id="84" name="Shape 84"/>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buAutoNum type="arabicPeriod"/>
            </a:pPr>
            <a:endParaRPr lang="en" dirty="0" smtClean="0"/>
          </a:p>
          <a:p>
            <a:pPr marL="571500" lvl="0" rtl="0">
              <a:spcBef>
                <a:spcPts val="0"/>
              </a:spcBef>
              <a:buFont typeface="+mj-lt"/>
              <a:buAutoNum type="arabicPeriod"/>
            </a:pPr>
            <a:endParaRPr lang="en" dirty="0" smtClean="0"/>
          </a:p>
          <a:p>
            <a:pPr marL="571500" lvl="0" rtl="0">
              <a:spcBef>
                <a:spcPts val="0"/>
              </a:spcBef>
              <a:buFont typeface="+mj-lt"/>
              <a:buAutoNum type="arabicPeriod"/>
            </a:pPr>
            <a:r>
              <a:rPr lang="en" dirty="0" smtClean="0"/>
              <a:t>The </a:t>
            </a:r>
            <a:r>
              <a:rPr lang="en" dirty="0"/>
              <a:t>company is reaching financial goals and strategic </a:t>
            </a:r>
            <a:r>
              <a:rPr lang="en" dirty="0" smtClean="0"/>
              <a:t>objectives.</a:t>
            </a:r>
          </a:p>
          <a:p>
            <a:pPr marL="630936" lvl="2">
              <a:buFont typeface="Wingdings" panose="05000000000000000000" pitchFamily="2" charset="2"/>
              <a:buChar char="Ø"/>
            </a:pPr>
            <a:r>
              <a:rPr lang="en" dirty="0" smtClean="0"/>
              <a:t>Profit </a:t>
            </a:r>
            <a:r>
              <a:rPr lang="en" dirty="0"/>
              <a:t>Margin, Debt-to-Asset Ratio, Days of </a:t>
            </a:r>
            <a:r>
              <a:rPr lang="en" dirty="0" smtClean="0"/>
              <a:t>Inventory</a:t>
            </a:r>
          </a:p>
          <a:p>
            <a:pPr marL="571500" lvl="0" rtl="0">
              <a:spcBef>
                <a:spcPts val="0"/>
              </a:spcBef>
              <a:buFont typeface="+mj-lt"/>
              <a:buAutoNum type="arabicPeriod"/>
            </a:pPr>
            <a:r>
              <a:rPr lang="en" dirty="0" smtClean="0"/>
              <a:t>Their financial performance is above industry average.</a:t>
            </a:r>
          </a:p>
          <a:p>
            <a:pPr marL="630936" lvl="2">
              <a:buFont typeface="Wingdings" panose="05000000000000000000" pitchFamily="2" charset="2"/>
              <a:buChar char="Ø"/>
            </a:pPr>
            <a:r>
              <a:rPr lang="en" dirty="0" smtClean="0"/>
              <a:t>Costs </a:t>
            </a:r>
            <a:r>
              <a:rPr lang="en" dirty="0"/>
              <a:t>vs Competitors, Return on Asset, Stock Price</a:t>
            </a:r>
          </a:p>
          <a:p>
            <a:pPr marL="571500" lvl="0" rtl="0">
              <a:spcBef>
                <a:spcPts val="0"/>
              </a:spcBef>
              <a:buFont typeface="+mj-lt"/>
              <a:buAutoNum type="arabicPeriod"/>
            </a:pPr>
            <a:r>
              <a:rPr lang="en" dirty="0" smtClean="0"/>
              <a:t>If </a:t>
            </a:r>
            <a:r>
              <a:rPr lang="en" dirty="0"/>
              <a:t>they are gaining customers and market </a:t>
            </a:r>
            <a:r>
              <a:rPr lang="en" dirty="0" smtClean="0"/>
              <a:t>share.</a:t>
            </a:r>
          </a:p>
          <a:p>
            <a:pPr marL="630936" lvl="2">
              <a:buFont typeface="Wingdings" panose="05000000000000000000" pitchFamily="2" charset="2"/>
              <a:buChar char="Ø"/>
            </a:pPr>
            <a:r>
              <a:rPr lang="en" dirty="0" smtClean="0"/>
              <a:t>Customer </a:t>
            </a:r>
            <a:r>
              <a:rPr lang="en" dirty="0"/>
              <a:t>Acquisition and Retention, Company Image and Reputation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1187846" y="222512"/>
            <a:ext cx="6502502" cy="4698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Clr>
                <a:schemeClr val="dk1"/>
              </a:buClr>
              <a:buSzPct val="39285"/>
              <a:buFont typeface="Arial"/>
              <a:buNone/>
            </a:pPr>
            <a:r>
              <a:rPr lang="en">
                <a:solidFill>
                  <a:schemeClr val="dk2"/>
                </a:solidFill>
              </a:rPr>
              <a:t>Spirit Airlines Company Strategy</a:t>
            </a:r>
          </a:p>
        </p:txBody>
      </p:sp>
      <p:sp>
        <p:nvSpPr>
          <p:cNvPr id="95" name="Shape 95"/>
          <p:cNvSpPr txBox="1">
            <a:spLocks noGrp="1"/>
          </p:cNvSpPr>
          <p:nvPr>
            <p:ph type="body" idx="1"/>
          </p:nvPr>
        </p:nvSpPr>
        <p:spPr>
          <a:prstGeom prst="rect">
            <a:avLst/>
          </a:prstGeom>
        </p:spPr>
        <p:txBody>
          <a:bodyPr lIns="91425" tIns="91425" rIns="91425" bIns="91425" anchor="t" anchorCtr="0">
            <a:noAutofit/>
          </a:bodyPr>
          <a:lstStyle/>
          <a:p>
            <a:pPr lvl="0" algn="just">
              <a:spcBef>
                <a:spcPts val="0"/>
              </a:spcBef>
              <a:buNone/>
            </a:pPr>
            <a:r>
              <a:rPr lang="en" sz="2600"/>
              <a:t>“Our ultra low-cost carrier, or ULCC, business model allows us to compete principally by offering customers our Bare Fares. We then give customers Frill Control, which provides customers the freedom to save by paying only for the options they choose such as bags, advance seat assignments, and refreshments.”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Industry Revenue </a:t>
            </a:r>
          </a:p>
        </p:txBody>
      </p:sp>
      <p:sp>
        <p:nvSpPr>
          <p:cNvPr id="101" name="Shape 101"/>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102" name="Shape 102" descr="Screenshot (187).png"/>
          <p:cNvPicPr preferRelativeResize="0"/>
          <p:nvPr/>
        </p:nvPicPr>
        <p:blipFill>
          <a:blip r:embed="rId3">
            <a:alphaModFix/>
          </a:blip>
          <a:stretch>
            <a:fillRect/>
          </a:stretch>
        </p:blipFill>
        <p:spPr>
          <a:xfrm>
            <a:off x="233164" y="1017725"/>
            <a:ext cx="8677674" cy="3897304"/>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TotalTime>
  <Words>1308</Words>
  <Application>Microsoft Office PowerPoint</Application>
  <PresentationFormat>On-screen Show (16:9)</PresentationFormat>
  <Paragraphs>206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Angles</vt:lpstr>
      <vt:lpstr>Evaluating a Company’s Resources, Capabilities, and Competitiveness </vt:lpstr>
      <vt:lpstr>Introduction</vt:lpstr>
      <vt:lpstr>Introduction Continued </vt:lpstr>
      <vt:lpstr>Learning Objectives </vt:lpstr>
      <vt:lpstr>Questions 1: How well is the company’s present strategy working?</vt:lpstr>
      <vt:lpstr>3 Best Indicators of How Well a Strategy is Working</vt:lpstr>
      <vt:lpstr>PowerPoint Presentation</vt:lpstr>
      <vt:lpstr>Spirit Airlines Company Strategy</vt:lpstr>
      <vt:lpstr>Industry Revenue </vt:lpstr>
      <vt:lpstr>Revenue vs Competition</vt:lpstr>
      <vt:lpstr>Sales Per Employee  </vt:lpstr>
      <vt:lpstr>Spirit’s Strategy Results </vt:lpstr>
      <vt:lpstr>Question 2: What are the company’s competitively important resources and capabilities?</vt:lpstr>
      <vt:lpstr>PowerPoint Presentation</vt:lpstr>
      <vt:lpstr>Capability  Capacity of a firm to perform a certain internal activity  competently.    Resource  A productive input that is owned or controlled by the firm.  Tangible  Intangible</vt:lpstr>
      <vt:lpstr>PowerPoint Presentation</vt:lpstr>
      <vt:lpstr>VRIN Tests for Competitive Advantage  Valuable- Is the resource or capability competitively valuable? Rare- Is it something rivals lack? Inimitable- Is it hard to copy? Non-Substitutable- Is it invulnerable to the threat of substitutes?   </vt:lpstr>
      <vt:lpstr>Spirit Airlines Ultra Low Cost Carrier</vt:lpstr>
      <vt:lpstr>PowerPoint Presentation</vt:lpstr>
      <vt:lpstr>Question 3: What are the Company’s Strengths and Weaknesses in Relation to the Market Opportunities and External Threats?</vt:lpstr>
      <vt:lpstr>Strengths</vt:lpstr>
      <vt:lpstr>SWOT Analysis cont.</vt:lpstr>
      <vt:lpstr>Spirit Airlines SWOT Analysis</vt:lpstr>
      <vt:lpstr>Spirit Airlines SWOT Analysis, cont.</vt:lpstr>
      <vt:lpstr>Interpreting SWOT Analysis</vt:lpstr>
      <vt:lpstr>Question 4: Are the company’s cost structure and customer value proposition competitive?</vt:lpstr>
      <vt:lpstr>Value Chain</vt:lpstr>
      <vt:lpstr>Value Chain Analysis</vt:lpstr>
      <vt:lpstr>Value Chain System</vt:lpstr>
      <vt:lpstr>Benchmarking</vt:lpstr>
      <vt:lpstr>Remedy for Cost or Value Disadvantage</vt:lpstr>
      <vt:lpstr>Question 5: Is the company competitively stronger or weaker than key rivals?</vt:lpstr>
      <vt:lpstr>Company’s Overall Competitive Strength</vt:lpstr>
      <vt:lpstr>Quantitative Strength Ratings </vt:lpstr>
      <vt:lpstr>Competitive Strength Assessment</vt:lpstr>
      <vt:lpstr>Competitive Strength Assessment-Spirit Airlines</vt:lpstr>
      <vt:lpstr>Question 6: What strategic issues and problems merit front-burner managerial attention? </vt:lpstr>
      <vt:lpstr>The “Worry List”</vt:lpstr>
      <vt:lpstr>Conclusion </vt:lpstr>
      <vt:lpstr>Works Cited</vt:lpstr>
      <vt:lpstr>Work Cited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a Company’s Resources, Capabilities, and Competitiveness </dc:title>
  <dc:creator>Samuel Johnson</dc:creator>
  <cp:lastModifiedBy>Samuel Johnson</cp:lastModifiedBy>
  <cp:revision>3</cp:revision>
  <dcterms:modified xsi:type="dcterms:W3CDTF">2016-09-23T03:13:27Z</dcterms:modified>
</cp:coreProperties>
</file>