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7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10/20/2016</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9831260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966788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8083623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9440089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5876445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9414745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10/20/2016</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9003122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10/20/2016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08296423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10/20/2016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55585824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49839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392191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5782333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328749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5084812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7802933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10/20/2016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37607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360354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6529849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10/20/2016</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9750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hyperlink" Target="http://review.chicagobooth.edu/magazine/summer-2015/why-spirit-airlines-is-so-terrible" TargetMode="External"/><Relationship Id="rId3" Type="http://schemas.openxmlformats.org/officeDocument/2006/relationships/hyperlink" Target="https://www.southwest.com/html/southwest-difference/southwest-citizenship/environmental-initiatives/" TargetMode="External"/><Relationship Id="rId7" Type="http://schemas.openxmlformats.org/officeDocument/2006/relationships/hyperlink" Target="http://www.classaction.org/spirit-airlines"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hyperlink" Target="http://www.airbus.com/aircraftfamilies/passengeraircraft/a320family/a320/specifications/" TargetMode="External"/><Relationship Id="rId5" Type="http://schemas.openxmlformats.org/officeDocument/2006/relationships/hyperlink" Target="https://www.ncconsumer.org/news-articles/class-action-lawsuit-brought-against-spirit-airlines-for-deceiving-customers.html" TargetMode="External"/><Relationship Id="rId4" Type="http://schemas.openxmlformats.org/officeDocument/2006/relationships/hyperlink" Target="https://www.washingtonpost.com/business/economy/former-chris-christie-ally-pleads-guilty-in-bribery-case-involving-united-flight/2016/07/15/8cfbe14a-49e7-11e6-acbc-4d4870a079da_story.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13175"/>
            <a:ext cx="8520600" cy="1690500"/>
          </a:xfrm>
          <a:prstGeom prst="rect">
            <a:avLst/>
          </a:prstGeom>
        </p:spPr>
        <p:txBody>
          <a:bodyPr lIns="91425" tIns="91425" rIns="91425" bIns="91425" anchor="b" anchorCtr="0">
            <a:noAutofit/>
          </a:bodyPr>
          <a:lstStyle/>
          <a:p>
            <a:pPr lvl="0">
              <a:spcBef>
                <a:spcPts val="0"/>
              </a:spcBef>
              <a:buNone/>
            </a:pPr>
            <a:r>
              <a:rPr lang="en" sz="3000" dirty="0"/>
              <a:t>Chapter 9: Ethics, Corporate Social Responsibility, Environmental Sustainability, and Strategy</a:t>
            </a:r>
          </a:p>
        </p:txBody>
      </p:sp>
      <p:sp>
        <p:nvSpPr>
          <p:cNvPr id="55" name="Shape 55"/>
          <p:cNvSpPr txBox="1">
            <a:spLocks noGrp="1"/>
          </p:cNvSpPr>
          <p:nvPr>
            <p:ph type="subTitle" idx="1"/>
          </p:nvPr>
        </p:nvSpPr>
        <p:spPr>
          <a:xfrm>
            <a:off x="311700" y="1803675"/>
            <a:ext cx="8520600" cy="1013400"/>
          </a:xfrm>
          <a:prstGeom prst="rect">
            <a:avLst/>
          </a:prstGeom>
        </p:spPr>
        <p:txBody>
          <a:bodyPr lIns="91425" tIns="91425" rIns="91425" bIns="91425" anchor="t" anchorCtr="0">
            <a:noAutofit/>
          </a:bodyPr>
          <a:lstStyle/>
          <a:p>
            <a:pPr lvl="0">
              <a:spcBef>
                <a:spcPts val="0"/>
              </a:spcBef>
              <a:buNone/>
            </a:pPr>
            <a:r>
              <a:rPr lang="en" sz="1800" dirty="0"/>
              <a:t>Team 5: Alexiz Green, Josh Caffey, Lucie Morren, Kelsey Blake, </a:t>
            </a:r>
          </a:p>
          <a:p>
            <a:pPr lvl="0">
              <a:spcBef>
                <a:spcPts val="0"/>
              </a:spcBef>
              <a:buNone/>
            </a:pPr>
            <a:r>
              <a:rPr lang="en" sz="1800" dirty="0"/>
              <a:t>Sam Johnson, and Katy Nolen  </a:t>
            </a:r>
          </a:p>
        </p:txBody>
      </p:sp>
      <p:pic>
        <p:nvPicPr>
          <p:cNvPr id="56" name="Shape 56" descr="spirit-airlines-logo-2.jpg"/>
          <p:cNvPicPr preferRelativeResize="0"/>
          <p:nvPr/>
        </p:nvPicPr>
        <p:blipFill>
          <a:blip r:embed="rId3">
            <a:alphaModFix/>
          </a:blip>
          <a:stretch>
            <a:fillRect/>
          </a:stretch>
        </p:blipFill>
        <p:spPr>
          <a:xfrm>
            <a:off x="2940300" y="2540757"/>
            <a:ext cx="3263400" cy="2175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620100"/>
          </a:xfrm>
          <a:prstGeom prst="rect">
            <a:avLst/>
          </a:prstGeom>
        </p:spPr>
        <p:txBody>
          <a:bodyPr lIns="91425" tIns="91425" rIns="91425" bIns="91425" anchor="t" anchorCtr="0">
            <a:noAutofit/>
          </a:bodyPr>
          <a:lstStyle/>
          <a:p>
            <a:pPr lvl="0">
              <a:spcBef>
                <a:spcPts val="0"/>
              </a:spcBef>
              <a:buNone/>
            </a:pPr>
            <a:r>
              <a:rPr lang="en" sz="3000" dirty="0"/>
              <a:t>Drivers of Unethical Strategies &amp; Business Behavior</a:t>
            </a:r>
          </a:p>
          <a:p>
            <a:pPr lvl="0">
              <a:spcBef>
                <a:spcPts val="0"/>
              </a:spcBef>
              <a:buNone/>
            </a:pPr>
            <a:endParaRPr dirty="0"/>
          </a:p>
        </p:txBody>
      </p:sp>
      <p:sp>
        <p:nvSpPr>
          <p:cNvPr id="111" name="Shape 111"/>
          <p:cNvSpPr txBox="1">
            <a:spLocks noGrp="1"/>
          </p:cNvSpPr>
          <p:nvPr>
            <p:ph type="body" idx="1"/>
          </p:nvPr>
        </p:nvSpPr>
        <p:spPr>
          <a:xfrm>
            <a:off x="311700" y="1727100"/>
            <a:ext cx="8520600" cy="3416400"/>
          </a:xfrm>
          <a:prstGeom prst="rect">
            <a:avLst/>
          </a:prstGeom>
        </p:spPr>
        <p:txBody>
          <a:bodyPr lIns="91425" tIns="91425" rIns="91425" bIns="91425" anchor="t" anchorCtr="0">
            <a:noAutofit/>
          </a:bodyPr>
          <a:lstStyle/>
          <a:p>
            <a:pPr marL="571500" lvl="0" indent="-342900" rtl="0">
              <a:spcBef>
                <a:spcPts val="0"/>
              </a:spcBef>
              <a:buFont typeface="Wingdings" panose="05000000000000000000" pitchFamily="2" charset="2"/>
              <a:buChar char="Ø"/>
            </a:pPr>
            <a:r>
              <a:rPr lang="en" sz="2000" dirty="0"/>
              <a:t>Faulty oversight, enabling the pursuit of personal gain &amp; self-interest </a:t>
            </a:r>
          </a:p>
          <a:p>
            <a:pPr marL="1028700" lvl="1" indent="-342900" rtl="0">
              <a:spcBef>
                <a:spcPts val="0"/>
              </a:spcBef>
              <a:buFont typeface="Wingdings" panose="05000000000000000000" pitchFamily="2" charset="2"/>
              <a:buChar char="Ø"/>
            </a:pPr>
            <a:r>
              <a:rPr lang="en" sz="2000" dirty="0"/>
              <a:t>Self-dealing </a:t>
            </a:r>
          </a:p>
          <a:p>
            <a:pPr marL="571500" lvl="0" indent="-342900" rtl="0">
              <a:spcBef>
                <a:spcPts val="0"/>
              </a:spcBef>
              <a:buFont typeface="Wingdings" panose="05000000000000000000" pitchFamily="2" charset="2"/>
              <a:buChar char="Ø"/>
            </a:pPr>
            <a:r>
              <a:rPr lang="en" sz="2000" dirty="0"/>
              <a:t>Heavy pressure to meet or beat short-term performance targets</a:t>
            </a:r>
          </a:p>
          <a:p>
            <a:pPr marL="1028700" lvl="1" indent="-342900" rtl="0">
              <a:spcBef>
                <a:spcPts val="0"/>
              </a:spcBef>
              <a:buFont typeface="Wingdings" panose="05000000000000000000" pitchFamily="2" charset="2"/>
              <a:buChar char="Ø"/>
            </a:pPr>
            <a:r>
              <a:rPr lang="en" sz="2000" dirty="0"/>
              <a:t>Short-termism</a:t>
            </a:r>
          </a:p>
          <a:p>
            <a:pPr marL="571500" lvl="0" indent="-342900">
              <a:spcBef>
                <a:spcPts val="0"/>
              </a:spcBef>
              <a:buFont typeface="Wingdings" panose="05000000000000000000" pitchFamily="2" charset="2"/>
              <a:buChar char="Ø"/>
            </a:pPr>
            <a:r>
              <a:rPr lang="en" sz="2000" dirty="0"/>
              <a:t>Company culture that puts profitability &amp; business performance ahead of ethical behavior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Why Should Company Strategies Be Ethical?</a:t>
            </a:r>
          </a:p>
        </p:txBody>
      </p:sp>
      <p:sp>
        <p:nvSpPr>
          <p:cNvPr id="117" name="Shape 117"/>
          <p:cNvSpPr txBox="1">
            <a:spLocks noGrp="1"/>
          </p:cNvSpPr>
          <p:nvPr>
            <p:ph type="body" idx="1"/>
          </p:nvPr>
        </p:nvSpPr>
        <p:spPr>
          <a:xfrm>
            <a:off x="311700" y="1644844"/>
            <a:ext cx="8520600" cy="3416400"/>
          </a:xfrm>
          <a:prstGeom prst="rect">
            <a:avLst/>
          </a:prstGeom>
        </p:spPr>
        <p:txBody>
          <a:bodyPr lIns="91425" tIns="91425" rIns="91425" bIns="91425" anchor="t" anchorCtr="0">
            <a:noAutofit/>
          </a:bodyPr>
          <a:lstStyle/>
          <a:p>
            <a:pPr lvl="0">
              <a:spcBef>
                <a:spcPts val="0"/>
              </a:spcBef>
              <a:buNone/>
            </a:pPr>
            <a:r>
              <a:rPr lang="en" sz="1800" dirty="0"/>
              <a:t>The 2 main reasons a company’s strategy should be ethical:</a:t>
            </a:r>
          </a:p>
          <a:p>
            <a:pPr lvl="0">
              <a:spcBef>
                <a:spcPts val="0"/>
              </a:spcBef>
              <a:buNone/>
            </a:pPr>
            <a:endParaRPr lang="en" sz="1800" dirty="0"/>
          </a:p>
          <a:p>
            <a:pPr marL="1371600" lvl="0" indent="-228600" rtl="0">
              <a:spcBef>
                <a:spcPts val="0"/>
              </a:spcBef>
              <a:buAutoNum type="arabicPeriod"/>
            </a:pPr>
            <a:r>
              <a:rPr lang="en" sz="1800" dirty="0"/>
              <a:t>Unethical strategies are morally wrong and will reflect badly on the company.</a:t>
            </a:r>
          </a:p>
          <a:p>
            <a:pPr marL="1371600" lvl="0" indent="-228600" rtl="0">
              <a:spcBef>
                <a:spcPts val="0"/>
              </a:spcBef>
              <a:buAutoNum type="arabicPeriod"/>
            </a:pPr>
            <a:endParaRPr lang="en" sz="1800" dirty="0"/>
          </a:p>
          <a:p>
            <a:pPr marL="1371600" lvl="0" indent="-228600">
              <a:spcBef>
                <a:spcPts val="0"/>
              </a:spcBef>
              <a:buAutoNum type="arabicPeriod"/>
            </a:pPr>
            <a:r>
              <a:rPr lang="en" sz="1800" dirty="0"/>
              <a:t>Ethical strategies can be good business and serve the self-interest of the shareholders.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Moral Case for Ethical Strategy</a:t>
            </a:r>
          </a:p>
        </p:txBody>
      </p:sp>
      <p:sp>
        <p:nvSpPr>
          <p:cNvPr id="123" name="Shape 123"/>
          <p:cNvSpPr txBox="1">
            <a:spLocks noGrp="1"/>
          </p:cNvSpPr>
          <p:nvPr>
            <p:ph type="body" idx="1"/>
          </p:nvPr>
        </p:nvSpPr>
        <p:spPr>
          <a:xfrm>
            <a:off x="311700" y="1862893"/>
            <a:ext cx="8520600" cy="3416400"/>
          </a:xfrm>
          <a:prstGeom prst="rect">
            <a:avLst/>
          </a:prstGeom>
        </p:spPr>
        <p:txBody>
          <a:bodyPr lIns="91425" tIns="91425" rIns="91425" bIns="91425" anchor="t" anchorCtr="0">
            <a:noAutofit/>
          </a:bodyPr>
          <a:lstStyle/>
          <a:p>
            <a:pPr marL="514350" lvl="0" indent="-285750" rtl="0">
              <a:spcBef>
                <a:spcPts val="0"/>
              </a:spcBef>
              <a:buFont typeface="Wingdings" panose="05000000000000000000" pitchFamily="2" charset="2"/>
              <a:buChar char="Ø"/>
            </a:pPr>
            <a:r>
              <a:rPr lang="en" sz="1800" dirty="0"/>
              <a:t>Begins with managers who have strong moral character.</a:t>
            </a:r>
          </a:p>
          <a:p>
            <a:pPr marL="514350" lvl="0" indent="-285750" rtl="0">
              <a:spcBef>
                <a:spcPts val="0"/>
              </a:spcBef>
              <a:buFont typeface="Wingdings" panose="05000000000000000000" pitchFamily="2" charset="2"/>
              <a:buChar char="Ø"/>
            </a:pPr>
            <a:endParaRPr lang="en" sz="1800" dirty="0"/>
          </a:p>
          <a:p>
            <a:pPr marL="514350" lvl="0" indent="-285750" rtl="0">
              <a:spcBef>
                <a:spcPts val="0"/>
              </a:spcBef>
              <a:buFont typeface="Wingdings" panose="05000000000000000000" pitchFamily="2" charset="2"/>
              <a:buChar char="Ø"/>
            </a:pPr>
            <a:r>
              <a:rPr lang="en" sz="1800" dirty="0"/>
              <a:t>Demonstrate their commitment to the company’s values, business principles, and conduct.</a:t>
            </a:r>
          </a:p>
          <a:p>
            <a:pPr marL="514350" lvl="0" indent="-285750" rtl="0">
              <a:spcBef>
                <a:spcPts val="0"/>
              </a:spcBef>
              <a:buFont typeface="Wingdings" panose="05000000000000000000" pitchFamily="2" charset="2"/>
              <a:buChar char="Ø"/>
            </a:pPr>
            <a:endParaRPr lang="en" sz="1800" dirty="0"/>
          </a:p>
          <a:p>
            <a:pPr marL="514350" lvl="0" indent="-285750" rtl="0">
              <a:spcBef>
                <a:spcPts val="0"/>
              </a:spcBef>
              <a:buFont typeface="Wingdings" panose="05000000000000000000" pitchFamily="2" charset="2"/>
              <a:buChar char="Ø"/>
            </a:pPr>
            <a:r>
              <a:rPr lang="en" sz="1800" dirty="0"/>
              <a:t>Understand that there is a huge difference between words and actions when ethical standards are involved.</a:t>
            </a:r>
          </a:p>
          <a:p>
            <a:pPr lvl="0" rtl="0">
              <a:spcBef>
                <a:spcPts val="0"/>
              </a:spcBef>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endParaRPr lang="en" dirty="0"/>
          </a:p>
        </p:txBody>
      </p:sp>
      <p:sp>
        <p:nvSpPr>
          <p:cNvPr id="129" name="Shape 129"/>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a:p>
        </p:txBody>
      </p:sp>
      <p:pic>
        <p:nvPicPr>
          <p:cNvPr id="130" name="Shape 130" descr="img30.jpg"/>
          <p:cNvPicPr preferRelativeResize="0"/>
          <p:nvPr/>
        </p:nvPicPr>
        <p:blipFill>
          <a:blip r:embed="rId3">
            <a:alphaModFix/>
          </a:blip>
          <a:stretch>
            <a:fillRect/>
          </a:stretch>
        </p:blipFill>
        <p:spPr>
          <a:xfrm>
            <a:off x="3130061" y="342450"/>
            <a:ext cx="2515846" cy="4532001"/>
          </a:xfrm>
          <a:prstGeom prst="rect">
            <a:avLst/>
          </a:prstGeom>
          <a:noFill/>
          <a:ln>
            <a:noFill/>
          </a:ln>
        </p:spPr>
      </p:pic>
      <p:pic>
        <p:nvPicPr>
          <p:cNvPr id="131" name="Shape 131"/>
          <p:cNvPicPr preferRelativeResize="0"/>
          <p:nvPr/>
        </p:nvPicPr>
        <p:blipFill>
          <a:blip r:embed="rId4">
            <a:alphaModFix/>
          </a:blip>
          <a:stretch>
            <a:fillRect/>
          </a:stretch>
        </p:blipFill>
        <p:spPr>
          <a:xfrm>
            <a:off x="646566" y="342450"/>
            <a:ext cx="2494279" cy="4532001"/>
          </a:xfrm>
          <a:prstGeom prst="rect">
            <a:avLst/>
          </a:prstGeom>
          <a:noFill/>
          <a:ln>
            <a:noFill/>
          </a:ln>
        </p:spPr>
      </p:pic>
      <p:pic>
        <p:nvPicPr>
          <p:cNvPr id="132" name="Shape 132"/>
          <p:cNvPicPr preferRelativeResize="0"/>
          <p:nvPr/>
        </p:nvPicPr>
        <p:blipFill>
          <a:blip r:embed="rId5">
            <a:alphaModFix/>
          </a:blip>
          <a:stretch>
            <a:fillRect/>
          </a:stretch>
        </p:blipFill>
        <p:spPr>
          <a:xfrm>
            <a:off x="5645907" y="342450"/>
            <a:ext cx="2440745" cy="4532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Spirit Airlines Ethical Strategy </a:t>
            </a:r>
          </a:p>
        </p:txBody>
      </p:sp>
      <p:sp>
        <p:nvSpPr>
          <p:cNvPr id="138" name="Shape 138"/>
          <p:cNvSpPr txBox="1">
            <a:spLocks noGrp="1"/>
          </p:cNvSpPr>
          <p:nvPr>
            <p:ph type="body" idx="1"/>
          </p:nvPr>
        </p:nvSpPr>
        <p:spPr>
          <a:xfrm>
            <a:off x="311700" y="1595607"/>
            <a:ext cx="8520600" cy="3416400"/>
          </a:xfrm>
          <a:prstGeom prst="rect">
            <a:avLst/>
          </a:prstGeom>
        </p:spPr>
        <p:txBody>
          <a:bodyPr lIns="91425" tIns="91425" rIns="91425" bIns="91425" anchor="t" anchorCtr="0">
            <a:noAutofit/>
          </a:bodyPr>
          <a:lstStyle/>
          <a:p>
            <a:pPr lvl="0">
              <a:spcBef>
                <a:spcPts val="0"/>
              </a:spcBef>
              <a:buNone/>
            </a:pPr>
            <a:r>
              <a:rPr lang="en" sz="1800" dirty="0"/>
              <a:t>Chicago Booth Review: </a:t>
            </a:r>
          </a:p>
          <a:p>
            <a:pPr lvl="0">
              <a:spcBef>
                <a:spcPts val="0"/>
              </a:spcBef>
              <a:buNone/>
            </a:pPr>
            <a:r>
              <a:rPr lang="en" dirty="0"/>
              <a:t>		</a:t>
            </a:r>
            <a:r>
              <a:rPr lang="en" sz="3000" dirty="0"/>
              <a:t>“Confiding in friends that you will soon be flying Spirit Airlines tends to elicit the same response as if you had just confessed to putting your parents in a home.”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Public Perception of Spirit Airlines</a:t>
            </a:r>
          </a:p>
        </p:txBody>
      </p:sp>
      <p:sp>
        <p:nvSpPr>
          <p:cNvPr id="144" name="Shape 144"/>
          <p:cNvSpPr txBox="1">
            <a:spLocks noGrp="1"/>
          </p:cNvSpPr>
          <p:nvPr>
            <p:ph type="body" idx="1"/>
          </p:nvPr>
        </p:nvSpPr>
        <p:spPr>
          <a:xfrm>
            <a:off x="311700" y="1727100"/>
            <a:ext cx="8520600" cy="3416400"/>
          </a:xfrm>
          <a:prstGeom prst="rect">
            <a:avLst/>
          </a:prstGeom>
        </p:spPr>
        <p:txBody>
          <a:bodyPr lIns="91425" tIns="91425" rIns="91425" bIns="91425" anchor="t" anchorCtr="0">
            <a:noAutofit/>
          </a:bodyPr>
          <a:lstStyle/>
          <a:p>
            <a:pPr marL="514350" lvl="0" indent="-285750" rtl="0">
              <a:spcBef>
                <a:spcPts val="0"/>
              </a:spcBef>
              <a:buFont typeface="Wingdings" panose="05000000000000000000" pitchFamily="2" charset="2"/>
              <a:buChar char="Ø"/>
            </a:pPr>
            <a:r>
              <a:rPr lang="en" sz="1800" dirty="0"/>
              <a:t>Skytrax downgraded them to 2 stars in 2013; the lowest of any carrier in the nation.</a:t>
            </a:r>
          </a:p>
          <a:p>
            <a:pPr marL="514350" lvl="0" indent="-285750" rtl="0">
              <a:spcBef>
                <a:spcPts val="0"/>
              </a:spcBef>
              <a:buFont typeface="Wingdings" panose="05000000000000000000" pitchFamily="2" charset="2"/>
              <a:buChar char="Ø"/>
            </a:pPr>
            <a:endParaRPr lang="en" sz="1800" dirty="0"/>
          </a:p>
          <a:p>
            <a:pPr marL="514350" lvl="0" indent="-285750" rtl="0">
              <a:spcBef>
                <a:spcPts val="0"/>
              </a:spcBef>
              <a:buFont typeface="Wingdings" panose="05000000000000000000" pitchFamily="2" charset="2"/>
              <a:buChar char="Ø"/>
            </a:pPr>
            <a:r>
              <a:rPr lang="en" sz="1800" dirty="0"/>
              <a:t>Passengers were 3 times more likely to complain from 2009-13.</a:t>
            </a:r>
          </a:p>
          <a:p>
            <a:pPr marL="514350" lvl="0" indent="-285750">
              <a:spcBef>
                <a:spcPts val="0"/>
              </a:spcBef>
              <a:buFont typeface="Wingdings" panose="05000000000000000000" pitchFamily="2" charset="2"/>
              <a:buChar char="Ø"/>
            </a:pPr>
            <a:endParaRPr lang="en" sz="1800" dirty="0"/>
          </a:p>
          <a:p>
            <a:pPr marL="514350" lvl="0" indent="-285750">
              <a:spcBef>
                <a:spcPts val="0"/>
              </a:spcBef>
              <a:buFont typeface="Wingdings" panose="05000000000000000000" pitchFamily="2" charset="2"/>
              <a:buChar char="Ø"/>
            </a:pPr>
            <a:r>
              <a:rPr lang="en" sz="1800" dirty="0"/>
              <a:t>In Fall of 2014, online Time poll finds passengers would rather fly with snakes than Spirit.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Defenders of Spirit</a:t>
            </a:r>
          </a:p>
        </p:txBody>
      </p:sp>
      <p:sp>
        <p:nvSpPr>
          <p:cNvPr id="150" name="Shape 150"/>
          <p:cNvSpPr txBox="1">
            <a:spLocks noGrp="1"/>
          </p:cNvSpPr>
          <p:nvPr>
            <p:ph type="body" idx="1"/>
          </p:nvPr>
        </p:nvSpPr>
        <p:spPr>
          <a:xfrm>
            <a:off x="311700" y="1727100"/>
            <a:ext cx="8520600" cy="3416400"/>
          </a:xfrm>
          <a:prstGeom prst="rect">
            <a:avLst/>
          </a:prstGeom>
        </p:spPr>
        <p:txBody>
          <a:bodyPr lIns="91425" tIns="91425" rIns="91425" bIns="91425" anchor="t" anchorCtr="0">
            <a:noAutofit/>
          </a:bodyPr>
          <a:lstStyle/>
          <a:p>
            <a:pPr lvl="0">
              <a:spcBef>
                <a:spcPts val="0"/>
              </a:spcBef>
              <a:buFont typeface="Wingdings" panose="05000000000000000000" pitchFamily="2" charset="2"/>
              <a:buChar char="Ø"/>
            </a:pPr>
            <a:r>
              <a:rPr lang="en" sz="1800" dirty="0"/>
              <a:t>Defenders of Spirit say that the complaints stem from customers not understanding the “Ultra Low Cost” carrier business model and what that entails.  </a:t>
            </a:r>
          </a:p>
          <a:p>
            <a:pPr lvl="0">
              <a:spcBef>
                <a:spcPts val="0"/>
              </a:spcBef>
              <a:buFont typeface="Wingdings" panose="05000000000000000000" pitchFamily="2" charset="2"/>
              <a:buChar char="Ø"/>
            </a:pPr>
            <a:endParaRPr lang="en" sz="1800" dirty="0"/>
          </a:p>
          <a:p>
            <a:pPr lvl="0">
              <a:spcBef>
                <a:spcPts val="0"/>
              </a:spcBef>
              <a:buFont typeface="Wingdings" panose="05000000000000000000" pitchFamily="2" charset="2"/>
              <a:buChar char="Ø"/>
            </a:pPr>
            <a:r>
              <a:rPr lang="en" sz="1800" dirty="0"/>
              <a:t>Spirit CEO Ben Baldanza on the issue:</a:t>
            </a:r>
          </a:p>
          <a:p>
            <a:pPr marL="0" lvl="0" indent="0">
              <a:spcBef>
                <a:spcPts val="0"/>
              </a:spcBef>
              <a:buNone/>
            </a:pPr>
            <a:r>
              <a:rPr lang="en" sz="1800" dirty="0"/>
              <a:t>	“The reason that people are so shocked about the carry-on bag right now is that they just don’t get it.  They are just outraged that, ‘I used to get this for free and now have to pay for 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Where is the consequence? </a:t>
            </a:r>
          </a:p>
        </p:txBody>
      </p:sp>
      <p:sp>
        <p:nvSpPr>
          <p:cNvPr id="156" name="Shape 156"/>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dirty="0"/>
          </a:p>
        </p:txBody>
      </p:sp>
      <p:pic>
        <p:nvPicPr>
          <p:cNvPr id="2" name="Picture 1"/>
          <p:cNvPicPr>
            <a:picLocks noChangeAspect="1"/>
          </p:cNvPicPr>
          <p:nvPr/>
        </p:nvPicPr>
        <p:blipFill>
          <a:blip r:embed="rId3"/>
          <a:stretch>
            <a:fillRect/>
          </a:stretch>
        </p:blipFill>
        <p:spPr>
          <a:xfrm>
            <a:off x="261336" y="1152475"/>
            <a:ext cx="8621328" cy="36104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317800"/>
            <a:ext cx="8520600" cy="787500"/>
          </a:xfrm>
          <a:prstGeom prst="rect">
            <a:avLst/>
          </a:prstGeom>
        </p:spPr>
        <p:txBody>
          <a:bodyPr lIns="91425" tIns="91425" rIns="91425" bIns="91425" anchor="t" anchorCtr="0">
            <a:noAutofit/>
          </a:bodyPr>
          <a:lstStyle/>
          <a:p>
            <a:pPr lvl="0">
              <a:spcBef>
                <a:spcPts val="0"/>
              </a:spcBef>
              <a:buNone/>
            </a:pPr>
            <a:r>
              <a:rPr lang="en" sz="3000" dirty="0"/>
              <a:t>Corporate Social Responsibility (CSR)</a:t>
            </a:r>
          </a:p>
        </p:txBody>
      </p:sp>
      <p:sp>
        <p:nvSpPr>
          <p:cNvPr id="162" name="Shape 162"/>
          <p:cNvSpPr txBox="1">
            <a:spLocks noGrp="1"/>
          </p:cNvSpPr>
          <p:nvPr>
            <p:ph type="body" idx="1"/>
          </p:nvPr>
        </p:nvSpPr>
        <p:spPr>
          <a:xfrm>
            <a:off x="311700" y="1831633"/>
            <a:ext cx="8520600" cy="2368800"/>
          </a:xfrm>
          <a:prstGeom prst="rect">
            <a:avLst/>
          </a:prstGeom>
        </p:spPr>
        <p:txBody>
          <a:bodyPr lIns="91425" tIns="91425" rIns="91425" bIns="91425" anchor="t" anchorCtr="0">
            <a:noAutofit/>
          </a:bodyPr>
          <a:lstStyle/>
          <a:p>
            <a:pPr marL="457200" lvl="0" indent="-381000" rtl="0">
              <a:spcBef>
                <a:spcPts val="0"/>
              </a:spcBef>
              <a:buSzPct val="100000"/>
              <a:buFont typeface="Wingdings" panose="05000000000000000000" pitchFamily="2" charset="2"/>
              <a:buChar char="Ø"/>
            </a:pPr>
            <a:r>
              <a:rPr lang="en" sz="1800" dirty="0"/>
              <a:t>Obligation to foster social betterment</a:t>
            </a:r>
          </a:p>
          <a:p>
            <a:pPr marL="457200" lvl="0" indent="-381000" rtl="0">
              <a:spcBef>
                <a:spcPts val="0"/>
              </a:spcBef>
              <a:buSzPct val="100000"/>
              <a:buFont typeface="Wingdings" panose="05000000000000000000" pitchFamily="2" charset="2"/>
              <a:buChar char="Ø"/>
            </a:pPr>
            <a:endParaRPr lang="en" sz="1800" dirty="0"/>
          </a:p>
          <a:p>
            <a:pPr marL="457200" lvl="0" indent="-381000" rtl="0">
              <a:spcBef>
                <a:spcPts val="0"/>
              </a:spcBef>
              <a:buSzPct val="100000"/>
              <a:buFont typeface="Wingdings" panose="05000000000000000000" pitchFamily="2" charset="2"/>
              <a:buChar char="Ø"/>
            </a:pPr>
            <a:r>
              <a:rPr lang="en" sz="1800" dirty="0"/>
              <a:t>Balance shareholders’ expectations with concerns of other company stakeholders</a:t>
            </a:r>
          </a:p>
          <a:p>
            <a:pPr marL="457200" lvl="0" indent="-381000" rtl="0">
              <a:spcBef>
                <a:spcPts val="0"/>
              </a:spcBef>
              <a:buSzPct val="100000"/>
              <a:buFont typeface="Wingdings" panose="05000000000000000000" pitchFamily="2" charset="2"/>
              <a:buChar char="Ø"/>
            </a:pPr>
            <a:endParaRPr lang="en" sz="1800" dirty="0"/>
          </a:p>
          <a:p>
            <a:pPr marL="457200" lvl="0" indent="-381000" rtl="0">
              <a:spcBef>
                <a:spcPts val="0"/>
              </a:spcBef>
              <a:buSzPct val="100000"/>
              <a:buFont typeface="Wingdings" panose="05000000000000000000" pitchFamily="2" charset="2"/>
              <a:buChar char="Ø"/>
            </a:pPr>
            <a:r>
              <a:rPr lang="en" sz="1800" dirty="0"/>
              <a:t>Social conscience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Corporate Social Responsibility (CSR) Strategy</a:t>
            </a:r>
          </a:p>
        </p:txBody>
      </p:sp>
      <p:sp>
        <p:nvSpPr>
          <p:cNvPr id="168" name="Shape 168"/>
          <p:cNvSpPr txBox="1">
            <a:spLocks noGrp="1"/>
          </p:cNvSpPr>
          <p:nvPr>
            <p:ph type="body" idx="1"/>
          </p:nvPr>
        </p:nvSpPr>
        <p:spPr>
          <a:xfrm>
            <a:off x="311700" y="2046722"/>
            <a:ext cx="8520600" cy="2073000"/>
          </a:xfrm>
          <a:prstGeom prst="rect">
            <a:avLst/>
          </a:prstGeom>
        </p:spPr>
        <p:txBody>
          <a:bodyPr lIns="91425" tIns="91425" rIns="91425" bIns="91425" anchor="t" anchorCtr="0">
            <a:noAutofit/>
          </a:bodyPr>
          <a:lstStyle/>
          <a:p>
            <a:pPr marL="457200" lvl="0" indent="-381000" rtl="0">
              <a:spcBef>
                <a:spcPts val="0"/>
              </a:spcBef>
              <a:buSzPct val="100000"/>
              <a:buFont typeface="Wingdings" panose="05000000000000000000" pitchFamily="2" charset="2"/>
              <a:buChar char="Ø"/>
            </a:pPr>
            <a:r>
              <a:rPr lang="en" sz="1800" dirty="0"/>
              <a:t>Particular set of socially responsible endeavors</a:t>
            </a:r>
          </a:p>
          <a:p>
            <a:pPr marL="457200" lvl="0" indent="-381000" rtl="0">
              <a:spcBef>
                <a:spcPts val="0"/>
              </a:spcBef>
              <a:buSzPct val="100000"/>
              <a:buFont typeface="Wingdings" panose="05000000000000000000" pitchFamily="2" charset="2"/>
              <a:buChar char="Ø"/>
            </a:pPr>
            <a:endParaRPr lang="en" sz="1800" dirty="0"/>
          </a:p>
          <a:p>
            <a:pPr marL="457200" lvl="0" indent="-381000" rtl="0">
              <a:spcBef>
                <a:spcPts val="0"/>
              </a:spcBef>
              <a:buSzPct val="100000"/>
              <a:buFont typeface="Wingdings" panose="05000000000000000000" pitchFamily="2" charset="2"/>
              <a:buChar char="Ø"/>
            </a:pPr>
            <a:r>
              <a:rPr lang="en" sz="1800" dirty="0"/>
              <a:t>Typically linked to company’s core values</a:t>
            </a:r>
          </a:p>
          <a:p>
            <a:pPr marL="457200" lvl="0" indent="-381000">
              <a:spcBef>
                <a:spcPts val="0"/>
              </a:spcBef>
              <a:buSzPct val="100000"/>
              <a:buFont typeface="Wingdings" panose="05000000000000000000" pitchFamily="2" charset="2"/>
              <a:buChar char="Ø"/>
            </a:pPr>
            <a:endParaRPr lang="en" sz="1800" dirty="0"/>
          </a:p>
          <a:p>
            <a:pPr marL="457200" lvl="0" indent="-381000">
              <a:spcBef>
                <a:spcPts val="0"/>
              </a:spcBef>
              <a:buSzPct val="100000"/>
              <a:buFont typeface="Wingdings" panose="05000000000000000000" pitchFamily="2" charset="2"/>
              <a:buChar char="Ø"/>
            </a:pPr>
            <a:r>
              <a:rPr lang="en" sz="1800" dirty="0"/>
              <a:t>5 components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Learning Objectives</a:t>
            </a:r>
          </a:p>
        </p:txBody>
      </p:sp>
      <p:sp>
        <p:nvSpPr>
          <p:cNvPr id="62" name="Shape 62"/>
          <p:cNvSpPr txBox="1">
            <a:spLocks noGrp="1"/>
          </p:cNvSpPr>
          <p:nvPr>
            <p:ph type="body" idx="1"/>
          </p:nvPr>
        </p:nvSpPr>
        <p:spPr>
          <a:xfrm>
            <a:off x="311700" y="1637811"/>
            <a:ext cx="8520600" cy="3416400"/>
          </a:xfrm>
          <a:prstGeom prst="rect">
            <a:avLst/>
          </a:prstGeom>
        </p:spPr>
        <p:txBody>
          <a:bodyPr lIns="91425" tIns="91425" rIns="91425" bIns="91425" anchor="t" anchorCtr="0">
            <a:noAutofit/>
          </a:bodyPr>
          <a:lstStyle/>
          <a:p>
            <a:pPr marL="457200" lvl="0" indent="-368300" rtl="0">
              <a:spcBef>
                <a:spcPts val="0"/>
              </a:spcBef>
              <a:buSzPct val="100000"/>
              <a:buFont typeface="Wingdings" panose="05000000000000000000" pitchFamily="2" charset="2"/>
              <a:buChar char="Ø"/>
            </a:pPr>
            <a:r>
              <a:rPr lang="en" sz="2200" dirty="0"/>
              <a:t>Where do ethical standards come from - universal or dependent on local norms?</a:t>
            </a:r>
          </a:p>
          <a:p>
            <a:pPr marL="457200" lvl="0" indent="-368300" rtl="0">
              <a:spcBef>
                <a:spcPts val="0"/>
              </a:spcBef>
              <a:buSzPct val="100000"/>
              <a:buFont typeface="Wingdings" panose="05000000000000000000" pitchFamily="2" charset="2"/>
              <a:buChar char="Ø"/>
            </a:pPr>
            <a:r>
              <a:rPr lang="en" sz="2200" dirty="0"/>
              <a:t>How and why ethical standards impact the tasks of crafting and executing strategy</a:t>
            </a:r>
          </a:p>
          <a:p>
            <a:pPr marL="457200" lvl="0" indent="-368300" rtl="0">
              <a:spcBef>
                <a:spcPts val="0"/>
              </a:spcBef>
              <a:buSzPct val="100000"/>
              <a:buFont typeface="Wingdings" panose="05000000000000000000" pitchFamily="2" charset="2"/>
              <a:buChar char="Ø"/>
            </a:pPr>
            <a:r>
              <a:rPr lang="en" sz="2200" dirty="0"/>
              <a:t>Drivers of unethical strategies and business behavior</a:t>
            </a:r>
          </a:p>
          <a:p>
            <a:pPr marL="457200" lvl="0" indent="-368300" rtl="0">
              <a:spcBef>
                <a:spcPts val="0"/>
              </a:spcBef>
              <a:buSzPct val="100000"/>
              <a:buFont typeface="Wingdings" panose="05000000000000000000" pitchFamily="2" charset="2"/>
              <a:buChar char="Ø"/>
            </a:pPr>
            <a:r>
              <a:rPr lang="en" sz="2200" dirty="0"/>
              <a:t>Why company strategies should be ethical</a:t>
            </a:r>
          </a:p>
          <a:p>
            <a:pPr marL="457200" lvl="0" indent="-368300" rtl="0">
              <a:spcBef>
                <a:spcPts val="0"/>
              </a:spcBef>
              <a:buSzPct val="100000"/>
              <a:buFont typeface="Wingdings" panose="05000000000000000000" pitchFamily="2" charset="2"/>
              <a:buChar char="Ø"/>
            </a:pPr>
            <a:r>
              <a:rPr lang="en" sz="2200" dirty="0"/>
              <a:t>Corporate social responsibility</a:t>
            </a:r>
          </a:p>
          <a:p>
            <a:pPr marL="457200" lvl="0" indent="-368300">
              <a:spcBef>
                <a:spcPts val="0"/>
              </a:spcBef>
              <a:buSzPct val="100000"/>
              <a:buFont typeface="Wingdings" panose="05000000000000000000" pitchFamily="2" charset="2"/>
              <a:buChar char="Ø"/>
            </a:pPr>
            <a:r>
              <a:rPr lang="en" sz="2200" dirty="0"/>
              <a:t>Environmental sustainability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flipH="1">
            <a:off x="8279100" y="5885475"/>
            <a:ext cx="18900" cy="691500"/>
          </a:xfrm>
          <a:prstGeom prst="rect">
            <a:avLst/>
          </a:prstGeom>
        </p:spPr>
        <p:txBody>
          <a:bodyPr lIns="91425" tIns="91425" rIns="91425" bIns="91425" anchor="t" anchorCtr="0">
            <a:noAutofit/>
          </a:bodyPr>
          <a:lstStyle/>
          <a:p>
            <a:pPr lvl="0" algn="l">
              <a:spcBef>
                <a:spcPts val="0"/>
              </a:spcBef>
              <a:buNone/>
            </a:pPr>
            <a:endParaRPr sz="3000"/>
          </a:p>
        </p:txBody>
      </p:sp>
      <p:sp>
        <p:nvSpPr>
          <p:cNvPr id="174" name="Shape 174"/>
          <p:cNvSpPr txBox="1">
            <a:spLocks noGrp="1"/>
          </p:cNvSpPr>
          <p:nvPr>
            <p:ph type="body" idx="1"/>
          </p:nvPr>
        </p:nvSpPr>
        <p:spPr>
          <a:xfrm>
            <a:off x="8918775" y="5941625"/>
            <a:ext cx="77100" cy="287400"/>
          </a:xfrm>
          <a:prstGeom prst="rect">
            <a:avLst/>
          </a:prstGeom>
        </p:spPr>
        <p:txBody>
          <a:bodyPr lIns="91425" tIns="91425" rIns="91425" bIns="91425" anchor="t" anchorCtr="0">
            <a:noAutofit/>
          </a:bodyPr>
          <a:lstStyle/>
          <a:p>
            <a:pPr lvl="0">
              <a:spcBef>
                <a:spcPts val="0"/>
              </a:spcBef>
              <a:buNone/>
            </a:pPr>
            <a:endParaRPr/>
          </a:p>
        </p:txBody>
      </p:sp>
      <p:pic>
        <p:nvPicPr>
          <p:cNvPr id="175" name="Shape 175" descr="slide_51.jpg"/>
          <p:cNvPicPr preferRelativeResize="0"/>
          <p:nvPr/>
        </p:nvPicPr>
        <p:blipFill>
          <a:blip r:embed="rId3">
            <a:alphaModFix/>
          </a:blip>
          <a:stretch>
            <a:fillRect/>
          </a:stretch>
        </p:blipFill>
        <p:spPr>
          <a:xfrm>
            <a:off x="56562" y="0"/>
            <a:ext cx="9030864"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Triple Bottom Line (TBL)</a:t>
            </a:r>
          </a:p>
        </p:txBody>
      </p:sp>
      <p:sp>
        <p:nvSpPr>
          <p:cNvPr id="181" name="Shape 181"/>
          <p:cNvSpPr txBox="1">
            <a:spLocks noGrp="1"/>
          </p:cNvSpPr>
          <p:nvPr>
            <p:ph type="body" idx="1"/>
          </p:nvPr>
        </p:nvSpPr>
        <p:spPr>
          <a:xfrm>
            <a:off x="311700" y="1639722"/>
            <a:ext cx="8520600" cy="3416400"/>
          </a:xfrm>
          <a:prstGeom prst="rect">
            <a:avLst/>
          </a:prstGeom>
        </p:spPr>
        <p:txBody>
          <a:bodyPr lIns="91425" tIns="91425" rIns="91425" bIns="91425" anchor="t" anchorCtr="0">
            <a:noAutofit/>
          </a:bodyPr>
          <a:lstStyle/>
          <a:p>
            <a:pPr marL="457200" lvl="0" indent="-381000" rtl="0">
              <a:spcBef>
                <a:spcPts val="0"/>
              </a:spcBef>
              <a:buSzPct val="100000"/>
              <a:buFont typeface="Wingdings" panose="05000000000000000000" pitchFamily="2" charset="2"/>
              <a:buChar char="Ø"/>
            </a:pPr>
            <a:r>
              <a:rPr lang="en" sz="2400" dirty="0"/>
              <a:t>Economic </a:t>
            </a:r>
          </a:p>
          <a:p>
            <a:pPr marL="914400" lvl="1" indent="-342900" rtl="0">
              <a:spcBef>
                <a:spcPts val="0"/>
              </a:spcBef>
              <a:buSzPct val="100000"/>
              <a:buFont typeface="Wingdings" panose="05000000000000000000" pitchFamily="2" charset="2"/>
              <a:buChar char="Ø"/>
            </a:pPr>
            <a:r>
              <a:rPr lang="en" sz="1800" dirty="0"/>
              <a:t>Profit</a:t>
            </a:r>
          </a:p>
          <a:p>
            <a:pPr marL="457200" lvl="0" indent="-381000" rtl="0">
              <a:spcBef>
                <a:spcPts val="0"/>
              </a:spcBef>
              <a:buSzPct val="100000"/>
              <a:buFont typeface="Wingdings" panose="05000000000000000000" pitchFamily="2" charset="2"/>
              <a:buChar char="Ø"/>
            </a:pPr>
            <a:r>
              <a:rPr lang="en" sz="2400" dirty="0"/>
              <a:t>Social </a:t>
            </a:r>
          </a:p>
          <a:p>
            <a:pPr marL="914400" lvl="1" indent="-342900" rtl="0">
              <a:spcBef>
                <a:spcPts val="0"/>
              </a:spcBef>
              <a:buSzPct val="100000"/>
              <a:buFont typeface="Wingdings" panose="05000000000000000000" pitchFamily="2" charset="2"/>
              <a:buChar char="Ø"/>
            </a:pPr>
            <a:r>
              <a:rPr lang="en" sz="1800" dirty="0"/>
              <a:t>People</a:t>
            </a:r>
          </a:p>
          <a:p>
            <a:pPr marL="457200" lvl="0" indent="-381000" rtl="0">
              <a:spcBef>
                <a:spcPts val="0"/>
              </a:spcBef>
              <a:buSzPct val="100000"/>
              <a:buFont typeface="Wingdings" panose="05000000000000000000" pitchFamily="2" charset="2"/>
              <a:buChar char="Ø"/>
            </a:pPr>
            <a:r>
              <a:rPr lang="en" sz="2400" dirty="0"/>
              <a:t>Environmental </a:t>
            </a:r>
          </a:p>
          <a:p>
            <a:pPr marL="914400" lvl="1" indent="-342900">
              <a:spcBef>
                <a:spcPts val="0"/>
              </a:spcBef>
              <a:buSzPct val="100000"/>
              <a:buFont typeface="Wingdings" panose="05000000000000000000" pitchFamily="2" charset="2"/>
              <a:buChar char="Ø"/>
            </a:pPr>
            <a:r>
              <a:rPr lang="en" sz="1800" dirty="0"/>
              <a:t>Planet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endParaRPr/>
          </a:p>
        </p:txBody>
      </p:sp>
      <p:sp>
        <p:nvSpPr>
          <p:cNvPr id="187" name="Shape 187"/>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a:p>
        </p:txBody>
      </p:sp>
      <p:pic>
        <p:nvPicPr>
          <p:cNvPr id="188" name="Shape 188" descr="slide_30.jpg"/>
          <p:cNvPicPr preferRelativeResize="0"/>
          <p:nvPr/>
        </p:nvPicPr>
        <p:blipFill>
          <a:blip r:embed="rId3">
            <a:alphaModFix/>
          </a:blip>
          <a:stretch>
            <a:fillRect/>
          </a:stretch>
        </p:blipFill>
        <p:spPr>
          <a:xfrm>
            <a:off x="481400" y="0"/>
            <a:ext cx="7993975"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Environmental Sustainability</a:t>
            </a:r>
          </a:p>
        </p:txBody>
      </p:sp>
      <p:sp>
        <p:nvSpPr>
          <p:cNvPr id="194" name="Shape 194"/>
          <p:cNvSpPr txBox="1">
            <a:spLocks noGrp="1"/>
          </p:cNvSpPr>
          <p:nvPr>
            <p:ph type="body" idx="1"/>
          </p:nvPr>
        </p:nvSpPr>
        <p:spPr>
          <a:xfrm>
            <a:off x="311700" y="1665947"/>
            <a:ext cx="8586300" cy="3688500"/>
          </a:xfrm>
          <a:prstGeom prst="rect">
            <a:avLst/>
          </a:prstGeom>
        </p:spPr>
        <p:txBody>
          <a:bodyPr lIns="91425" tIns="91425" rIns="91425" bIns="91425" anchor="t" anchorCtr="0">
            <a:noAutofit/>
          </a:bodyPr>
          <a:lstStyle/>
          <a:p>
            <a:pPr lvl="0">
              <a:spcBef>
                <a:spcPts val="0"/>
              </a:spcBef>
              <a:buNone/>
            </a:pPr>
            <a:r>
              <a:rPr lang="en" sz="1800" dirty="0"/>
              <a:t>Sustainability-</a:t>
            </a:r>
          </a:p>
          <a:p>
            <a:pPr marL="457200" lvl="0" indent="-381000" rtl="0">
              <a:spcBef>
                <a:spcPts val="0"/>
              </a:spcBef>
              <a:buSzPct val="100000"/>
              <a:buFont typeface="Wingdings" panose="05000000000000000000" pitchFamily="2" charset="2"/>
              <a:buChar char="Ø"/>
            </a:pPr>
            <a:r>
              <a:rPr lang="en" sz="1800" dirty="0"/>
              <a:t>The relationship of a company to its environment and its use of natural resources</a:t>
            </a:r>
          </a:p>
          <a:p>
            <a:pPr lvl="0" rtl="0">
              <a:spcBef>
                <a:spcPts val="0"/>
              </a:spcBef>
              <a:buNone/>
            </a:pPr>
            <a:endParaRPr lang="en" sz="1800" dirty="0"/>
          </a:p>
          <a:p>
            <a:pPr lvl="0" rtl="0">
              <a:spcBef>
                <a:spcPts val="0"/>
              </a:spcBef>
              <a:buNone/>
            </a:pPr>
            <a:r>
              <a:rPr lang="en" sz="1800" dirty="0"/>
              <a:t>Sustainable Business Practices-</a:t>
            </a:r>
          </a:p>
          <a:p>
            <a:pPr marL="457200" lvl="0" indent="-381000">
              <a:spcBef>
                <a:spcPts val="0"/>
              </a:spcBef>
              <a:buSzPct val="100000"/>
              <a:buFont typeface="Wingdings" panose="05000000000000000000" pitchFamily="2" charset="2"/>
              <a:buChar char="Ø"/>
            </a:pPr>
            <a:r>
              <a:rPr lang="en" sz="1800" dirty="0"/>
              <a:t>Practices capable of meeting the needs of the present without compromising the ability to meet the needs of the future.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346002"/>
            <a:ext cx="8520600" cy="572700"/>
          </a:xfrm>
          <a:prstGeom prst="rect">
            <a:avLst/>
          </a:prstGeom>
        </p:spPr>
        <p:txBody>
          <a:bodyPr lIns="91425" tIns="91425" rIns="91425" bIns="91425" anchor="t" anchorCtr="0">
            <a:noAutofit/>
          </a:bodyPr>
          <a:lstStyle/>
          <a:p>
            <a:pPr lvl="0">
              <a:spcBef>
                <a:spcPts val="0"/>
              </a:spcBef>
              <a:buNone/>
            </a:pPr>
            <a:r>
              <a:rPr lang="en" sz="3000" dirty="0"/>
              <a:t>Environmental Sustainability Strategy</a:t>
            </a:r>
          </a:p>
        </p:txBody>
      </p:sp>
      <p:sp>
        <p:nvSpPr>
          <p:cNvPr id="200" name="Shape 200"/>
          <p:cNvSpPr txBox="1">
            <a:spLocks noGrp="1"/>
          </p:cNvSpPr>
          <p:nvPr>
            <p:ph type="body" idx="1"/>
          </p:nvPr>
        </p:nvSpPr>
        <p:spPr>
          <a:xfrm>
            <a:off x="311700" y="1665409"/>
            <a:ext cx="8520600" cy="3416400"/>
          </a:xfrm>
          <a:prstGeom prst="rect">
            <a:avLst/>
          </a:prstGeom>
        </p:spPr>
        <p:txBody>
          <a:bodyPr lIns="91425" tIns="91425" rIns="91425" bIns="91425" anchor="t" anchorCtr="0">
            <a:noAutofit/>
          </a:bodyPr>
          <a:lstStyle/>
          <a:p>
            <a:pPr marL="76200" lvl="0" indent="0" rtl="0">
              <a:spcBef>
                <a:spcPts val="0"/>
              </a:spcBef>
              <a:buSzPct val="100000"/>
              <a:buNone/>
            </a:pPr>
            <a:r>
              <a:rPr lang="en" sz="2400" dirty="0"/>
              <a:t>A company’s deliberate actions to...</a:t>
            </a:r>
          </a:p>
          <a:p>
            <a:pPr lvl="0" rtl="0">
              <a:spcBef>
                <a:spcPts val="0"/>
              </a:spcBef>
              <a:buFont typeface="Wingdings" panose="05000000000000000000" pitchFamily="2" charset="2"/>
              <a:buChar char="Ø"/>
            </a:pPr>
            <a:endParaRPr sz="2400" dirty="0"/>
          </a:p>
          <a:p>
            <a:pPr marL="457200" lvl="0" indent="-381000" rtl="0">
              <a:spcBef>
                <a:spcPts val="0"/>
              </a:spcBef>
              <a:buSzPct val="100000"/>
              <a:buFont typeface="Wingdings" panose="05000000000000000000" pitchFamily="2" charset="2"/>
              <a:buChar char="Ø"/>
            </a:pPr>
            <a:r>
              <a:rPr lang="en" sz="2400" dirty="0"/>
              <a:t>Protect the Environment</a:t>
            </a:r>
          </a:p>
          <a:p>
            <a:pPr marL="457200" lvl="0" indent="-381000" rtl="0">
              <a:spcBef>
                <a:spcPts val="0"/>
              </a:spcBef>
              <a:buSzPct val="100000"/>
              <a:buFont typeface="Wingdings" panose="05000000000000000000" pitchFamily="2" charset="2"/>
              <a:buChar char="Ø"/>
            </a:pPr>
            <a:r>
              <a:rPr lang="en" sz="2400" dirty="0"/>
              <a:t>Provide for the longevity of natural resources</a:t>
            </a:r>
          </a:p>
          <a:p>
            <a:pPr marL="457200" lvl="0" indent="-381000" rtl="0">
              <a:spcBef>
                <a:spcPts val="0"/>
              </a:spcBef>
              <a:buSzPct val="100000"/>
              <a:buFont typeface="Wingdings" panose="05000000000000000000" pitchFamily="2" charset="2"/>
              <a:buChar char="Ø"/>
            </a:pPr>
            <a:r>
              <a:rPr lang="en" sz="2400" dirty="0"/>
              <a:t>Maintain ecological support systems for future generations</a:t>
            </a:r>
          </a:p>
          <a:p>
            <a:pPr marL="457200" lvl="0" indent="-381000">
              <a:spcBef>
                <a:spcPts val="0"/>
              </a:spcBef>
              <a:buSzPct val="100000"/>
              <a:buFont typeface="Wingdings" panose="05000000000000000000" pitchFamily="2" charset="2"/>
              <a:buChar char="Ø"/>
            </a:pPr>
            <a:r>
              <a:rPr lang="en" sz="2400" dirty="0"/>
              <a:t>Guard against ultimate endangerment of the planet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Southwest Airlines Sustainability</a:t>
            </a:r>
          </a:p>
          <a:p>
            <a:pPr lvl="0">
              <a:spcBef>
                <a:spcPts val="0"/>
              </a:spcBef>
              <a:buNone/>
            </a:pPr>
            <a:endParaRPr dirty="0"/>
          </a:p>
        </p:txBody>
      </p:sp>
      <p:sp>
        <p:nvSpPr>
          <p:cNvPr id="206" name="Shape 206"/>
          <p:cNvSpPr txBox="1">
            <a:spLocks noGrp="1"/>
          </p:cNvSpPr>
          <p:nvPr>
            <p:ph type="body" idx="1"/>
          </p:nvPr>
        </p:nvSpPr>
        <p:spPr>
          <a:xfrm>
            <a:off x="311700" y="1727100"/>
            <a:ext cx="8520600" cy="3416400"/>
          </a:xfrm>
          <a:prstGeom prst="rect">
            <a:avLst/>
          </a:prstGeom>
        </p:spPr>
        <p:txBody>
          <a:bodyPr lIns="91425" tIns="91425" rIns="91425" bIns="91425" anchor="t" anchorCtr="0">
            <a:noAutofit/>
          </a:bodyPr>
          <a:lstStyle/>
          <a:p>
            <a:pPr lvl="0">
              <a:spcBef>
                <a:spcPts val="0"/>
              </a:spcBef>
              <a:buNone/>
            </a:pPr>
            <a:r>
              <a:rPr lang="en" sz="1600" dirty="0">
                <a:solidFill>
                  <a:srgbClr val="333333"/>
                </a:solidFill>
                <a:highlight>
                  <a:srgbClr val="FFFFFF"/>
                </a:highlight>
              </a:rPr>
              <a:t>“At Southwest Airlines, we are committed to conservation and mitigation of our environmental impacts. With efficiency as a core element of our business and climate change strategies, we strive to minimize our impact on the environment while remaining true to our triple bottom line of Performance, People, and Planet.”</a:t>
            </a:r>
          </a:p>
          <a:p>
            <a:pPr marL="457200" lvl="0" indent="-330200" rtl="0">
              <a:spcBef>
                <a:spcPts val="0"/>
              </a:spcBef>
              <a:buClr>
                <a:srgbClr val="333333"/>
              </a:buClr>
              <a:buSzPct val="100000"/>
            </a:pPr>
            <a:r>
              <a:rPr lang="en" sz="1600" dirty="0">
                <a:solidFill>
                  <a:srgbClr val="333333"/>
                </a:solidFill>
                <a:highlight>
                  <a:srgbClr val="FFFFFF"/>
                </a:highlight>
              </a:rPr>
              <a:t>Biofuel</a:t>
            </a:r>
          </a:p>
          <a:p>
            <a:pPr marL="457200" lvl="0" indent="-330200" rtl="0">
              <a:spcBef>
                <a:spcPts val="0"/>
              </a:spcBef>
              <a:buClr>
                <a:srgbClr val="333333"/>
              </a:buClr>
              <a:buSzPct val="100000"/>
            </a:pPr>
            <a:r>
              <a:rPr lang="en" sz="1600" dirty="0">
                <a:solidFill>
                  <a:srgbClr val="333333"/>
                </a:solidFill>
                <a:highlight>
                  <a:srgbClr val="FFFFFF"/>
                </a:highlight>
              </a:rPr>
              <a:t>Jet Fuel Efficency</a:t>
            </a:r>
          </a:p>
          <a:p>
            <a:pPr marL="457200" lvl="0" indent="-330200" rtl="0">
              <a:spcBef>
                <a:spcPts val="0"/>
              </a:spcBef>
              <a:buClr>
                <a:srgbClr val="333333"/>
              </a:buClr>
              <a:buSzPct val="100000"/>
            </a:pPr>
            <a:r>
              <a:rPr lang="en" sz="1600" dirty="0">
                <a:solidFill>
                  <a:srgbClr val="333333"/>
                </a:solidFill>
                <a:highlight>
                  <a:srgbClr val="FFFFFF"/>
                </a:highlight>
              </a:rPr>
              <a:t>Greenhouse Gas Emissions </a:t>
            </a:r>
          </a:p>
          <a:p>
            <a:pPr marL="457200" lvl="0" indent="-330200" rtl="0">
              <a:spcBef>
                <a:spcPts val="0"/>
              </a:spcBef>
              <a:buClr>
                <a:srgbClr val="333333"/>
              </a:buClr>
              <a:buSzPct val="100000"/>
            </a:pPr>
            <a:r>
              <a:rPr lang="en" sz="1600" dirty="0">
                <a:solidFill>
                  <a:srgbClr val="333333"/>
                </a:solidFill>
                <a:highlight>
                  <a:srgbClr val="FFFFFF"/>
                </a:highlight>
              </a:rPr>
              <a:t>Ground Support Equipment</a:t>
            </a:r>
          </a:p>
          <a:p>
            <a:pPr marL="457200" lvl="0" indent="-330200" rtl="0">
              <a:spcBef>
                <a:spcPts val="0"/>
              </a:spcBef>
              <a:buClr>
                <a:srgbClr val="333333"/>
              </a:buClr>
              <a:buSzPct val="100000"/>
            </a:pPr>
            <a:r>
              <a:rPr lang="en" sz="1600" dirty="0">
                <a:solidFill>
                  <a:srgbClr val="333333"/>
                </a:solidFill>
                <a:highlight>
                  <a:srgbClr val="FFFFFF"/>
                </a:highlight>
              </a:rPr>
              <a:t>LUV Seat</a:t>
            </a:r>
          </a:p>
          <a:p>
            <a:pPr marL="457200" lvl="0" indent="-330200">
              <a:spcBef>
                <a:spcPts val="0"/>
              </a:spcBef>
              <a:buClr>
                <a:srgbClr val="333333"/>
              </a:buClr>
              <a:buSzPct val="100000"/>
            </a:pPr>
            <a:r>
              <a:rPr lang="en" sz="1600" dirty="0">
                <a:solidFill>
                  <a:srgbClr val="333333"/>
                </a:solidFill>
                <a:highlight>
                  <a:srgbClr val="FFFFFF"/>
                </a:highlight>
              </a:rPr>
              <a:t>Waste Management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sz="3000" dirty="0"/>
              <a:t>Airbus A320NEO</a:t>
            </a:r>
          </a:p>
          <a:p>
            <a:pPr lvl="0">
              <a:spcBef>
                <a:spcPts val="0"/>
              </a:spcBef>
              <a:buNone/>
            </a:pPr>
            <a:endParaRPr dirty="0"/>
          </a:p>
        </p:txBody>
      </p:sp>
      <p:pic>
        <p:nvPicPr>
          <p:cNvPr id="212" name="Shape 212"/>
          <p:cNvPicPr preferRelativeResize="0"/>
          <p:nvPr/>
        </p:nvPicPr>
        <p:blipFill>
          <a:blip r:embed="rId3">
            <a:alphaModFix/>
          </a:blip>
          <a:stretch>
            <a:fillRect/>
          </a:stretch>
        </p:blipFill>
        <p:spPr>
          <a:xfrm>
            <a:off x="437200" y="1332599"/>
            <a:ext cx="8269583" cy="33868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Work Cited</a:t>
            </a:r>
          </a:p>
        </p:txBody>
      </p:sp>
      <p:sp>
        <p:nvSpPr>
          <p:cNvPr id="218" name="Shape 218"/>
          <p:cNvSpPr txBox="1">
            <a:spLocks noGrp="1"/>
          </p:cNvSpPr>
          <p:nvPr>
            <p:ph type="body" idx="1"/>
          </p:nvPr>
        </p:nvSpPr>
        <p:spPr>
          <a:xfrm>
            <a:off x="311700" y="1700008"/>
            <a:ext cx="8520600" cy="4125900"/>
          </a:xfrm>
          <a:prstGeom prst="rect">
            <a:avLst/>
          </a:prstGeom>
        </p:spPr>
        <p:txBody>
          <a:bodyPr lIns="91425" tIns="91425" rIns="91425" bIns="91425" anchor="t" anchorCtr="0">
            <a:noAutofit/>
          </a:bodyPr>
          <a:lstStyle/>
          <a:p>
            <a:pPr lvl="0">
              <a:spcBef>
                <a:spcPts val="0"/>
              </a:spcBef>
              <a:buNone/>
            </a:pPr>
            <a:r>
              <a:rPr lang="en" sz="1800" u="sng" dirty="0">
                <a:solidFill>
                  <a:schemeClr val="hlink"/>
                </a:solidFill>
                <a:hlinkClick r:id="rId3"/>
              </a:rPr>
              <a:t>https://www.southwest.com/html/southwest-difference/southwest-citizenship/environmental-initiatives/</a:t>
            </a:r>
          </a:p>
          <a:p>
            <a:pPr lvl="0">
              <a:spcBef>
                <a:spcPts val="0"/>
              </a:spcBef>
              <a:buNone/>
            </a:pPr>
            <a:r>
              <a:rPr lang="en" sz="1800" u="sng" dirty="0">
                <a:solidFill>
                  <a:schemeClr val="hlink"/>
                </a:solidFill>
                <a:hlinkClick r:id="rId4"/>
              </a:rPr>
              <a:t>https://www.washingtonpost.com/business/economy/former-chris-christie-ally-pleads-guilty-in-bribery-case-involving-united-flight/2016/07/15/8cfbe14a-49e7-11e6-acbc-4d4870a079da_story.html</a:t>
            </a:r>
          </a:p>
          <a:p>
            <a:pPr lvl="0">
              <a:spcBef>
                <a:spcPts val="0"/>
              </a:spcBef>
              <a:buNone/>
            </a:pPr>
            <a:r>
              <a:rPr lang="en" sz="1800" u="sng" dirty="0">
                <a:solidFill>
                  <a:schemeClr val="hlink"/>
                </a:solidFill>
                <a:hlinkClick r:id="rId5"/>
              </a:rPr>
              <a:t>https://www.ncconsumer.org/news-articles/class-action-lawsuit-brought-against-spirit-airlines-for-deceiving-customers.html</a:t>
            </a:r>
          </a:p>
          <a:p>
            <a:pPr lvl="0">
              <a:spcBef>
                <a:spcPts val="0"/>
              </a:spcBef>
              <a:buNone/>
            </a:pPr>
            <a:r>
              <a:rPr lang="en" sz="1800" u="sng" dirty="0">
                <a:solidFill>
                  <a:schemeClr val="hlink"/>
                </a:solidFill>
                <a:hlinkClick r:id="rId6"/>
              </a:rPr>
              <a:t>http://www.airbus.com/aircraftfamilies/passengeraircraft/a320family/a320/specifications/</a:t>
            </a:r>
          </a:p>
          <a:p>
            <a:pPr lvl="0">
              <a:spcBef>
                <a:spcPts val="0"/>
              </a:spcBef>
              <a:buNone/>
            </a:pPr>
            <a:r>
              <a:rPr lang="en" sz="1800" u="sng" dirty="0">
                <a:solidFill>
                  <a:schemeClr val="hlink"/>
                </a:solidFill>
                <a:hlinkClick r:id="rId7"/>
              </a:rPr>
              <a:t>http://www.classaction.org/spirit-airlines</a:t>
            </a:r>
          </a:p>
          <a:p>
            <a:pPr lvl="0">
              <a:spcBef>
                <a:spcPts val="0"/>
              </a:spcBef>
              <a:buClr>
                <a:schemeClr val="dk1"/>
              </a:buClr>
              <a:buSzPct val="78571"/>
              <a:buFont typeface="Arial"/>
              <a:buNone/>
            </a:pPr>
            <a:r>
              <a:rPr lang="en" sz="1800" u="sng" dirty="0">
                <a:solidFill>
                  <a:schemeClr val="accent5"/>
                </a:solidFill>
                <a:hlinkClick r:id="rId8"/>
              </a:rPr>
              <a:t>http://review.chicagobooth.edu/magazine/summer-2015/why-spirit-airlines-is-so-terrible</a:t>
            </a:r>
          </a:p>
          <a:p>
            <a:pPr lvl="0">
              <a:spcBef>
                <a:spcPts val="0"/>
              </a:spcBef>
              <a:buNone/>
            </a:pPr>
            <a:endParaRPr dirty="0"/>
          </a:p>
          <a:p>
            <a:pPr lvl="0">
              <a:spcBef>
                <a:spcPts val="0"/>
              </a:spcBef>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241800" y="185350"/>
            <a:ext cx="8520600" cy="572700"/>
          </a:xfrm>
          <a:prstGeom prst="rect">
            <a:avLst/>
          </a:prstGeom>
        </p:spPr>
        <p:txBody>
          <a:bodyPr lIns="91425" tIns="91425" rIns="91425" bIns="91425" anchor="t" anchorCtr="0">
            <a:noAutofit/>
          </a:bodyPr>
          <a:lstStyle/>
          <a:p>
            <a:pPr lvl="0">
              <a:spcBef>
                <a:spcPts val="0"/>
              </a:spcBef>
              <a:buNone/>
            </a:pPr>
            <a:r>
              <a:rPr lang="en" sz="3000" dirty="0"/>
              <a:t>Business Ethics</a:t>
            </a:r>
          </a:p>
        </p:txBody>
      </p:sp>
      <p:sp>
        <p:nvSpPr>
          <p:cNvPr id="68" name="Shape 68"/>
          <p:cNvSpPr txBox="1">
            <a:spLocks noGrp="1"/>
          </p:cNvSpPr>
          <p:nvPr>
            <p:ph type="body" idx="1"/>
          </p:nvPr>
        </p:nvSpPr>
        <p:spPr>
          <a:xfrm>
            <a:off x="241800" y="1609138"/>
            <a:ext cx="8520600" cy="4028100"/>
          </a:xfrm>
          <a:prstGeom prst="rect">
            <a:avLst/>
          </a:prstGeom>
        </p:spPr>
        <p:txBody>
          <a:bodyPr lIns="91425" tIns="91425" rIns="91425" bIns="91425" anchor="t" anchorCtr="0">
            <a:noAutofit/>
          </a:bodyPr>
          <a:lstStyle/>
          <a:p>
            <a:pPr lvl="0">
              <a:spcBef>
                <a:spcPts val="0"/>
              </a:spcBef>
              <a:buNone/>
            </a:pPr>
            <a:r>
              <a:rPr lang="en" sz="2400" dirty="0"/>
              <a:t>The application of ethical principles and standards to the actions and decisions of business organizations and the conduct of their personnel.</a:t>
            </a:r>
          </a:p>
          <a:p>
            <a:pPr lvl="0" rtl="0">
              <a:spcBef>
                <a:spcPts val="0"/>
              </a:spcBef>
              <a:buNone/>
            </a:pPr>
            <a:endParaRPr lang="en" sz="2800" b="1" dirty="0"/>
          </a:p>
          <a:p>
            <a:pPr lvl="0" rtl="0">
              <a:spcBef>
                <a:spcPts val="0"/>
              </a:spcBef>
              <a:buNone/>
            </a:pPr>
            <a:r>
              <a:rPr lang="en" sz="2800" b="1" dirty="0"/>
              <a:t>3 Schools of Thought:</a:t>
            </a:r>
          </a:p>
          <a:p>
            <a:pPr marL="457200" lvl="0" indent="-228600" rtl="0">
              <a:spcBef>
                <a:spcPts val="0"/>
              </a:spcBef>
              <a:buAutoNum type="arabicPeriod"/>
            </a:pPr>
            <a:endParaRPr lang="en" sz="1800" dirty="0"/>
          </a:p>
          <a:p>
            <a:pPr marL="457200" lvl="0" indent="-228600" rtl="0">
              <a:spcBef>
                <a:spcPts val="0"/>
              </a:spcBef>
              <a:buAutoNum type="arabicPeriod"/>
            </a:pPr>
            <a:r>
              <a:rPr lang="en" sz="1800" dirty="0"/>
              <a:t>Ethical Universalism</a:t>
            </a:r>
          </a:p>
          <a:p>
            <a:pPr marL="457200" lvl="0" indent="-228600" rtl="0">
              <a:spcBef>
                <a:spcPts val="0"/>
              </a:spcBef>
              <a:buAutoNum type="arabicPeriod"/>
            </a:pPr>
            <a:r>
              <a:rPr lang="en" sz="1800" dirty="0"/>
              <a:t>Ethical Relativism</a:t>
            </a:r>
          </a:p>
          <a:p>
            <a:pPr marL="457200" lvl="0" indent="-228600">
              <a:spcBef>
                <a:spcPts val="0"/>
              </a:spcBef>
              <a:buAutoNum type="arabicPeriod"/>
            </a:pPr>
            <a:r>
              <a:rPr lang="en" sz="1800" dirty="0"/>
              <a:t>Ethics and Integrative Social Contracts Theory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51775" y="225300"/>
            <a:ext cx="8520600" cy="572700"/>
          </a:xfrm>
          <a:prstGeom prst="rect">
            <a:avLst/>
          </a:prstGeom>
        </p:spPr>
        <p:txBody>
          <a:bodyPr lIns="91425" tIns="91425" rIns="91425" bIns="91425" anchor="t" anchorCtr="0">
            <a:noAutofit/>
          </a:bodyPr>
          <a:lstStyle/>
          <a:p>
            <a:pPr lvl="0">
              <a:spcBef>
                <a:spcPts val="0"/>
              </a:spcBef>
              <a:buNone/>
            </a:pPr>
            <a:r>
              <a:rPr lang="en" sz="3000" dirty="0"/>
              <a:t>Ethical Universalism</a:t>
            </a:r>
          </a:p>
        </p:txBody>
      </p:sp>
      <p:sp>
        <p:nvSpPr>
          <p:cNvPr id="74" name="Shape 74"/>
          <p:cNvSpPr txBox="1">
            <a:spLocks noGrp="1"/>
          </p:cNvSpPr>
          <p:nvPr>
            <p:ph type="body" idx="1"/>
          </p:nvPr>
        </p:nvSpPr>
        <p:spPr>
          <a:xfrm>
            <a:off x="251775" y="1841255"/>
            <a:ext cx="8520600" cy="3416400"/>
          </a:xfrm>
          <a:prstGeom prst="rect">
            <a:avLst/>
          </a:prstGeom>
        </p:spPr>
        <p:txBody>
          <a:bodyPr lIns="91425" tIns="91425" rIns="91425" bIns="91425" anchor="t" anchorCtr="0">
            <a:noAutofit/>
          </a:bodyPr>
          <a:lstStyle/>
          <a:p>
            <a:pPr marL="457200" lvl="0" indent="-381000" rtl="0">
              <a:spcBef>
                <a:spcPts val="0"/>
              </a:spcBef>
              <a:buSzPct val="100000"/>
              <a:buFont typeface="Wingdings" panose="05000000000000000000" pitchFamily="2" charset="2"/>
              <a:buChar char="Ø"/>
            </a:pPr>
            <a:r>
              <a:rPr lang="en" sz="1800" dirty="0"/>
              <a:t>The most fundamental conceptions of right and wrong are universal and transcend culture, society, and religion</a:t>
            </a:r>
          </a:p>
          <a:p>
            <a:pPr marL="457200" lvl="0" indent="-381000" rtl="0">
              <a:spcBef>
                <a:spcPts val="0"/>
              </a:spcBef>
              <a:buSzPct val="100000"/>
              <a:buFont typeface="Wingdings" panose="05000000000000000000" pitchFamily="2" charset="2"/>
              <a:buChar char="Ø"/>
            </a:pPr>
            <a:endParaRPr lang="en" sz="1800" dirty="0"/>
          </a:p>
          <a:p>
            <a:pPr marL="457200" lvl="0" indent="-381000" rtl="0">
              <a:spcBef>
                <a:spcPts val="0"/>
              </a:spcBef>
              <a:buSzPct val="100000"/>
              <a:buFont typeface="Wingdings" panose="05000000000000000000" pitchFamily="2" charset="2"/>
              <a:buChar char="Ø"/>
            </a:pPr>
            <a:r>
              <a:rPr lang="en" sz="1800" dirty="0"/>
              <a:t>Draws collective views of multiple societies and cultures  to put boundaries on what constitutes ethical and unethical business behavior</a:t>
            </a:r>
          </a:p>
          <a:p>
            <a:pPr marL="457200" lvl="0" indent="-381000">
              <a:spcBef>
                <a:spcPts val="0"/>
              </a:spcBef>
              <a:buSzPct val="100000"/>
              <a:buFont typeface="Wingdings" panose="05000000000000000000" pitchFamily="2" charset="2"/>
              <a:buChar char="Ø"/>
            </a:pPr>
            <a:endParaRPr lang="en" sz="1800" dirty="0"/>
          </a:p>
          <a:p>
            <a:pPr marL="457200" lvl="0" indent="-381000">
              <a:spcBef>
                <a:spcPts val="0"/>
              </a:spcBef>
              <a:buSzPct val="100000"/>
              <a:buFont typeface="Wingdings" panose="05000000000000000000" pitchFamily="2" charset="2"/>
              <a:buChar char="Ø"/>
            </a:pPr>
            <a:r>
              <a:rPr lang="en" sz="1800" dirty="0"/>
              <a:t>Develop a Code of Ethics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215325"/>
            <a:ext cx="8520600" cy="572700"/>
          </a:xfrm>
          <a:prstGeom prst="rect">
            <a:avLst/>
          </a:prstGeom>
        </p:spPr>
        <p:txBody>
          <a:bodyPr lIns="91425" tIns="91425" rIns="91425" bIns="91425" anchor="t" anchorCtr="0">
            <a:noAutofit/>
          </a:bodyPr>
          <a:lstStyle/>
          <a:p>
            <a:pPr lvl="0">
              <a:spcBef>
                <a:spcPts val="0"/>
              </a:spcBef>
              <a:buNone/>
            </a:pPr>
            <a:r>
              <a:rPr lang="en" sz="3000" dirty="0"/>
              <a:t>Ethical Relativism</a:t>
            </a:r>
          </a:p>
        </p:txBody>
      </p:sp>
      <p:sp>
        <p:nvSpPr>
          <p:cNvPr id="80" name="Shape 80"/>
          <p:cNvSpPr txBox="1">
            <a:spLocks noGrp="1"/>
          </p:cNvSpPr>
          <p:nvPr>
            <p:ph type="body" idx="1"/>
          </p:nvPr>
        </p:nvSpPr>
        <p:spPr>
          <a:xfrm>
            <a:off x="311700" y="1568603"/>
            <a:ext cx="8520600" cy="3867300"/>
          </a:xfrm>
          <a:prstGeom prst="rect">
            <a:avLst/>
          </a:prstGeom>
        </p:spPr>
        <p:txBody>
          <a:bodyPr lIns="91425" tIns="91425" rIns="91425" bIns="91425" anchor="t" anchorCtr="0">
            <a:noAutofit/>
          </a:bodyPr>
          <a:lstStyle/>
          <a:p>
            <a:pPr lvl="0">
              <a:spcBef>
                <a:spcPts val="0"/>
              </a:spcBef>
              <a:buNone/>
            </a:pPr>
            <a:r>
              <a:rPr lang="en" sz="2200" dirty="0"/>
              <a:t>When there are cross-country or cross-cultural differences in ethical standards, it is appropriate for local ethical standards to take precedence over what the ethical standards may be in a company’s home market. </a:t>
            </a:r>
          </a:p>
          <a:p>
            <a:pPr lvl="0">
              <a:spcBef>
                <a:spcPts val="0"/>
              </a:spcBef>
              <a:buNone/>
            </a:pPr>
            <a:r>
              <a:rPr lang="en" sz="2000" b="1" dirty="0"/>
              <a:t>Challenges:</a:t>
            </a:r>
          </a:p>
          <a:p>
            <a:pPr marL="514350" lvl="0" indent="-285750" rtl="0">
              <a:spcBef>
                <a:spcPts val="0"/>
              </a:spcBef>
              <a:buFont typeface="Wingdings" panose="05000000000000000000" pitchFamily="2" charset="2"/>
              <a:buChar char="Ø"/>
            </a:pPr>
            <a:r>
              <a:rPr lang="en" dirty="0"/>
              <a:t>The use of underage labor</a:t>
            </a:r>
          </a:p>
          <a:p>
            <a:pPr marL="514350" lvl="0" indent="-285750" rtl="0">
              <a:spcBef>
                <a:spcPts val="0"/>
              </a:spcBef>
              <a:buFont typeface="Wingdings" panose="05000000000000000000" pitchFamily="2" charset="2"/>
              <a:buChar char="Ø"/>
            </a:pPr>
            <a:r>
              <a:rPr lang="en" dirty="0"/>
              <a:t>The payment of bribes and kickbacks</a:t>
            </a:r>
          </a:p>
          <a:p>
            <a:pPr marL="914400" lvl="1" indent="-330200" rtl="0">
              <a:spcBef>
                <a:spcPts val="0"/>
              </a:spcBef>
              <a:buSzPct val="100000"/>
              <a:buFont typeface="Wingdings" panose="05000000000000000000" pitchFamily="2" charset="2"/>
              <a:buChar char="Ø"/>
            </a:pPr>
            <a:r>
              <a:rPr lang="en" sz="1600" dirty="0"/>
              <a:t>United Airlines bribery scandal</a:t>
            </a:r>
          </a:p>
          <a:p>
            <a:pPr marL="514350" lvl="0" indent="-285750">
              <a:spcBef>
                <a:spcPts val="0"/>
              </a:spcBef>
              <a:buFont typeface="Wingdings" panose="05000000000000000000" pitchFamily="2" charset="2"/>
              <a:buChar char="Ø"/>
            </a:pPr>
            <a:r>
              <a:rPr lang="en" dirty="0"/>
              <a:t>Problematic for multinational companies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Integrative Social Contracts</a:t>
            </a:r>
          </a:p>
        </p:txBody>
      </p:sp>
      <p:sp>
        <p:nvSpPr>
          <p:cNvPr id="86" name="Shape 86"/>
          <p:cNvSpPr txBox="1">
            <a:spLocks noGrp="1"/>
          </p:cNvSpPr>
          <p:nvPr>
            <p:ph type="body" idx="1"/>
          </p:nvPr>
        </p:nvSpPr>
        <p:spPr>
          <a:xfrm>
            <a:off x="311700" y="2151281"/>
            <a:ext cx="8520600" cy="3416400"/>
          </a:xfrm>
          <a:prstGeom prst="rect">
            <a:avLst/>
          </a:prstGeom>
        </p:spPr>
        <p:txBody>
          <a:bodyPr lIns="91425" tIns="91425" rIns="91425" bIns="91425" anchor="t" anchorCtr="0">
            <a:noAutofit/>
          </a:bodyPr>
          <a:lstStyle/>
          <a:p>
            <a:pPr marL="457200" lvl="0" indent="-381000" rtl="0">
              <a:spcBef>
                <a:spcPts val="0"/>
              </a:spcBef>
              <a:buSzPct val="100000"/>
              <a:buFont typeface="Wingdings" panose="05000000000000000000" pitchFamily="2" charset="2"/>
              <a:buChar char="Ø"/>
            </a:pPr>
            <a:r>
              <a:rPr lang="en" sz="2400" dirty="0"/>
              <a:t>Integrative social contract theory</a:t>
            </a:r>
          </a:p>
          <a:p>
            <a:pPr marL="419100" lvl="0" indent="-342900" rtl="0">
              <a:spcBef>
                <a:spcPts val="0"/>
              </a:spcBef>
              <a:buSzPct val="100000"/>
              <a:buFont typeface="Wingdings" panose="05000000000000000000" pitchFamily="2" charset="2"/>
              <a:buChar char="Ø"/>
            </a:pPr>
            <a:endParaRPr lang="en" sz="2400" dirty="0"/>
          </a:p>
          <a:p>
            <a:pPr marL="457200" lvl="0" indent="-381000" rtl="0">
              <a:spcBef>
                <a:spcPts val="0"/>
              </a:spcBef>
              <a:buSzPct val="100000"/>
              <a:buFont typeface="Wingdings" panose="05000000000000000000" pitchFamily="2" charset="2"/>
              <a:buChar char="Ø"/>
            </a:pPr>
            <a:r>
              <a:rPr lang="en" sz="2400" dirty="0"/>
              <a:t>“First-order” and “Second-order”</a:t>
            </a:r>
          </a:p>
          <a:p>
            <a:pPr lvl="0" rtl="0">
              <a:spcBef>
                <a:spcPts val="0"/>
              </a:spcBef>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Ethical Standards and Strategies </a:t>
            </a:r>
          </a:p>
        </p:txBody>
      </p:sp>
      <p:sp>
        <p:nvSpPr>
          <p:cNvPr id="92" name="Shape 92"/>
          <p:cNvSpPr txBox="1">
            <a:spLocks noGrp="1"/>
          </p:cNvSpPr>
          <p:nvPr>
            <p:ph type="body" idx="1"/>
          </p:nvPr>
        </p:nvSpPr>
        <p:spPr>
          <a:xfrm>
            <a:off x="311700" y="1658912"/>
            <a:ext cx="8520600" cy="3416400"/>
          </a:xfrm>
          <a:prstGeom prst="rect">
            <a:avLst/>
          </a:prstGeom>
        </p:spPr>
        <p:txBody>
          <a:bodyPr lIns="91425" tIns="91425" rIns="91425" bIns="91425" anchor="t" anchorCtr="0">
            <a:noAutofit/>
          </a:bodyPr>
          <a:lstStyle/>
          <a:p>
            <a:pPr marL="457200" lvl="0" indent="-381000" rtl="0">
              <a:spcBef>
                <a:spcPts val="0"/>
              </a:spcBef>
              <a:buSzPct val="100000"/>
              <a:buFont typeface="Wingdings" panose="05000000000000000000" pitchFamily="2" charset="2"/>
              <a:buChar char="Ø"/>
            </a:pPr>
            <a:r>
              <a:rPr lang="en" sz="2400" dirty="0"/>
              <a:t>Code of Ethics</a:t>
            </a:r>
          </a:p>
          <a:p>
            <a:pPr marL="457200" lvl="0" indent="-381000" rtl="0">
              <a:spcBef>
                <a:spcPts val="0"/>
              </a:spcBef>
              <a:buSzPct val="100000"/>
              <a:buFont typeface="Wingdings" panose="05000000000000000000" pitchFamily="2" charset="2"/>
              <a:buChar char="Ø"/>
            </a:pPr>
            <a:r>
              <a:rPr lang="en" sz="2400" dirty="0"/>
              <a:t>Ethics Code Litmus Test</a:t>
            </a:r>
          </a:p>
          <a:p>
            <a:pPr marL="1028700" lvl="1" indent="-342900" rtl="0">
              <a:spcBef>
                <a:spcPts val="0"/>
              </a:spcBef>
              <a:buFont typeface="Wingdings" panose="05000000000000000000" pitchFamily="2" charset="2"/>
              <a:buChar char="Ø"/>
            </a:pPr>
            <a:r>
              <a:rPr lang="en" sz="2400" dirty="0"/>
              <a:t>5 tests to perform</a:t>
            </a:r>
            <a:r>
              <a:rPr lang="en" dirty="0"/>
              <a:t> </a:t>
            </a:r>
          </a:p>
          <a:p>
            <a:pPr marL="1428750" lvl="2" indent="-285750" rtl="0">
              <a:spcBef>
                <a:spcPts val="0"/>
              </a:spcBef>
              <a:buFont typeface="Wingdings" panose="05000000000000000000" pitchFamily="2" charset="2"/>
              <a:buChar char="Ø"/>
            </a:pPr>
            <a:r>
              <a:rPr lang="en" sz="1600" dirty="0"/>
              <a:t>Honesty</a:t>
            </a:r>
          </a:p>
          <a:p>
            <a:pPr marL="1428750" lvl="2" indent="-285750" rtl="0">
              <a:spcBef>
                <a:spcPts val="0"/>
              </a:spcBef>
              <a:buFont typeface="Wingdings" panose="05000000000000000000" pitchFamily="2" charset="2"/>
              <a:buChar char="Ø"/>
            </a:pPr>
            <a:r>
              <a:rPr lang="en" sz="1600" dirty="0"/>
              <a:t>Legal</a:t>
            </a:r>
          </a:p>
          <a:p>
            <a:pPr marL="1428750" lvl="2" indent="-285750" rtl="0">
              <a:spcBef>
                <a:spcPts val="0"/>
              </a:spcBef>
              <a:buFont typeface="Wingdings" panose="05000000000000000000" pitchFamily="2" charset="2"/>
              <a:buChar char="Ø"/>
            </a:pPr>
            <a:r>
              <a:rPr lang="en" sz="1600" dirty="0"/>
              <a:t>Conscience</a:t>
            </a:r>
          </a:p>
          <a:p>
            <a:pPr marL="1428750" lvl="2" indent="-285750" rtl="0">
              <a:spcBef>
                <a:spcPts val="0"/>
              </a:spcBef>
              <a:buFont typeface="Wingdings" panose="05000000000000000000" pitchFamily="2" charset="2"/>
              <a:buChar char="Ø"/>
            </a:pPr>
            <a:r>
              <a:rPr lang="en" sz="1600" dirty="0"/>
              <a:t>Consequences</a:t>
            </a:r>
          </a:p>
          <a:p>
            <a:pPr marL="1428750" lvl="2" indent="-285750">
              <a:spcBef>
                <a:spcPts val="0"/>
              </a:spcBef>
              <a:buFont typeface="Wingdings" panose="05000000000000000000" pitchFamily="2" charset="2"/>
              <a:buChar char="Ø"/>
            </a:pPr>
            <a:r>
              <a:rPr lang="en" sz="1600" dirty="0"/>
              <a:t>Publicity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endParaRPr/>
          </a:p>
        </p:txBody>
      </p:sp>
      <p:sp>
        <p:nvSpPr>
          <p:cNvPr id="98" name="Shape 98"/>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a:p>
        </p:txBody>
      </p:sp>
      <p:pic>
        <p:nvPicPr>
          <p:cNvPr id="99" name="Shape 99" descr="Litmus test.jpg"/>
          <p:cNvPicPr preferRelativeResize="0"/>
          <p:nvPr/>
        </p:nvPicPr>
        <p:blipFill>
          <a:blip r:embed="rId3">
            <a:alphaModFix/>
          </a:blip>
          <a:stretch>
            <a:fillRect/>
          </a:stretch>
        </p:blipFill>
        <p:spPr>
          <a:xfrm>
            <a:off x="56271" y="0"/>
            <a:ext cx="8904849" cy="50432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000" dirty="0"/>
              <a:t>Spirit Airlines Code of Ethics </a:t>
            </a:r>
          </a:p>
        </p:txBody>
      </p:sp>
      <p:sp>
        <p:nvSpPr>
          <p:cNvPr id="105" name="Shape 105"/>
          <p:cNvSpPr txBox="1">
            <a:spLocks noGrp="1"/>
          </p:cNvSpPr>
          <p:nvPr>
            <p:ph type="body" idx="1"/>
          </p:nvPr>
        </p:nvSpPr>
        <p:spPr>
          <a:xfrm>
            <a:off x="311700" y="2116113"/>
            <a:ext cx="8520600" cy="3416400"/>
          </a:xfrm>
          <a:prstGeom prst="rect">
            <a:avLst/>
          </a:prstGeom>
        </p:spPr>
        <p:txBody>
          <a:bodyPr lIns="91425" tIns="91425" rIns="91425" bIns="91425" anchor="t" anchorCtr="0">
            <a:noAutofit/>
          </a:bodyPr>
          <a:lstStyle/>
          <a:p>
            <a:pPr marL="457200" lvl="0" indent="-381000" rtl="0">
              <a:spcBef>
                <a:spcPts val="0"/>
              </a:spcBef>
              <a:buSzPct val="100000"/>
              <a:buFont typeface="Wingdings" panose="05000000000000000000" pitchFamily="2" charset="2"/>
              <a:buChar char="Ø"/>
            </a:pPr>
            <a:r>
              <a:rPr lang="en" sz="2400" dirty="0"/>
              <a:t>Compliance with Laws and Regulations</a:t>
            </a:r>
          </a:p>
          <a:p>
            <a:pPr marL="457200" lvl="0" indent="-381000">
              <a:spcBef>
                <a:spcPts val="0"/>
              </a:spcBef>
              <a:buSzPct val="100000"/>
              <a:buFont typeface="Wingdings" panose="05000000000000000000" pitchFamily="2" charset="2"/>
              <a:buChar char="Ø"/>
            </a:pPr>
            <a:endParaRPr lang="en" sz="2400" dirty="0"/>
          </a:p>
          <a:p>
            <a:pPr marL="457200" lvl="0" indent="-381000">
              <a:spcBef>
                <a:spcPts val="0"/>
              </a:spcBef>
              <a:buSzPct val="100000"/>
              <a:buFont typeface="Wingdings" panose="05000000000000000000" pitchFamily="2" charset="2"/>
              <a:buChar char="Ø"/>
            </a:pPr>
            <a:r>
              <a:rPr lang="en" sz="2400" dirty="0"/>
              <a:t>Fair Dealing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10</TotalTime>
  <Words>728</Words>
  <Application>Microsoft Office PowerPoint</Application>
  <PresentationFormat>On-screen Show (16:9)</PresentationFormat>
  <Paragraphs>129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Wingdings</vt:lpstr>
      <vt:lpstr>Wingdings 3</vt:lpstr>
      <vt:lpstr>Ion Boardroom</vt:lpstr>
      <vt:lpstr>Chapter 9: Ethics, Corporate Social Responsibility, Environmental Sustainability, and Strategy</vt:lpstr>
      <vt:lpstr>Learning Objectives</vt:lpstr>
      <vt:lpstr>Business Ethics</vt:lpstr>
      <vt:lpstr>Ethical Universalism</vt:lpstr>
      <vt:lpstr>Ethical Relativism</vt:lpstr>
      <vt:lpstr>Integrative Social Contracts</vt:lpstr>
      <vt:lpstr>Ethical Standards and Strategies </vt:lpstr>
      <vt:lpstr>PowerPoint Presentation</vt:lpstr>
      <vt:lpstr>Spirit Airlines Code of Ethics </vt:lpstr>
      <vt:lpstr>Drivers of Unethical Strategies &amp; Business Behavior </vt:lpstr>
      <vt:lpstr>Why Should Company Strategies Be Ethical?</vt:lpstr>
      <vt:lpstr>Moral Case for Ethical Strategy</vt:lpstr>
      <vt:lpstr>PowerPoint Presentation</vt:lpstr>
      <vt:lpstr>Spirit Airlines Ethical Strategy </vt:lpstr>
      <vt:lpstr>Public Perception of Spirit Airlines</vt:lpstr>
      <vt:lpstr>Defenders of Spirit</vt:lpstr>
      <vt:lpstr>Where is the consequence? </vt:lpstr>
      <vt:lpstr>Corporate Social Responsibility (CSR)</vt:lpstr>
      <vt:lpstr>Corporate Social Responsibility (CSR) Strategy</vt:lpstr>
      <vt:lpstr>PowerPoint Presentation</vt:lpstr>
      <vt:lpstr>Triple Bottom Line (TBL)</vt:lpstr>
      <vt:lpstr>PowerPoint Presentation</vt:lpstr>
      <vt:lpstr>Environmental Sustainability</vt:lpstr>
      <vt:lpstr>Environmental Sustainability Strategy</vt:lpstr>
      <vt:lpstr>Southwest Airlines Sustainability </vt:lpstr>
      <vt:lpstr>Airbus A320NEO </vt:lpstr>
      <vt:lpstr>Work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Ethics, Corporate Social Responsibility, Environmental Sustainability, and Strategy</dc:title>
  <cp:lastModifiedBy>Samuel Johnson</cp:lastModifiedBy>
  <cp:revision>2</cp:revision>
  <dcterms:modified xsi:type="dcterms:W3CDTF">2016-10-21T02:46:01Z</dcterms:modified>
</cp:coreProperties>
</file>